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8" r:id="rId3"/>
    <p:sldId id="260" r:id="rId4"/>
    <p:sldId id="277" r:id="rId5"/>
    <p:sldId id="279" r:id="rId6"/>
    <p:sldId id="280" r:id="rId7"/>
    <p:sldId id="402" r:id="rId8"/>
    <p:sldId id="403" r:id="rId9"/>
    <p:sldId id="397" r:id="rId10"/>
    <p:sldId id="398" r:id="rId11"/>
    <p:sldId id="290" r:id="rId12"/>
    <p:sldId id="289" r:id="rId13"/>
    <p:sldId id="291" r:id="rId14"/>
    <p:sldId id="292" r:id="rId15"/>
    <p:sldId id="293" r:id="rId16"/>
    <p:sldId id="395" r:id="rId17"/>
    <p:sldId id="370" r:id="rId18"/>
    <p:sldId id="400" r:id="rId19"/>
    <p:sldId id="364" r:id="rId20"/>
    <p:sldId id="363" r:id="rId21"/>
    <p:sldId id="377" r:id="rId22"/>
    <p:sldId id="320" r:id="rId23"/>
    <p:sldId id="392" r:id="rId24"/>
    <p:sldId id="391" r:id="rId25"/>
    <p:sldId id="386" r:id="rId26"/>
    <p:sldId id="388" r:id="rId27"/>
    <p:sldId id="389" r:id="rId28"/>
    <p:sldId id="382" r:id="rId29"/>
    <p:sldId id="356" r:id="rId30"/>
    <p:sldId id="357" r:id="rId31"/>
    <p:sldId id="401" r:id="rId32"/>
    <p:sldId id="381" r:id="rId33"/>
    <p:sldId id="321" r:id="rId34"/>
    <p:sldId id="325" r:id="rId35"/>
    <p:sldId id="326" r:id="rId36"/>
    <p:sldId id="327" r:id="rId37"/>
    <p:sldId id="323" r:id="rId38"/>
    <p:sldId id="372" r:id="rId39"/>
    <p:sldId id="373" r:id="rId40"/>
    <p:sldId id="346" r:id="rId41"/>
    <p:sldId id="352" r:id="rId42"/>
    <p:sldId id="349" r:id="rId43"/>
    <p:sldId id="351" r:id="rId44"/>
    <p:sldId id="367"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a" initials="V" lastIdx="1" clrIdx="0">
    <p:extLst>
      <p:ext uri="{19B8F6BF-5375-455C-9EA6-DF929625EA0E}">
        <p15:presenceInfo xmlns:p15="http://schemas.microsoft.com/office/powerpoint/2012/main" userId="Valeria" providerId="None"/>
      </p:ext>
    </p:extLst>
  </p:cmAuthor>
  <p:cmAuthor id="2" name="hp" initials="h" lastIdx="1" clrIdx="1">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7" autoAdjust="0"/>
    <p:restoredTop sz="63529" autoAdjust="0"/>
  </p:normalViewPr>
  <p:slideViewPr>
    <p:cSldViewPr>
      <p:cViewPr>
        <p:scale>
          <a:sx n="75" d="100"/>
          <a:sy n="75" d="100"/>
        </p:scale>
        <p:origin x="1512" y="-57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87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B948D-6129-4E1B-BE70-127FC33F5B4C}" type="datetimeFigureOut">
              <a:rPr lang="fr-FR" smtClean="0"/>
              <a:t>22/05/2024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CDC4B-95FB-4524-9FB3-578B4529F4C6}" type="slidenum">
              <a:rPr lang="fr-FR" smtClean="0"/>
              <a:t>‹N°›</a:t>
            </a:fld>
            <a:endParaRPr lang="fr-FR"/>
          </a:p>
        </p:txBody>
      </p:sp>
    </p:spTree>
    <p:extLst>
      <p:ext uri="{BB962C8B-B14F-4D97-AF65-F5344CB8AC3E}">
        <p14:creationId xmlns:p14="http://schemas.microsoft.com/office/powerpoint/2010/main" val="100578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fr.wikipedia.org/wiki/Kin%C3%A9sith%C3%A9rapi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un sujet très vaste et qui englobe des pathologies diverses et entrainent plusieurs implications aux différents niveaux de prise en charge de ces patients </a:t>
            </a:r>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1</a:t>
            </a:fld>
            <a:endParaRPr lang="fr-FR"/>
          </a:p>
        </p:txBody>
      </p:sp>
    </p:spTree>
    <p:extLst>
      <p:ext uri="{BB962C8B-B14F-4D97-AF65-F5344CB8AC3E}">
        <p14:creationId xmlns:p14="http://schemas.microsoft.com/office/powerpoint/2010/main" val="425046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bloc opératoire, il faut un minimum de monitorage (commun à tous les patients)</a:t>
            </a:r>
          </a:p>
          <a:p>
            <a:endParaRPr lang="fr-FR" dirty="0"/>
          </a:p>
          <a:p>
            <a:pPr marL="914400" lvl="1" indent="-514350"/>
            <a:r>
              <a:rPr lang="fr-FR" dirty="0"/>
              <a:t>Electrocardioscope: pour monitorer l’activité cardiaque</a:t>
            </a:r>
          </a:p>
          <a:p>
            <a:pPr marL="914400" lvl="1" indent="-514350"/>
            <a:r>
              <a:rPr lang="fr-FR" dirty="0"/>
              <a:t>Pression artérielle non invasive automatisée: pour mesurer la TA</a:t>
            </a:r>
          </a:p>
          <a:p>
            <a:pPr marL="914400" lvl="1" indent="-514350"/>
            <a:r>
              <a:rPr lang="fr-FR" dirty="0"/>
              <a:t>FiO2: mesure la fraction inspirée d’O2 délivrée par le respirateur </a:t>
            </a:r>
          </a:p>
          <a:p>
            <a:pPr marL="914400" lvl="1" indent="-514350"/>
            <a:r>
              <a:rPr lang="fr-FR" dirty="0"/>
              <a:t>SpO2: mesure la SaO2 chez le patient </a:t>
            </a:r>
          </a:p>
          <a:p>
            <a:pPr marL="914400" lvl="1" indent="-514350"/>
            <a:r>
              <a:rPr lang="fr-FR" dirty="0"/>
              <a:t>Pression respiratoire: </a:t>
            </a:r>
          </a:p>
          <a:p>
            <a:pPr marL="914400" lvl="1" indent="-514350"/>
            <a:r>
              <a:rPr lang="fr-FR" dirty="0"/>
              <a:t>Spiromètre, concentration en CO2 expiré: toutes mesurées sur le respirateur </a:t>
            </a:r>
          </a:p>
          <a:p>
            <a:pPr marL="914400" lvl="1" indent="-514350"/>
            <a:r>
              <a:rPr lang="fr-FR" dirty="0"/>
              <a:t>+/-Température  </a:t>
            </a:r>
          </a:p>
          <a:p>
            <a:pPr marL="914400" lvl="1" indent="-514350"/>
            <a:endParaRPr lang="fr-FR" dirty="0"/>
          </a:p>
          <a:p>
            <a:pPr marL="914400" lvl="1" indent="-514350"/>
            <a:endParaRPr lang="fr-FR" dirty="0"/>
          </a:p>
          <a:p>
            <a:endParaRPr lang="fr-FR" dirty="0"/>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10</a:t>
            </a:fld>
            <a:endParaRPr lang="fr-FR"/>
          </a:p>
        </p:txBody>
      </p:sp>
    </p:spTree>
    <p:extLst>
      <p:ext uri="{BB962C8B-B14F-4D97-AF65-F5344CB8AC3E}">
        <p14:creationId xmlns:p14="http://schemas.microsoft.com/office/powerpoint/2010/main" val="1053599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Ensuite, on commence à proprement parler l’anesthésie,</a:t>
            </a:r>
          </a:p>
          <a:p>
            <a:endParaRPr lang="fr-FR" dirty="0"/>
          </a:p>
          <a:p>
            <a:r>
              <a:rPr lang="fr-FR" dirty="0"/>
              <a:t>La 1</a:t>
            </a:r>
            <a:r>
              <a:rPr lang="fr-FR" baseline="30000" dirty="0"/>
              <a:t>ère</a:t>
            </a:r>
            <a:r>
              <a:rPr lang="fr-FR" dirty="0"/>
              <a:t> étape est la </a:t>
            </a:r>
            <a:r>
              <a:rPr lang="fr-FR" dirty="0" err="1"/>
              <a:t>préoxygénation</a:t>
            </a:r>
            <a:r>
              <a:rPr lang="fr-FR" dirty="0"/>
              <a:t>: consiste à remplacer l’azote ou le nitrogène du patient par de l’O2 pur,</a:t>
            </a:r>
          </a:p>
          <a:p>
            <a:endParaRPr lang="fr-FR" dirty="0"/>
          </a:p>
          <a:p>
            <a:r>
              <a:rPr lang="fr-FR" dirty="0"/>
              <a:t>Cette manœuvre permet à un patient, non obèse et non en situation de grossesse de tolérer une apnée de 3 à5 minutes sans désaturation.</a:t>
            </a:r>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11</a:t>
            </a:fld>
            <a:endParaRPr lang="fr-FR"/>
          </a:p>
        </p:txBody>
      </p:sp>
    </p:spTree>
    <p:extLst>
      <p:ext uri="{BB962C8B-B14F-4D97-AF65-F5344CB8AC3E}">
        <p14:creationId xmlns:p14="http://schemas.microsoft.com/office/powerpoint/2010/main" val="346392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On passe à la phase de L’induction anesthésique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Qui repose sur le principe de </a:t>
            </a:r>
            <a:r>
              <a:rPr lang="fr-FR" sz="1200" b="1" i="0" kern="1200" dirty="0">
                <a:solidFill>
                  <a:schemeClr val="tx1"/>
                </a:solidFill>
                <a:effectLst/>
                <a:latin typeface="+mn-lt"/>
                <a:ea typeface="+mn-ea"/>
                <a:cs typeface="+mn-cs"/>
              </a:rPr>
              <a:t>l’anesthésie balancée </a:t>
            </a:r>
            <a:r>
              <a:rPr lang="fr-FR" sz="1200" b="0" i="0" kern="1200" dirty="0">
                <a:solidFill>
                  <a:schemeClr val="tx1"/>
                </a:solidFill>
                <a:effectLst/>
                <a:latin typeface="+mn-lt"/>
                <a:ea typeface="+mn-ea"/>
                <a:cs typeface="+mn-cs"/>
              </a:rPr>
              <a:t>c’est-à-dire:</a:t>
            </a:r>
          </a:p>
          <a:p>
            <a:r>
              <a:rPr lang="fr-FR" b="0" i="0" dirty="0">
                <a:solidFill>
                  <a:srgbClr val="444444"/>
                </a:solidFill>
                <a:effectLst/>
                <a:latin typeface="Open Sans" panose="020B0606030504020204" pitchFamily="34" charset="0"/>
              </a:rPr>
              <a:t>Association de techniques et de substances de classes différentes à actions complémentaires, additives ou synergiques qui ont pour objectif: obtenir les bénéfice de chaque médicament sans les effets indésirables,</a:t>
            </a:r>
            <a:endParaRPr lang="fr-FR" sz="1200" b="0" i="0" kern="1200" dirty="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Trois types de médicaments ou drogues anesthésiques sont utilisés pour l’induction:</a:t>
            </a:r>
          </a:p>
          <a:p>
            <a:r>
              <a:rPr lang="fr-FR" sz="1200" b="0" i="0" kern="1200" dirty="0">
                <a:solidFill>
                  <a:schemeClr val="tx1"/>
                </a:solidFill>
                <a:effectLst/>
                <a:latin typeface="+mn-lt"/>
                <a:ea typeface="+mn-ea"/>
                <a:cs typeface="+mn-cs"/>
              </a:rPr>
              <a:t>   -L'analgésie qui permet de faire disparaître la douleur du patient.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   -La narcose plonge le patient dans une perte de conscience ou sommeil profond.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   -La curarisation qui permet le relâchement musculaire nécessaire au bon déroulement de l'intervention.</a:t>
            </a:r>
          </a:p>
          <a:p>
            <a:r>
              <a:rPr lang="fr-FR" sz="1200" b="0" i="0" kern="1200" dirty="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FBAEC7FC-0562-47E2-84E6-5B684CBD255B}" type="slidenum">
              <a:rPr lang="fr-FR" smtClean="0"/>
              <a:pPr/>
              <a:t>12</a:t>
            </a:fld>
            <a:endParaRPr lang="fr-FR"/>
          </a:p>
        </p:txBody>
      </p:sp>
    </p:spTree>
    <p:extLst>
      <p:ext uri="{BB962C8B-B14F-4D97-AF65-F5344CB8AC3E}">
        <p14:creationId xmlns:p14="http://schemas.microsoft.com/office/powerpoint/2010/main" val="2584143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intube pour plusieurs raisons:</a:t>
            </a:r>
          </a:p>
          <a:p>
            <a:endParaRPr lang="fr-FR" dirty="0"/>
          </a:p>
          <a:p>
            <a:r>
              <a:rPr lang="fr-FR" dirty="0"/>
              <a:t>-Oxygéner le patient</a:t>
            </a:r>
          </a:p>
          <a:p>
            <a:r>
              <a:rPr lang="fr-FR" dirty="0"/>
              <a:t>-Décarboxylation: on administre d l’O2 et on élimine du CO2 issu du métabolisme</a:t>
            </a:r>
          </a:p>
          <a:p>
            <a:r>
              <a:rPr lang="fr-FR" dirty="0"/>
              <a:t>-Protéger les voies aériennes: </a:t>
            </a:r>
          </a:p>
          <a:p>
            <a:endParaRPr lang="fr-FR" dirty="0"/>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13</a:t>
            </a:fld>
            <a:endParaRPr lang="fr-FR"/>
          </a:p>
        </p:txBody>
      </p:sp>
    </p:spTree>
    <p:extLst>
      <p:ext uri="{BB962C8B-B14F-4D97-AF65-F5344CB8AC3E}">
        <p14:creationId xmlns:p14="http://schemas.microsoft.com/office/powerpoint/2010/main" val="2814163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Exemples d’indication d’intubation pour la protection des voies aériennes:</a:t>
            </a:r>
          </a:p>
          <a:p>
            <a:r>
              <a:rPr lang="fr-FR" dirty="0"/>
              <a:t>                 1/patients en coma dont les réflexes de protection sont abolis et ne sont donc pas protégés du risque d’inhalation du liquide gastrique </a:t>
            </a:r>
          </a:p>
          <a:p>
            <a:r>
              <a:rPr lang="fr-FR" dirty="0"/>
              <a:t>                 2/en cas d’urgence: le patient n’est pas à jeun</a:t>
            </a:r>
          </a:p>
          <a:p>
            <a:r>
              <a:rPr lang="fr-FR" dirty="0"/>
              <a:t>                 3/atteintes digestives où le péristaltisme intestinal est altéré: OIA, hernie hiatale, obésité…</a:t>
            </a:r>
          </a:p>
          <a:p>
            <a:r>
              <a:rPr lang="fr-FR" dirty="0"/>
              <a:t>                 4/certaines maladies neuro-musculaires où, pareil, le péristaltisme intestinal est altéré</a:t>
            </a:r>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14</a:t>
            </a:fld>
            <a:endParaRPr lang="fr-FR"/>
          </a:p>
        </p:txBody>
      </p:sp>
    </p:spTree>
    <p:extLst>
      <p:ext uri="{BB962C8B-B14F-4D97-AF65-F5344CB8AC3E}">
        <p14:creationId xmlns:p14="http://schemas.microsoft.com/office/powerpoint/2010/main" val="2823273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l’image radiologique de la complication de l’inhalation du liquide gastrique et sa résultante la pneumopathie d’inhalation:</a:t>
            </a:r>
          </a:p>
          <a:p>
            <a:r>
              <a:rPr lang="fr-FR" dirty="0"/>
              <a:t>Opacité alvéolaire surtout basale</a:t>
            </a:r>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15</a:t>
            </a:fld>
            <a:endParaRPr lang="fr-FR"/>
          </a:p>
        </p:txBody>
      </p:sp>
    </p:spTree>
    <p:extLst>
      <p:ext uri="{BB962C8B-B14F-4D97-AF65-F5344CB8AC3E}">
        <p14:creationId xmlns:p14="http://schemas.microsoft.com/office/powerpoint/2010/main" val="328068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molécule de choix utilisée pour obtenir les conditions optimales et rapides d’IOT est la </a:t>
            </a:r>
            <a:r>
              <a:rPr lang="fr-FR" dirty="0" err="1"/>
              <a:t>Succynilcholine</a:t>
            </a:r>
            <a:r>
              <a:rPr lang="fr-FR" dirty="0"/>
              <a:t> qui est un curare dépolarisant utilisée depuis les années 50.</a:t>
            </a:r>
          </a:p>
          <a:p>
            <a:endParaRPr lang="fr-FR" dirty="0"/>
          </a:p>
          <a:p>
            <a:r>
              <a:rPr lang="fr-FR" dirty="0"/>
              <a:t>C’est une molécule constituée de deux molécules d’acétylcholine ACH liées, fragile ;à garder au frigo car par hydrolyse elle peut perdre son efficacité.</a:t>
            </a:r>
          </a:p>
          <a:p>
            <a:endParaRPr lang="fr-FR" dirty="0"/>
          </a:p>
          <a:p>
            <a:r>
              <a:rPr lang="fr-FR" dirty="0"/>
              <a:t>Elle se lie à la plaque motrice au niveau des récepteurs nicotiniques de l’acétylcholine et provoque une paralysie par son action curarisante.</a:t>
            </a:r>
          </a:p>
          <a:p>
            <a:endParaRPr lang="fr-FR" dirty="0"/>
          </a:p>
          <a:p>
            <a:r>
              <a:rPr lang="fr-FR" dirty="0"/>
              <a:t>Contrairement à l’ACH qui est hydrolysée rapidement dans la fente synaptique en moins d’une milliseconde par l’acétylcholinestérase, la </a:t>
            </a:r>
            <a:r>
              <a:rPr lang="fr-FR" dirty="0" err="1"/>
              <a:t>succinylcholine</a:t>
            </a:r>
            <a:r>
              <a:rPr lang="fr-FR" dirty="0"/>
              <a:t> y demeure plus longtemps car métabolisée par les cholinestérases plasmatiques qui sont produits essentiellement par le foie.</a:t>
            </a:r>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16</a:t>
            </a:fld>
            <a:endParaRPr lang="fr-FR"/>
          </a:p>
        </p:txBody>
      </p:sp>
    </p:spTree>
    <p:extLst>
      <p:ext uri="{BB962C8B-B14F-4D97-AF65-F5344CB8AC3E}">
        <p14:creationId xmlns:p14="http://schemas.microsoft.com/office/powerpoint/2010/main" val="2859710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a:t>
            </a:r>
            <a:r>
              <a:rPr lang="fr-FR" dirty="0" err="1"/>
              <a:t>succynilcholine</a:t>
            </a:r>
            <a:r>
              <a:rPr lang="fr-FR" dirty="0"/>
              <a:t> a beaucoup d’effets secondaires.</a:t>
            </a:r>
          </a:p>
          <a:p>
            <a:r>
              <a:rPr lang="fr-FR" dirty="0"/>
              <a:t>Elle peut provoquer:</a:t>
            </a:r>
          </a:p>
          <a:p>
            <a:r>
              <a:rPr lang="fr-FR" dirty="0"/>
              <a:t>-des chocs anaphylactiques, c’est le produit le plus allergisant en anesthésie.</a:t>
            </a:r>
          </a:p>
          <a:p>
            <a:r>
              <a:rPr lang="fr-FR" dirty="0"/>
              <a:t>-des hyperkaliémies par libération de l’ion potassium à cause des fasciculations qu’elle entraine.</a:t>
            </a:r>
          </a:p>
          <a:p>
            <a:r>
              <a:rPr lang="fr-FR" dirty="0"/>
              <a:t>-des douleurs musculaires </a:t>
            </a:r>
          </a:p>
          <a:p>
            <a:endParaRPr lang="fr-FR" dirty="0"/>
          </a:p>
          <a:p>
            <a:r>
              <a:rPr lang="fr-FR" dirty="0"/>
              <a:t>Et donc il y a des contre-indications: et notamment pour certaines maladies neuro-musculaires (sujet qui vous intéresse)</a:t>
            </a:r>
          </a:p>
          <a:p>
            <a:r>
              <a:rPr lang="fr-FR" dirty="0"/>
              <a:t>A cause des fasciculations,  et en présence d’une certaine fragilité musculaire, on s’attend à avoir une augmentation de la kaliémie de 0,3 à 0,5 m. équivalent/l</a:t>
            </a:r>
          </a:p>
          <a:p>
            <a:endParaRPr lang="fr-FR" dirty="0"/>
          </a:p>
          <a:p>
            <a:r>
              <a:rPr lang="fr-FR" dirty="0"/>
              <a:t>Chez les patients atteints de </a:t>
            </a:r>
            <a:r>
              <a:rPr lang="fr-FR" b="1" dirty="0"/>
              <a:t>pathologies musculaires </a:t>
            </a:r>
            <a:r>
              <a:rPr lang="fr-FR" dirty="0"/>
              <a:t>comme les  myopathies et qui ont une fragilité de la membrane musculaire, la libération du potassium qui est normalement un ion intracellulaire entraine des hyperkaliémies très importantes et potentiellement graves: d’où sa contre-indication en cas de myopathie,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Aussi chez les patients ayant une </a:t>
            </a:r>
            <a:r>
              <a:rPr lang="fr-FR" b="1" dirty="0"/>
              <a:t>Dérégulation haute </a:t>
            </a:r>
            <a:r>
              <a:rPr lang="fr-FR" b="0" dirty="0"/>
              <a:t>(par exemple en cas de trauma crânien sévère, les lésions de la moelle épinière) entrainant au bout de quelques jours une </a:t>
            </a:r>
            <a:r>
              <a:rPr lang="fr-FR" sz="1200" dirty="0"/>
              <a:t>augmentation du nombre de récepteurs nicotiniques de la plaque motrice (up-</a:t>
            </a:r>
            <a:r>
              <a:rPr lang="fr-FR" sz="1200" dirty="0" err="1"/>
              <a:t>regulation</a:t>
            </a:r>
            <a:r>
              <a:rPr lang="fr-FR" sz="1200" dirty="0"/>
              <a:t>) et donc on a une élévation importante de la kaliémie: d’où sa contre-indication.</a:t>
            </a:r>
            <a:endParaRPr lang="fr-FR" b="0" dirty="0"/>
          </a:p>
          <a:p>
            <a:endParaRPr lang="fr-FR" dirty="0"/>
          </a:p>
          <a:p>
            <a:r>
              <a:rPr lang="fr-FR" dirty="0"/>
              <a:t>On peut par contre l’utiliser en cas de traumatisme crânien ou médullaire tout récent mais pas après quelques jours.</a:t>
            </a:r>
          </a:p>
          <a:p>
            <a:endParaRPr lang="fr-FR" dirty="0"/>
          </a:p>
          <a:p>
            <a:r>
              <a:rPr lang="fr-FR" dirty="0"/>
              <a:t>Autre alternative à la </a:t>
            </a:r>
            <a:r>
              <a:rPr lang="fr-FR" dirty="0" err="1"/>
              <a:t>succinylcholine</a:t>
            </a:r>
            <a:r>
              <a:rPr lang="fr-FR" dirty="0"/>
              <a:t>:   Le couple </a:t>
            </a:r>
            <a:r>
              <a:rPr lang="fr-FR" dirty="0" err="1"/>
              <a:t>Rocuronium</a:t>
            </a:r>
            <a:r>
              <a:rPr lang="fr-FR" dirty="0"/>
              <a:t>/</a:t>
            </a:r>
            <a:r>
              <a:rPr lang="fr-FR" dirty="0" err="1"/>
              <a:t>Sugammadex</a:t>
            </a:r>
            <a:r>
              <a:rPr lang="fr-FR" dirty="0"/>
              <a:t> </a:t>
            </a:r>
          </a:p>
          <a:p>
            <a:endParaRPr lang="fr-FR" dirty="0"/>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17</a:t>
            </a:fld>
            <a:endParaRPr lang="fr-FR"/>
          </a:p>
        </p:txBody>
      </p:sp>
    </p:spTree>
    <p:extLst>
      <p:ext uri="{BB962C8B-B14F-4D97-AF65-F5344CB8AC3E}">
        <p14:creationId xmlns:p14="http://schemas.microsoft.com/office/powerpoint/2010/main" val="56708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chemeClr val="bg1"/>
                </a:solidFill>
              </a:rPr>
              <a:t>Autre alternative à la </a:t>
            </a:r>
            <a:r>
              <a:rPr lang="fr-FR" dirty="0" err="1">
                <a:solidFill>
                  <a:schemeClr val="bg1"/>
                </a:solidFill>
              </a:rPr>
              <a:t>succinylcholine</a:t>
            </a:r>
            <a:r>
              <a:rPr lang="fr-FR" dirty="0">
                <a:solidFill>
                  <a:schemeClr val="bg1"/>
                </a:solidFill>
              </a:rPr>
              <a:t>: </a:t>
            </a:r>
          </a:p>
          <a:p>
            <a:r>
              <a:rPr lang="fr-FR" b="1" dirty="0">
                <a:solidFill>
                  <a:schemeClr val="bg1"/>
                </a:solidFill>
              </a:rPr>
              <a:t>Le couple </a:t>
            </a:r>
            <a:r>
              <a:rPr lang="fr-FR" b="1" dirty="0" err="1">
                <a:solidFill>
                  <a:schemeClr val="bg1"/>
                </a:solidFill>
              </a:rPr>
              <a:t>Rocuronium</a:t>
            </a:r>
            <a:r>
              <a:rPr lang="fr-FR" b="1" dirty="0">
                <a:solidFill>
                  <a:schemeClr val="bg1"/>
                </a:solidFill>
              </a:rPr>
              <a:t>/</a:t>
            </a:r>
            <a:r>
              <a:rPr lang="fr-FR" b="1" dirty="0" err="1">
                <a:solidFill>
                  <a:schemeClr val="bg1"/>
                </a:solidFill>
              </a:rPr>
              <a:t>Sugammadex</a:t>
            </a:r>
            <a:r>
              <a:rPr lang="fr-FR" b="1" dirty="0">
                <a:solidFill>
                  <a:schemeClr val="bg1"/>
                </a:solidFill>
              </a:rPr>
              <a:t> </a:t>
            </a:r>
          </a:p>
          <a:p>
            <a:endParaRPr lang="fr-FR" b="1" dirty="0">
              <a:solidFill>
                <a:schemeClr val="bg1"/>
              </a:solidFill>
            </a:endParaRPr>
          </a:p>
          <a:p>
            <a:r>
              <a:rPr lang="fr-FR" b="1" dirty="0" err="1"/>
              <a:t>Rocuronium</a:t>
            </a: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Curare stéroïdien non dépolarisant qui permet à une posologie importante de 1,2 mg/Kg une intubation en séquence rapide en 60 secondes (Vs 45-60secondes pour la </a:t>
            </a:r>
            <a:r>
              <a:rPr lang="fr-FR" dirty="0" err="1"/>
              <a:t>sucinylcholine</a:t>
            </a:r>
            <a:r>
              <a:rPr lang="fr-FR" dirty="0"/>
              <a:t>)</a:t>
            </a:r>
          </a:p>
          <a:p>
            <a:r>
              <a:rPr lang="fr-FR" b="0" dirty="0"/>
              <a:t>Inconvénient: à cette posologie, le patient reste curarisé plus d’une heure contrairement à la </a:t>
            </a:r>
            <a:r>
              <a:rPr lang="fr-FR" b="0" dirty="0" err="1"/>
              <a:t>succinylcholine</a:t>
            </a:r>
            <a:r>
              <a:rPr lang="fr-FR" b="0" dirty="0"/>
              <a:t> (où il est </a:t>
            </a:r>
            <a:r>
              <a:rPr lang="fr-FR" b="0" dirty="0" err="1"/>
              <a:t>décurarisé</a:t>
            </a:r>
            <a:r>
              <a:rPr lang="fr-FR" b="0" dirty="0"/>
              <a:t> spontanément au bout de 3-5 minutes). Donc, situation problématique si IOT difficile.</a:t>
            </a:r>
          </a:p>
          <a:p>
            <a:endParaRPr lang="fr-FR" b="1" dirty="0"/>
          </a:p>
          <a:p>
            <a:endParaRPr lang="fr-FR" b="1" dirty="0"/>
          </a:p>
          <a:p>
            <a:r>
              <a:rPr lang="fr-FR" b="1" dirty="0" err="1"/>
              <a:t>Intéreêt</a:t>
            </a:r>
            <a:r>
              <a:rPr lang="fr-FR" b="1" dirty="0"/>
              <a:t> donc du </a:t>
            </a:r>
          </a:p>
          <a:p>
            <a:r>
              <a:rPr lang="fr-FR" b="1" dirty="0" err="1"/>
              <a:t>Sugammadex</a:t>
            </a:r>
            <a:r>
              <a:rPr lang="fr-FR" b="1" dirty="0"/>
              <a:t> </a:t>
            </a:r>
            <a:r>
              <a:rPr lang="fr-FR" b="0" dirty="0"/>
              <a:t>(existe depuis 2008)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Action réversible si problème d’IOT (existe depuis 2008): il se lie spécifiquement au </a:t>
            </a:r>
            <a:r>
              <a:rPr lang="fr-FR" dirty="0" err="1"/>
              <a:t>rocuronium</a:t>
            </a:r>
            <a:r>
              <a:rPr lang="fr-FR" dirty="0"/>
              <a:t> et entraine son encapsulation chimique et don sa neutralisation. </a:t>
            </a:r>
          </a:p>
          <a:p>
            <a:endParaRPr lang="fr-FR" b="1" dirty="0"/>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18</a:t>
            </a:fld>
            <a:endParaRPr lang="fr-FR"/>
          </a:p>
        </p:txBody>
      </p:sp>
    </p:spTree>
    <p:extLst>
      <p:ext uri="{BB962C8B-B14F-4D97-AF65-F5344CB8AC3E}">
        <p14:creationId xmlns:p14="http://schemas.microsoft.com/office/powerpoint/2010/main" val="1646394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fois le patient endormi, on va l’installer:</a:t>
            </a:r>
          </a:p>
          <a:p>
            <a:r>
              <a:rPr lang="fr-FR" dirty="0"/>
              <a:t>Donc il faudra sécuriser les vies veineuses, les tuyaux du respirateur notamment donc certains types de chirurgies pratiquées à Garches </a:t>
            </a:r>
          </a:p>
          <a:p>
            <a:r>
              <a:rPr lang="fr-FR" dirty="0"/>
              <a:t>comme la chirurgie des escarres faite en Décubitus ventral,</a:t>
            </a:r>
          </a:p>
          <a:p>
            <a:endParaRPr lang="fr-FR" dirty="0"/>
          </a:p>
          <a:p>
            <a:r>
              <a:rPr lang="fr-FR" dirty="0"/>
              <a:t>On vérifiera les ponts d’appui et de compression pour éviter les lésions tendineuses, nerveuses et notamment des globes oculaires,</a:t>
            </a:r>
          </a:p>
          <a:p>
            <a:r>
              <a:rPr lang="fr-FR" dirty="0"/>
              <a:t>Également: la colonne vertébrale, le thorax..</a:t>
            </a:r>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19</a:t>
            </a:fld>
            <a:endParaRPr lang="fr-FR"/>
          </a:p>
        </p:txBody>
      </p:sp>
    </p:spTree>
    <p:extLst>
      <p:ext uri="{BB962C8B-B14F-4D97-AF65-F5344CB8AC3E}">
        <p14:creationId xmlns:p14="http://schemas.microsoft.com/office/powerpoint/2010/main" val="169741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L’anesthésie: c’est</a:t>
            </a:r>
            <a:r>
              <a:rPr lang="fr-FR" baseline="0" dirty="0"/>
              <a:t> </a:t>
            </a:r>
            <a:r>
              <a:rPr lang="fr-FR" dirty="0"/>
              <a:t>un ensemble de procédures standardisées.</a:t>
            </a:r>
          </a:p>
          <a:p>
            <a:endParaRPr lang="fr-FR" dirty="0"/>
          </a:p>
          <a:p>
            <a:r>
              <a:rPr lang="fr-FR" dirty="0"/>
              <a:t>Il</a:t>
            </a:r>
            <a:r>
              <a:rPr lang="fr-FR" baseline="0" dirty="0"/>
              <a:t> s’agit d’</a:t>
            </a:r>
            <a:r>
              <a:rPr lang="fr-FR" dirty="0"/>
              <a:t>un acte médical qui consiste à arrêter de façon temporaire et réversible la sensibilité douloureuse et/ou la conscience parfois associée à une paralysie musculaire si la chirurgie le nécessite.</a:t>
            </a:r>
          </a:p>
          <a:p>
            <a:endParaRPr lang="fr-FR" dirty="0"/>
          </a:p>
          <a:p>
            <a:r>
              <a:rPr lang="fr-FR" dirty="0"/>
              <a:t>Tout ceci est fait pour permettre une chirurgie de qualité</a:t>
            </a:r>
            <a:r>
              <a:rPr lang="fr-FR" baseline="0" dirty="0"/>
              <a:t> et en préservant l’état de santé du patient en tenant compte de ses comorbidités et de ses réserves fonctionnelles, notamment cardio-vasculaires et respiratoires.</a:t>
            </a:r>
          </a:p>
          <a:p>
            <a:endParaRPr lang="fr-FR" baseline="0" dirty="0"/>
          </a:p>
          <a:p>
            <a:r>
              <a:rPr lang="fr-FR" baseline="0" dirty="0"/>
              <a:t>Parfois, on est en face de patients très fragiles dont il faut veiller à bien préserver les réserves fonctionnelles.</a:t>
            </a:r>
          </a:p>
          <a:p>
            <a:endParaRPr lang="fr-FR" baseline="0" dirty="0"/>
          </a:p>
          <a:p>
            <a:r>
              <a:rPr lang="fr-FR" dirty="0"/>
              <a:t>Nécessite une sécurisation des procédures et une organisation du suivi du patient tout au long de son parcours pré, per et post-opératoire pour minimiser les risques </a:t>
            </a:r>
            <a:r>
              <a:rPr lang="fr-FR" dirty="0" err="1"/>
              <a:t>péri-opératoires</a:t>
            </a:r>
            <a:endParaRPr lang="fr-FR" dirty="0"/>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2</a:t>
            </a:fld>
            <a:endParaRPr lang="fr-FR"/>
          </a:p>
        </p:txBody>
      </p:sp>
    </p:spTree>
    <p:extLst>
      <p:ext uri="{BB962C8B-B14F-4D97-AF65-F5344CB8AC3E}">
        <p14:creationId xmlns:p14="http://schemas.microsoft.com/office/powerpoint/2010/main" val="1808345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Espace réservé de l'image des diapositives 1"/>
          <p:cNvSpPr>
            <a:spLocks noGrp="1" noRot="1" noChangeAspect="1" noTextEdit="1"/>
          </p:cNvSpPr>
          <p:nvPr>
            <p:ph type="sldImg"/>
          </p:nvPr>
        </p:nvSpPr>
        <p:spPr>
          <a:ln/>
        </p:spPr>
      </p:sp>
      <p:sp>
        <p:nvSpPr>
          <p:cNvPr id="6349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t>. Le </a:t>
            </a:r>
            <a:r>
              <a:rPr lang="fr-FR" altLang="fr-FR" b="1" dirty="0"/>
              <a:t>réchauffement externe de l'opéré avant l'intervention par une couverture chauffante</a:t>
            </a:r>
            <a:r>
              <a:rPr lang="fr-FR" altLang="fr-FR" dirty="0"/>
              <a:t>, permet de limiter les conséquences thermiques immédiates de </a:t>
            </a:r>
            <a:r>
              <a:rPr lang="fr-FR" altLang="fr-FR" b="1" dirty="0"/>
              <a:t>l'induction anesthésique (chute de 1 </a:t>
            </a:r>
            <a:r>
              <a:rPr lang="fr-FR" altLang="fr-FR" b="1" dirty="0" err="1"/>
              <a:t>oC</a:t>
            </a:r>
            <a:r>
              <a:rPr lang="fr-FR" altLang="fr-FR" b="1" dirty="0"/>
              <a:t>). </a:t>
            </a:r>
          </a:p>
          <a:p>
            <a:pPr eaLnBrk="1" hangingPunct="1"/>
            <a:r>
              <a:rPr lang="fr-FR" altLang="fr-FR" dirty="0"/>
              <a:t>En cours d'intervention, le réchauffement des gaz inhalés, l'utilisation de couverture chauffante à air pulsé sur les zones non-chirurgicales, et surtout le réchauffement de </a:t>
            </a:r>
            <a:r>
              <a:rPr lang="fr-FR" altLang="fr-FR" b="1" dirty="0"/>
              <a:t>toutes les perfusions et transfusions doivent permettre de prévenir la survenue d'une hypothermie</a:t>
            </a:r>
            <a:r>
              <a:rPr lang="fr-FR" altLang="fr-FR" dirty="0"/>
              <a:t>.</a:t>
            </a:r>
          </a:p>
          <a:p>
            <a:pPr eaLnBrk="1" hangingPunct="1"/>
            <a:r>
              <a:rPr lang="fr-FR" altLang="fr-FR" dirty="0"/>
              <a:t>Ce qui permet d’éviter d’aggraver certaines hémorragies par effet d’entretien sur la coagulopathie.</a:t>
            </a:r>
          </a:p>
        </p:txBody>
      </p:sp>
      <p:sp>
        <p:nvSpPr>
          <p:cNvPr id="6349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4990E2EA-6FA3-4BDC-89F8-757B0A70B8D9}" type="slidenum">
              <a:rPr lang="fr-FR" altLang="fr-FR"/>
              <a:pPr/>
              <a:t>20</a:t>
            </a:fld>
            <a:endParaRPr lang="fr-FR" altLang="fr-FR"/>
          </a:p>
        </p:txBody>
      </p:sp>
    </p:spTree>
    <p:extLst>
      <p:ext uri="{BB962C8B-B14F-4D97-AF65-F5344CB8AC3E}">
        <p14:creationId xmlns:p14="http://schemas.microsoft.com/office/powerpoint/2010/main" val="2491925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des monitorages importants et particulièrement dans le cadre des maladies neuromusculaires (et donc en situation de handicap)  est le</a:t>
            </a:r>
            <a:r>
              <a:rPr lang="fr-FR" baseline="0" dirty="0"/>
              <a:t> monitorage de la curarisation ou du relâchement musculaire, car ces patients son très sensibles à une   « dose dite normale » de curare et ont une réponse exagérée qui dure plus de temps.</a:t>
            </a:r>
          </a:p>
          <a:p>
            <a:endParaRPr lang="fr-FR" baseline="0" dirty="0"/>
          </a:p>
          <a:p>
            <a:r>
              <a:rPr lang="fr-FR" baseline="0" dirty="0"/>
              <a:t>Il y a plusieurs façons de monitorer: le plus célèbre et le plus ancien: le « train of four »</a:t>
            </a:r>
          </a:p>
          <a:p>
            <a:endParaRPr lang="fr-FR" baseline="0" dirty="0"/>
          </a:p>
          <a:p>
            <a:r>
              <a:rPr lang="fr-FR" baseline="0" dirty="0"/>
              <a:t>On envoie 4 stimuli électriques en 2 secondes de 50 milli Ampère au niveau du nerf ulnaire et on mesure la contraction du muscle adducteur du pouce et on voit la réponse au niveau du pouce.</a:t>
            </a:r>
          </a:p>
          <a:p>
            <a:endParaRPr lang="fr-FR" baseline="0" dirty="0"/>
          </a:p>
          <a:p>
            <a:r>
              <a:rPr lang="fr-FR" baseline="0" dirty="0"/>
              <a:t>Le but est que le patient soit complétement </a:t>
            </a:r>
            <a:r>
              <a:rPr lang="fr-FR" baseline="0" dirty="0" err="1"/>
              <a:t>décurarisé</a:t>
            </a:r>
            <a:r>
              <a:rPr lang="fr-FR" baseline="0" dirty="0"/>
              <a:t> en fin d’intervention et surtout à l’extubation pour qu’il puisse respirer tout seul.</a:t>
            </a:r>
            <a:endParaRPr lang="fr-FR" dirty="0"/>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21</a:t>
            </a:fld>
            <a:endParaRPr lang="fr-FR"/>
          </a:p>
        </p:txBody>
      </p:sp>
    </p:spTree>
    <p:extLst>
      <p:ext uri="{BB962C8B-B14F-4D97-AF65-F5344CB8AC3E}">
        <p14:creationId xmlns:p14="http://schemas.microsoft.com/office/powerpoint/2010/main" val="2681966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82CDE9E2-5B88-4527-B3F7-CC612C15E190}" type="slidenum">
              <a:rPr lang="fr-FR" altLang="fr-FR"/>
              <a:pPr/>
              <a:t>22</a:t>
            </a:fld>
            <a:endParaRPr lang="fr-FR" altLang="fr-F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t>Maintenant on passe aux maladies neuromusculaires très fréquemment rencontrées en situation de handicap:</a:t>
            </a:r>
          </a:p>
          <a:p>
            <a:pPr eaLnBrk="1" hangingPunct="1"/>
            <a:endParaRPr lang="fr-FR" altLang="fr-FR" dirty="0"/>
          </a:p>
          <a:p>
            <a:pPr eaLnBrk="1" hangingPunct="1"/>
            <a:r>
              <a:rPr lang="fr-FR" altLang="fr-FR" dirty="0"/>
              <a:t>-Scoliose</a:t>
            </a:r>
          </a:p>
          <a:p>
            <a:pPr eaLnBrk="1" hangingPunct="1"/>
            <a:r>
              <a:rPr lang="fr-FR" altLang="fr-FR" dirty="0"/>
              <a:t>-</a:t>
            </a:r>
            <a:r>
              <a:rPr lang="fr-FR" altLang="fr-FR" dirty="0" err="1"/>
              <a:t>Thymomectomie</a:t>
            </a:r>
            <a:r>
              <a:rPr lang="fr-FR" altLang="fr-FR" dirty="0"/>
              <a:t> en cas de myasthénie</a:t>
            </a:r>
          </a:p>
          <a:p>
            <a:pPr eaLnBrk="1" hangingPunct="1"/>
            <a:r>
              <a:rPr lang="fr-FR" altLang="fr-FR" dirty="0"/>
              <a:t>-Chirurgie</a:t>
            </a:r>
            <a:r>
              <a:rPr lang="fr-FR" altLang="fr-FR" baseline="0" dirty="0"/>
              <a:t> d’allongement tendineux pour améliorer le confort des patients para ou tétraplégiques ou ayant un autre type d’handicap moteur</a:t>
            </a:r>
          </a:p>
          <a:p>
            <a:pPr eaLnBrk="1" hangingPunct="1"/>
            <a:r>
              <a:rPr lang="fr-FR" altLang="fr-FR" baseline="0" dirty="0"/>
              <a:t>-Chirurgie traumatique</a:t>
            </a:r>
          </a:p>
          <a:p>
            <a:pPr eaLnBrk="1" hangingPunct="1"/>
            <a:r>
              <a:rPr lang="fr-FR" altLang="fr-FR" baseline="0" dirty="0"/>
              <a:t>-Chirurgie d’escarre chez les patients alités, qui ont des escarres qui peuvent s’infecter et être sources de septicémies.</a:t>
            </a:r>
          </a:p>
          <a:p>
            <a:pPr eaLnBrk="1" hangingPunct="1"/>
            <a:r>
              <a:rPr lang="fr-FR" altLang="fr-FR" baseline="0" dirty="0"/>
              <a:t>-Résection d’ostéomes qui se développe chez les patients qui restent un certain moment en coma </a:t>
            </a:r>
            <a:endParaRPr lang="fr-FR" alt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a:t>
            </a:r>
            <a:r>
              <a:rPr lang="fr-FR" baseline="0" dirty="0"/>
              <a:t> passe aux myopathies///</a:t>
            </a:r>
            <a:r>
              <a:rPr lang="fr-FR" dirty="0"/>
              <a:t>On a longtemps associer </a:t>
            </a:r>
            <a:r>
              <a:rPr lang="fr-FR" b="1" dirty="0"/>
              <a:t>la myopathie de Duchenne et de </a:t>
            </a:r>
            <a:r>
              <a:rPr lang="fr-FR" b="1" dirty="0" err="1"/>
              <a:t>Beker</a:t>
            </a:r>
            <a:r>
              <a:rPr lang="fr-FR" b="1" dirty="0"/>
              <a:t> </a:t>
            </a:r>
            <a:r>
              <a:rPr lang="fr-FR" dirty="0"/>
              <a:t>à l’hyperthermie maligne (dont on parlera après) dans plusieurs articles.</a:t>
            </a:r>
          </a:p>
          <a:p>
            <a:endParaRPr lang="fr-FR" baseline="0" dirty="0"/>
          </a:p>
          <a:p>
            <a:r>
              <a:rPr lang="fr-FR" sz="1200" b="0" i="0" u="none" strike="noStrike" kern="1200" baseline="0" dirty="0">
                <a:solidFill>
                  <a:schemeClr val="tx1"/>
                </a:solidFill>
                <a:latin typeface="+mn-lt"/>
                <a:ea typeface="+mn-ea"/>
                <a:cs typeface="+mn-cs"/>
              </a:rPr>
              <a:t>C’est dans les années 1980 qu’une série alarmante d’arrêts cardiaques chez des enfants</a:t>
            </a:r>
          </a:p>
          <a:p>
            <a:r>
              <a:rPr lang="fr-FR" sz="1200" b="0" i="0" u="none" strike="noStrike" kern="1200" baseline="0" dirty="0">
                <a:solidFill>
                  <a:schemeClr val="tx1"/>
                </a:solidFill>
                <a:latin typeface="+mn-lt"/>
                <a:ea typeface="+mn-ea"/>
                <a:cs typeface="+mn-cs"/>
              </a:rPr>
              <a:t>sous anesthésie par suxaméthonium et/ou anesthésiques volatils</a:t>
            </a:r>
          </a:p>
          <a:p>
            <a:r>
              <a:rPr lang="fr-FR" sz="1200" b="0" i="0" u="none" strike="noStrike" kern="1200" baseline="0" dirty="0">
                <a:solidFill>
                  <a:schemeClr val="tx1"/>
                </a:solidFill>
                <a:latin typeface="+mn-lt"/>
                <a:ea typeface="+mn-ea"/>
                <a:cs typeface="+mn-cs"/>
              </a:rPr>
              <a:t>halogénés a été publiée pour la première fois.</a:t>
            </a:r>
          </a:p>
          <a:p>
            <a:endParaRPr lang="fr-FR"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association</a:t>
            </a:r>
            <a:r>
              <a:rPr lang="fr-FR" baseline="0" dirty="0"/>
              <a:t> (HM et myopathies) est fausse, </a:t>
            </a:r>
            <a:r>
              <a:rPr lang="fr-FR" i="1" u="sng" baseline="0" dirty="0"/>
              <a:t>il n’y a pas plus d’incidence de HM chez les myopathes de Duchenne que dans la population générale.</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L’explication physiopathologique de l’hyperkaliémie des dystrophies musculaires ne correspond pas à celle de l’HM. </a:t>
            </a:r>
          </a:p>
          <a:p>
            <a:r>
              <a:rPr lang="fr-FR" sz="1200" b="0" i="0" u="none" strike="noStrike" kern="1200" baseline="0" dirty="0">
                <a:solidFill>
                  <a:schemeClr val="tx1"/>
                </a:solidFill>
                <a:latin typeface="+mn-lt"/>
                <a:ea typeface="+mn-ea"/>
                <a:cs typeface="+mn-cs"/>
              </a:rPr>
              <a:t>Elle est liée à une fragilité musculaire du fait de l’absence ou de l’insuffisance de </a:t>
            </a:r>
            <a:r>
              <a:rPr lang="fr-FR" sz="1200" b="0" i="0" u="none" strike="noStrike" kern="1200" baseline="0" dirty="0" err="1">
                <a:solidFill>
                  <a:schemeClr val="tx1"/>
                </a:solidFill>
                <a:latin typeface="+mn-lt"/>
                <a:ea typeface="+mn-ea"/>
                <a:cs typeface="+mn-cs"/>
              </a:rPr>
              <a:t>dystrophine</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dans le sarcolemme ; </a:t>
            </a:r>
          </a:p>
          <a:p>
            <a:r>
              <a:rPr lang="fr-FR" sz="1200" b="0" i="0" u="none" strike="noStrike" kern="1200" baseline="0" dirty="0">
                <a:solidFill>
                  <a:schemeClr val="tx1"/>
                </a:solidFill>
                <a:latin typeface="+mn-lt"/>
                <a:ea typeface="+mn-ea"/>
                <a:cs typeface="+mn-cs"/>
              </a:rPr>
              <a:t>c’est cette absence ou cette insuffisance de </a:t>
            </a:r>
            <a:r>
              <a:rPr lang="fr-FR" sz="1200" b="0" i="0" u="none" strike="noStrike" kern="1200" baseline="0" dirty="0" err="1">
                <a:solidFill>
                  <a:schemeClr val="tx1"/>
                </a:solidFill>
                <a:latin typeface="+mn-lt"/>
                <a:ea typeface="+mn-ea"/>
                <a:cs typeface="+mn-cs"/>
              </a:rPr>
              <a:t>dystrophine</a:t>
            </a:r>
            <a:r>
              <a:rPr lang="fr-FR" sz="1200" b="0" i="0" u="none" strike="noStrike" kern="1200" baseline="0" dirty="0">
                <a:solidFill>
                  <a:schemeClr val="tx1"/>
                </a:solidFill>
                <a:latin typeface="+mn-lt"/>
                <a:ea typeface="+mn-ea"/>
                <a:cs typeface="+mn-cs"/>
              </a:rPr>
              <a:t> qui, sous l’effet soit des fasciculations du</a:t>
            </a:r>
          </a:p>
          <a:p>
            <a:r>
              <a:rPr lang="fr-FR" sz="1200" b="0" i="0" u="none" strike="noStrike" kern="1200" baseline="0" dirty="0">
                <a:solidFill>
                  <a:schemeClr val="tx1"/>
                </a:solidFill>
                <a:latin typeface="+mn-lt"/>
                <a:ea typeface="+mn-ea"/>
                <a:cs typeface="+mn-cs"/>
              </a:rPr>
              <a:t>suxaméthonium, soit d’un relargage calcique </a:t>
            </a:r>
            <a:r>
              <a:rPr lang="fr-FR" sz="1200" b="0" i="0" u="none" strike="noStrike" kern="1200" baseline="0" dirty="0" err="1">
                <a:solidFill>
                  <a:schemeClr val="tx1"/>
                </a:solidFill>
                <a:latin typeface="+mn-lt"/>
                <a:ea typeface="+mn-ea"/>
                <a:cs typeface="+mn-cs"/>
              </a:rPr>
              <a:t>intracytoplasmique</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par les agents anesthésiques volatils halogénés,</a:t>
            </a:r>
          </a:p>
          <a:p>
            <a:r>
              <a:rPr lang="fr-FR" sz="1200" b="0" i="0" u="none" strike="noStrike" kern="1200" baseline="0" dirty="0">
                <a:solidFill>
                  <a:schemeClr val="tx1"/>
                </a:solidFill>
                <a:latin typeface="+mn-lt"/>
                <a:ea typeface="+mn-ea"/>
                <a:cs typeface="+mn-cs"/>
              </a:rPr>
              <a:t>entraîne une souffrance musculaire (</a:t>
            </a:r>
            <a:r>
              <a:rPr lang="fr-FR" sz="1200" b="1" i="0" u="none" strike="noStrike" kern="1200" baseline="0" dirty="0">
                <a:solidFill>
                  <a:schemeClr val="tx1"/>
                </a:solidFill>
                <a:latin typeface="+mn-lt"/>
                <a:ea typeface="+mn-ea"/>
                <a:cs typeface="+mn-cs"/>
              </a:rPr>
              <a:t>rhabdomyolyse</a:t>
            </a:r>
            <a:r>
              <a:rPr lang="fr-FR" sz="1200" b="0" i="0" u="none" strike="noStrike" kern="1200" baseline="0" dirty="0">
                <a:solidFill>
                  <a:schemeClr val="tx1"/>
                </a:solidFill>
                <a:latin typeface="+mn-lt"/>
                <a:ea typeface="+mn-ea"/>
                <a:cs typeface="+mn-cs"/>
              </a:rPr>
              <a:t>) avec</a:t>
            </a:r>
          </a:p>
          <a:p>
            <a:r>
              <a:rPr lang="fr-FR" sz="1200" b="1" i="0" u="none" strike="noStrike" kern="1200" baseline="0" dirty="0">
                <a:solidFill>
                  <a:schemeClr val="tx1"/>
                </a:solidFill>
                <a:latin typeface="+mn-lt"/>
                <a:ea typeface="+mn-ea"/>
                <a:cs typeface="+mn-cs"/>
              </a:rPr>
              <a:t>libération de potassium </a:t>
            </a:r>
            <a:r>
              <a:rPr lang="fr-FR" sz="1200" b="0" i="0" u="none" strike="noStrike" kern="1200" baseline="0" dirty="0">
                <a:solidFill>
                  <a:schemeClr val="tx1"/>
                </a:solidFill>
                <a:latin typeface="+mn-lt"/>
                <a:ea typeface="+mn-ea"/>
                <a:cs typeface="+mn-cs"/>
              </a:rPr>
              <a:t>; si l’hyperkaliémie est forcément</a:t>
            </a:r>
          </a:p>
          <a:p>
            <a:r>
              <a:rPr lang="fr-FR" sz="1200" b="0" i="0" u="none" strike="noStrike" kern="1200" baseline="0" dirty="0">
                <a:solidFill>
                  <a:schemeClr val="tx1"/>
                </a:solidFill>
                <a:latin typeface="+mn-lt"/>
                <a:ea typeface="+mn-ea"/>
                <a:cs typeface="+mn-cs"/>
              </a:rPr>
              <a:t>contemporaine de l’anesthésie, l’arrêt cardiaque peut survenir</a:t>
            </a:r>
          </a:p>
          <a:p>
            <a:r>
              <a:rPr lang="fr-FR" sz="1200" b="0" i="0" u="none" strike="noStrike" kern="1200" baseline="0" dirty="0">
                <a:solidFill>
                  <a:schemeClr val="tx1"/>
                </a:solidFill>
                <a:latin typeface="+mn-lt"/>
                <a:ea typeface="+mn-ea"/>
                <a:cs typeface="+mn-cs"/>
              </a:rPr>
              <a:t>après le réveil anesthésique.</a:t>
            </a:r>
          </a:p>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23</a:t>
            </a:fld>
            <a:endParaRPr lang="fr-FR"/>
          </a:p>
        </p:txBody>
      </p:sp>
    </p:spTree>
    <p:extLst>
      <p:ext uri="{BB962C8B-B14F-4D97-AF65-F5344CB8AC3E}">
        <p14:creationId xmlns:p14="http://schemas.microsoft.com/office/powerpoint/2010/main" val="2366481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Suite donc à la fragilité musculaire chez ces patients myopathes, une hyperkaliémie et une rhabdomyolyse apparaissent.</a:t>
            </a:r>
          </a:p>
          <a:p>
            <a:endParaRPr lang="fr-FR" baseline="0" dirty="0"/>
          </a:p>
          <a:p>
            <a:r>
              <a:rPr lang="fr-FR" baseline="0" dirty="0"/>
              <a:t>Le risque essentiel en cas de myopathie de Duchenne est la </a:t>
            </a:r>
            <a:r>
              <a:rPr lang="fr-FR" b="1" baseline="0" dirty="0"/>
              <a:t>rhabdomyolyse.</a:t>
            </a:r>
          </a:p>
          <a:p>
            <a:endParaRPr lang="fr-FR" baseline="0" dirty="0"/>
          </a:p>
          <a:p>
            <a:r>
              <a:rPr lang="fr-FR" baseline="0" dirty="0"/>
              <a:t>Donc, il faudra éviter la </a:t>
            </a:r>
            <a:r>
              <a:rPr lang="fr-FR" baseline="0" dirty="0" err="1"/>
              <a:t>sucinylcholine</a:t>
            </a:r>
            <a:r>
              <a:rPr lang="fr-FR" baseline="0" dirty="0"/>
              <a:t> et utiliser son substitut le </a:t>
            </a:r>
            <a:r>
              <a:rPr lang="fr-FR" baseline="0" dirty="0" err="1"/>
              <a:t>rocuronium</a:t>
            </a:r>
            <a:r>
              <a:rPr lang="fr-FR" baseline="0" dirty="0"/>
              <a:t> si besoin.</a:t>
            </a:r>
          </a:p>
          <a:p>
            <a:r>
              <a:rPr lang="fr-FR" baseline="0" dirty="0"/>
              <a:t>Il faudra également éviter les agents halogénés.</a:t>
            </a:r>
          </a:p>
          <a:p>
            <a:endParaRPr lang="fr-FR" baseline="0" dirty="0"/>
          </a:p>
          <a:p>
            <a:r>
              <a:rPr lang="fr-FR" baseline="0" dirty="0"/>
              <a:t>Une ALR est tout à fait possible et même souhaitable si la situation le permet.</a:t>
            </a:r>
          </a:p>
          <a:p>
            <a:endParaRPr lang="fr-FR" baseline="0" dirty="0"/>
          </a:p>
          <a:p>
            <a:r>
              <a:rPr lang="fr-FR" baseline="0" dirty="0"/>
              <a:t>En cas d’AG; on préconisera plutôt le recours à l’AIVOC.</a:t>
            </a:r>
            <a:endParaRPr lang="fr-FR" dirty="0"/>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24</a:t>
            </a:fld>
            <a:endParaRPr lang="fr-FR"/>
          </a:p>
        </p:txBody>
      </p:sp>
    </p:spTree>
    <p:extLst>
      <p:ext uri="{BB962C8B-B14F-4D97-AF65-F5344CB8AC3E}">
        <p14:creationId xmlns:p14="http://schemas.microsoft.com/office/powerpoint/2010/main" val="867112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La dystrophie de Steinert</a:t>
            </a:r>
            <a:endParaRPr lang="fr-FR" dirty="0"/>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La période </a:t>
            </a:r>
            <a:r>
              <a:rPr lang="fr-FR" sz="1200" b="0" i="0" u="none" strike="noStrike" kern="1200" baseline="0" dirty="0" err="1">
                <a:solidFill>
                  <a:schemeClr val="tx1"/>
                </a:solidFill>
                <a:latin typeface="+mn-lt"/>
                <a:ea typeface="+mn-ea"/>
                <a:cs typeface="+mn-cs"/>
              </a:rPr>
              <a:t>periopératoire</a:t>
            </a:r>
            <a:r>
              <a:rPr lang="fr-FR" sz="1200" b="0" i="0" u="none" strike="noStrike" kern="1200" baseline="0" dirty="0">
                <a:solidFill>
                  <a:schemeClr val="tx1"/>
                </a:solidFill>
                <a:latin typeface="+mn-lt"/>
                <a:ea typeface="+mn-ea"/>
                <a:cs typeface="+mn-cs"/>
              </a:rPr>
              <a:t> est</a:t>
            </a:r>
          </a:p>
          <a:p>
            <a:r>
              <a:rPr lang="fr-FR" sz="1200" b="0" i="0" u="none" strike="noStrike" kern="1200" baseline="0" dirty="0">
                <a:solidFill>
                  <a:schemeClr val="tx1"/>
                </a:solidFill>
                <a:latin typeface="+mn-lt"/>
                <a:ea typeface="+mn-ea"/>
                <a:cs typeface="+mn-cs"/>
              </a:rPr>
              <a:t>marquée par le risque de survenue de </a:t>
            </a:r>
            <a:r>
              <a:rPr lang="fr-FR" sz="1200" b="1" i="0" u="none" strike="noStrike" kern="1200" baseline="0" dirty="0">
                <a:solidFill>
                  <a:schemeClr val="tx1"/>
                </a:solidFill>
                <a:latin typeface="+mn-lt"/>
                <a:ea typeface="+mn-ea"/>
                <a:cs typeface="+mn-cs"/>
              </a:rPr>
              <a:t>crises myotoniques</a:t>
            </a:r>
            <a:r>
              <a:rPr lang="fr-FR" sz="1200" b="0" i="0" u="none" strike="noStrike" kern="1200" baseline="0" dirty="0">
                <a:solidFill>
                  <a:schemeClr val="tx1"/>
                </a:solidFill>
                <a:latin typeface="+mn-lt"/>
                <a:ea typeface="+mn-ea"/>
                <a:cs typeface="+mn-cs"/>
              </a:rPr>
              <a:t>.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La </a:t>
            </a:r>
            <a:r>
              <a:rPr lang="fr-FR" sz="1200" b="0" i="0" u="none" strike="noStrike" kern="1200" baseline="0" dirty="0" err="1">
                <a:solidFill>
                  <a:schemeClr val="tx1"/>
                </a:solidFill>
                <a:latin typeface="+mn-lt"/>
                <a:ea typeface="+mn-ea"/>
                <a:cs typeface="+mn-cs"/>
              </a:rPr>
              <a:t>myotonie</a:t>
            </a:r>
            <a:r>
              <a:rPr lang="fr-FR" sz="1200" b="0" i="0" u="none" strike="noStrike" kern="1200" baseline="0" dirty="0">
                <a:solidFill>
                  <a:schemeClr val="tx1"/>
                </a:solidFill>
                <a:latin typeface="+mn-lt"/>
                <a:ea typeface="+mn-ea"/>
                <a:cs typeface="+mn-cs"/>
              </a:rPr>
              <a:t> est un phénomène clinique caractérisé par un retard</a:t>
            </a:r>
          </a:p>
          <a:p>
            <a:r>
              <a:rPr lang="fr-FR" sz="1200" b="0" i="0" u="none" strike="noStrike" kern="1200" baseline="0" dirty="0">
                <a:solidFill>
                  <a:schemeClr val="tx1"/>
                </a:solidFill>
                <a:latin typeface="+mn-lt"/>
                <a:ea typeface="+mn-ea"/>
                <a:cs typeface="+mn-cs"/>
              </a:rPr>
              <a:t>à la décontraction du muscle squelettique. Elle peut être</a:t>
            </a:r>
          </a:p>
          <a:p>
            <a:r>
              <a:rPr lang="fr-FR" sz="1200" b="0" i="0" u="none" strike="noStrike" kern="1200" baseline="0" dirty="0">
                <a:solidFill>
                  <a:schemeClr val="tx1"/>
                </a:solidFill>
                <a:latin typeface="+mn-lt"/>
                <a:ea typeface="+mn-ea"/>
                <a:cs typeface="+mn-cs"/>
              </a:rPr>
              <a:t>déclenchée par les manipulations chirurgicales mais aussi par</a:t>
            </a:r>
          </a:p>
          <a:p>
            <a:r>
              <a:rPr lang="fr-FR" sz="1200" b="0" i="0" u="none" strike="noStrike" kern="1200" baseline="0" dirty="0">
                <a:solidFill>
                  <a:schemeClr val="tx1"/>
                </a:solidFill>
                <a:latin typeface="+mn-lt"/>
                <a:ea typeface="+mn-ea"/>
                <a:cs typeface="+mn-cs"/>
              </a:rPr>
              <a:t>une contraction volontaire, une stimulation mécanique (frissons),</a:t>
            </a:r>
          </a:p>
          <a:p>
            <a:r>
              <a:rPr lang="fr-FR" sz="1200" b="0" i="0" u="none" strike="noStrike" kern="1200" baseline="0" dirty="0">
                <a:solidFill>
                  <a:schemeClr val="tx1"/>
                </a:solidFill>
                <a:latin typeface="+mn-lt"/>
                <a:ea typeface="+mn-ea"/>
                <a:cs typeface="+mn-cs"/>
              </a:rPr>
              <a:t>électrique ou chimique du nerf ou du muscle. La</a:t>
            </a:r>
          </a:p>
          <a:p>
            <a:r>
              <a:rPr lang="fr-FR" sz="1200" b="0" i="0" u="none" strike="noStrike" kern="1200" baseline="0" dirty="0">
                <a:solidFill>
                  <a:schemeClr val="tx1"/>
                </a:solidFill>
                <a:latin typeface="+mn-lt"/>
                <a:ea typeface="+mn-ea"/>
                <a:cs typeface="+mn-cs"/>
              </a:rPr>
              <a:t>myotonie est aggravée par le froid et l’émotion.</a:t>
            </a:r>
          </a:p>
          <a:p>
            <a:endParaRPr lang="fr-FR" dirty="0"/>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25</a:t>
            </a:fld>
            <a:endParaRPr lang="fr-FR"/>
          </a:p>
        </p:txBody>
      </p:sp>
    </p:spTree>
    <p:extLst>
      <p:ext uri="{BB962C8B-B14F-4D97-AF65-F5344CB8AC3E}">
        <p14:creationId xmlns:p14="http://schemas.microsoft.com/office/powerpoint/2010/main" val="3292639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dirty="0"/>
              <a:t>C’est le</a:t>
            </a:r>
            <a:r>
              <a:rPr lang="fr-FR" baseline="0" dirty="0"/>
              <a:t> même message que précédemment:</a:t>
            </a:r>
          </a:p>
          <a:p>
            <a:pPr marL="0" marR="0" lvl="0" indent="0" algn="l" defTabSz="914400" rtl="0" eaLnBrk="0" fontAlgn="base" latinLnBrk="0" hangingPunct="0">
              <a:lnSpc>
                <a:spcPct val="100000"/>
              </a:lnSpc>
              <a:spcBef>
                <a:spcPct val="0"/>
              </a:spcBef>
              <a:spcAft>
                <a:spcPct val="0"/>
              </a:spcAft>
              <a:buClrTx/>
              <a:buSzTx/>
              <a:buFontTx/>
              <a:buNone/>
              <a:tabLst/>
            </a:pPr>
            <a:endParaRPr lang="fr-FR" baseline="0" dirty="0"/>
          </a:p>
          <a:p>
            <a:pPr marL="0" marR="0" lvl="0" indent="0" algn="l" defTabSz="914400" rtl="0" eaLnBrk="0" fontAlgn="base" latinLnBrk="0" hangingPunct="0">
              <a:lnSpc>
                <a:spcPct val="100000"/>
              </a:lnSpc>
              <a:spcBef>
                <a:spcPct val="0"/>
              </a:spcBef>
              <a:spcAft>
                <a:spcPct val="0"/>
              </a:spcAft>
              <a:buClrTx/>
              <a:buSzTx/>
              <a:buFontTx/>
              <a:buNone/>
              <a:tabLst/>
            </a:pPr>
            <a:r>
              <a:rPr lang="fr-FR" baseline="0" dirty="0"/>
              <a:t>Eviter </a:t>
            </a:r>
            <a:r>
              <a:rPr lang="fr-FR" dirty="0"/>
              <a:t>Certains</a:t>
            </a:r>
            <a:r>
              <a:rPr lang="fr-FR" baseline="0" dirty="0"/>
              <a:t> agents anesthésiques:</a:t>
            </a:r>
          </a:p>
          <a:p>
            <a:pPr marL="0" marR="0" lvl="0" indent="0" algn="l" defTabSz="914400" rtl="0" eaLnBrk="0" fontAlgn="base" latinLnBrk="0" hangingPunct="0">
              <a:lnSpc>
                <a:spcPct val="100000"/>
              </a:lnSpc>
              <a:spcBef>
                <a:spcPct val="0"/>
              </a:spcBef>
              <a:spcAft>
                <a:spcPct val="0"/>
              </a:spcAft>
              <a:buClrTx/>
              <a:buSzTx/>
              <a:buFontTx/>
              <a:buNone/>
              <a:tabLst/>
            </a:pPr>
            <a:endParaRPr lang="fr-FR" baseline="0" dirty="0"/>
          </a:p>
          <a:p>
            <a:pPr marL="0" marR="0" lvl="0" indent="0" algn="l" defTabSz="914400" rtl="0" eaLnBrk="0" fontAlgn="base" latinLnBrk="0" hangingPunct="0">
              <a:lnSpc>
                <a:spcPct val="100000"/>
              </a:lnSpc>
              <a:spcBef>
                <a:spcPct val="0"/>
              </a:spcBef>
              <a:spcAft>
                <a:spcPct val="0"/>
              </a:spcAft>
              <a:buClrTx/>
              <a:buSzTx/>
              <a:buFontTx/>
              <a:buNone/>
              <a:tabLst/>
            </a:pPr>
            <a:r>
              <a:rPr lang="fr-FR" baseline="0" dirty="0"/>
              <a:t>-La </a:t>
            </a:r>
            <a:r>
              <a:rPr lang="fr-FR" b="1" baseline="0" dirty="0" err="1"/>
              <a:t>succinylcholine</a:t>
            </a:r>
            <a:r>
              <a:rPr lang="fr-FR" baseline="0" dirty="0"/>
              <a:t> ou le </a:t>
            </a:r>
            <a:r>
              <a:rPr lang="fr-FR" b="1" baseline="0" dirty="0" err="1"/>
              <a:t>suaméthnium</a:t>
            </a:r>
            <a:r>
              <a:rPr lang="fr-FR" baseline="0" dirty="0"/>
              <a:t>:</a:t>
            </a:r>
          </a:p>
          <a:p>
            <a:pPr marL="0" marR="0" lvl="0" indent="0" algn="l" defTabSz="914400" rtl="0" eaLnBrk="0" fontAlgn="base" latinLnBrk="0" hangingPunct="0">
              <a:lnSpc>
                <a:spcPct val="100000"/>
              </a:lnSpc>
              <a:spcBef>
                <a:spcPct val="0"/>
              </a:spcBef>
              <a:spcAft>
                <a:spcPct val="0"/>
              </a:spcAft>
              <a:buClrTx/>
              <a:buSzTx/>
              <a:buFontTx/>
              <a:buNone/>
              <a:tabLst/>
            </a:pPr>
            <a:r>
              <a:rPr lang="fr-FR" baseline="0" dirty="0"/>
              <a:t> du fait di risque de contraction musculaire prolongée et de </a:t>
            </a:r>
            <a:r>
              <a:rPr lang="fr-FR" baseline="0" dirty="0" err="1"/>
              <a:t>myotonie</a:t>
            </a:r>
            <a:r>
              <a:rPr lang="fr-FR" baseline="0" dirty="0"/>
              <a:t> généralisée </a:t>
            </a:r>
          </a:p>
          <a:p>
            <a:pPr marL="0" marR="0" lvl="0" indent="0" algn="l" defTabSz="914400" rtl="0" eaLnBrk="0" fontAlgn="base" latinLnBrk="0" hangingPunct="0">
              <a:lnSpc>
                <a:spcPct val="100000"/>
              </a:lnSpc>
              <a:spcBef>
                <a:spcPct val="0"/>
              </a:spcBef>
              <a:spcAft>
                <a:spcPct val="0"/>
              </a:spcAft>
              <a:buClrTx/>
              <a:buSzTx/>
              <a:buFontTx/>
              <a:buNone/>
              <a:tabLst/>
            </a:pPr>
            <a:r>
              <a:rPr lang="fr-FR" baseline="0" dirty="0"/>
              <a:t>pouvant causer une IOT difficile, une ventilation difficile et une hyperkaliémie menaçante.</a:t>
            </a:r>
          </a:p>
          <a:p>
            <a:pPr marL="0" marR="0" lvl="0" indent="0" algn="l" defTabSz="914400" rtl="0" eaLnBrk="0" fontAlgn="base" latinLnBrk="0" hangingPunct="0">
              <a:lnSpc>
                <a:spcPct val="100000"/>
              </a:lnSpc>
              <a:spcBef>
                <a:spcPct val="0"/>
              </a:spcBef>
              <a:spcAft>
                <a:spcPct val="0"/>
              </a:spcAft>
              <a:buClrTx/>
              <a:buSzTx/>
              <a:buFontTx/>
              <a:buNone/>
              <a:tabLst/>
            </a:pPr>
            <a:endParaRPr lang="fr-FR" baseline="0" dirty="0"/>
          </a:p>
          <a:p>
            <a:pPr marL="0" marR="0" lvl="0" indent="0" algn="l" defTabSz="914400" rtl="0" eaLnBrk="0" fontAlgn="base" latinLnBrk="0" hangingPunct="0">
              <a:lnSpc>
                <a:spcPct val="100000"/>
              </a:lnSpc>
              <a:spcBef>
                <a:spcPct val="0"/>
              </a:spcBef>
              <a:spcAft>
                <a:spcPct val="0"/>
              </a:spcAft>
              <a:buClrTx/>
              <a:buSzTx/>
              <a:buFontTx/>
              <a:buNone/>
              <a:tabLst/>
            </a:pPr>
            <a:r>
              <a:rPr lang="fr-FR" baseline="0" dirty="0"/>
              <a:t>-Les </a:t>
            </a:r>
            <a:r>
              <a:rPr lang="fr-FR" b="1" baseline="0" dirty="0"/>
              <a:t>halogénés</a:t>
            </a:r>
            <a:r>
              <a:rPr lang="fr-FR" baseline="0" dirty="0"/>
              <a:t>: </a:t>
            </a:r>
          </a:p>
          <a:p>
            <a:pPr marL="0" marR="0" lvl="0" indent="0" algn="l" defTabSz="914400" rtl="0" eaLnBrk="0" fontAlgn="base" latinLnBrk="0" hangingPunct="0">
              <a:lnSpc>
                <a:spcPct val="100000"/>
              </a:lnSpc>
              <a:spcBef>
                <a:spcPct val="0"/>
              </a:spcBef>
              <a:spcAft>
                <a:spcPct val="0"/>
              </a:spcAft>
              <a:buClrTx/>
              <a:buSzTx/>
              <a:buFontTx/>
              <a:buNone/>
              <a:tabLst/>
            </a:pPr>
            <a:r>
              <a:rPr lang="fr-FR" baseline="0" dirty="0"/>
              <a:t>Car risque de dépression myocardique du fait de la propriété propre des halogénés qui sont </a:t>
            </a:r>
            <a:r>
              <a:rPr lang="fr-FR" baseline="0" dirty="0" err="1"/>
              <a:t>vasoplégiques</a:t>
            </a:r>
            <a:r>
              <a:rPr lang="fr-FR" baseline="0" dirty="0"/>
              <a:t> </a:t>
            </a:r>
          </a:p>
          <a:p>
            <a:pPr marL="0" marR="0" lvl="0" indent="0" algn="l" defTabSz="914400" rtl="0" eaLnBrk="0" fontAlgn="base" latinLnBrk="0" hangingPunct="0">
              <a:lnSpc>
                <a:spcPct val="100000"/>
              </a:lnSpc>
              <a:spcBef>
                <a:spcPct val="0"/>
              </a:spcBef>
              <a:spcAft>
                <a:spcPct val="0"/>
              </a:spcAft>
              <a:buClrTx/>
              <a:buSzTx/>
              <a:buFontTx/>
              <a:buNone/>
              <a:tabLst/>
            </a:pPr>
            <a:r>
              <a:rPr lang="fr-FR" baseline="0" dirty="0"/>
              <a:t>rajoutée à l’atteinte potentielle et fréquente de la fibre musculaire cardiaque en cas de myopathie pouvant entrainer un bloc auriculo-ventriculaire.</a:t>
            </a:r>
            <a:endParaRPr lang="fr-FR" dirty="0"/>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26</a:t>
            </a:fld>
            <a:endParaRPr lang="fr-FR"/>
          </a:p>
        </p:txBody>
      </p:sp>
    </p:spTree>
    <p:extLst>
      <p:ext uri="{BB962C8B-B14F-4D97-AF65-F5344CB8AC3E}">
        <p14:creationId xmlns:p14="http://schemas.microsoft.com/office/powerpoint/2010/main" val="1810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le risque HM a été évoqué, soit</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devant un tableau clinique évocateur d’HM chez un myopathe</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recevant des anesthésiques halogénés, soit du fait de tests</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de contracture positifs sur des muscles de myopathes ; les</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IVCT ne sont pas spécifiques de l’HM quand le muscle n’est</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pas sain et, selon les données récentes de la littérature, il</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n’existe pas de relation directe entre dystrophies myotoniques</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et HM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300" b="0" i="0" u="none" strike="noStrike" cap="none" normalizeH="0" baseline="0" dirty="0">
              <a:ln>
                <a:noFill/>
              </a:ln>
              <a:solidFill>
                <a:srgbClr val="000000"/>
              </a:solidFill>
              <a:effectLst/>
              <a:latin typeface="Calibri" panose="020F0502020204030204" pitchFamily="34" charset="0"/>
            </a:endParaRPr>
          </a:p>
          <a:p>
            <a:r>
              <a:rPr lang="fr-FR" sz="1200" b="0" i="0" u="none" strike="noStrike" kern="1200" baseline="0" dirty="0">
                <a:solidFill>
                  <a:schemeClr val="tx1"/>
                </a:solidFill>
                <a:latin typeface="+mn-lt"/>
                <a:ea typeface="+mn-ea"/>
                <a:cs typeface="+mn-cs"/>
              </a:rPr>
              <a:t>La surveillance postopératoire</a:t>
            </a:r>
          </a:p>
          <a:p>
            <a:r>
              <a:rPr lang="fr-FR" sz="1200" b="0" i="0" u="none" strike="noStrike" kern="1200" baseline="0" dirty="0">
                <a:solidFill>
                  <a:schemeClr val="tx1"/>
                </a:solidFill>
                <a:latin typeface="+mn-lt"/>
                <a:ea typeface="+mn-ea"/>
                <a:cs typeface="+mn-cs"/>
              </a:rPr>
              <a:t>s’effectue en unité de soins intensifs incluant une surveillance</a:t>
            </a:r>
          </a:p>
          <a:p>
            <a:r>
              <a:rPr lang="fr-FR" sz="1200" b="0" i="0" u="none" strike="noStrike" kern="1200" baseline="0" dirty="0">
                <a:solidFill>
                  <a:schemeClr val="tx1"/>
                </a:solidFill>
                <a:latin typeface="+mn-lt"/>
                <a:ea typeface="+mn-ea"/>
                <a:cs typeface="+mn-cs"/>
              </a:rPr>
              <a:t>accrue de la fonction respiratoire et une kinésithérapie respiratoire</a:t>
            </a:r>
          </a:p>
          <a:p>
            <a:r>
              <a:rPr lang="fr-FR" sz="1200" b="0" i="0" u="none" strike="noStrike" kern="1200" baseline="0" dirty="0">
                <a:solidFill>
                  <a:schemeClr val="tx1"/>
                </a:solidFill>
                <a:latin typeface="+mn-lt"/>
                <a:ea typeface="+mn-ea"/>
                <a:cs typeface="+mn-cs"/>
              </a:rPr>
              <a:t>indispensable dans ce contexte. Il existe une corrélation</a:t>
            </a:r>
          </a:p>
          <a:p>
            <a:r>
              <a:rPr lang="fr-FR" sz="1200" b="0" i="0" u="none" strike="noStrike" kern="1200" baseline="0" dirty="0">
                <a:solidFill>
                  <a:schemeClr val="tx1"/>
                </a:solidFill>
                <a:latin typeface="+mn-lt"/>
                <a:ea typeface="+mn-ea"/>
                <a:cs typeface="+mn-cs"/>
              </a:rPr>
              <a:t>entre la sévérité de la dystrophie myotonique et la nécessité de</a:t>
            </a:r>
          </a:p>
          <a:p>
            <a:r>
              <a:rPr lang="fr-FR" sz="1200" b="0" i="0" u="none" strike="noStrike" kern="1200" baseline="0" dirty="0">
                <a:solidFill>
                  <a:schemeClr val="tx1"/>
                </a:solidFill>
                <a:latin typeface="+mn-lt"/>
                <a:ea typeface="+mn-ea"/>
                <a:cs typeface="+mn-cs"/>
              </a:rPr>
              <a:t>ventilation en postopératoire</a:t>
            </a:r>
            <a:endParaRPr lang="fr-FR" dirty="0"/>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27</a:t>
            </a:fld>
            <a:endParaRPr lang="fr-FR"/>
          </a:p>
        </p:txBody>
      </p:sp>
    </p:spTree>
    <p:extLst>
      <p:ext uri="{BB962C8B-B14F-4D97-AF65-F5344CB8AC3E}">
        <p14:creationId xmlns:p14="http://schemas.microsoft.com/office/powerpoint/2010/main" val="260123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Une des myopathies est particulièrement à risque et doit être</a:t>
            </a:r>
          </a:p>
          <a:p>
            <a:r>
              <a:rPr lang="fr-FR" sz="1200" b="0" i="0" u="none" strike="noStrike" kern="1200" baseline="0" dirty="0">
                <a:solidFill>
                  <a:schemeClr val="tx1"/>
                </a:solidFill>
                <a:latin typeface="+mn-lt"/>
                <a:ea typeface="+mn-ea"/>
                <a:cs typeface="+mn-cs"/>
              </a:rPr>
              <a:t>connue de tout anesthésiste : il s’agit de la </a:t>
            </a:r>
            <a:r>
              <a:rPr lang="fr-FR" sz="1200" b="1" i="0" u="none" strike="noStrike" kern="1200" baseline="0" dirty="0">
                <a:solidFill>
                  <a:schemeClr val="tx1"/>
                </a:solidFill>
                <a:latin typeface="+mn-lt"/>
                <a:ea typeface="+mn-ea"/>
                <a:cs typeface="+mn-cs"/>
              </a:rPr>
              <a:t>myopathie à </a:t>
            </a:r>
            <a:r>
              <a:rPr lang="fr-FR" sz="1200" b="1" i="1" u="none" strike="noStrike" kern="1200" baseline="0" dirty="0">
                <a:solidFill>
                  <a:schemeClr val="tx1"/>
                </a:solidFill>
                <a:latin typeface="+mn-lt"/>
                <a:ea typeface="+mn-ea"/>
                <a:cs typeface="+mn-cs"/>
              </a:rPr>
              <a:t>central</a:t>
            </a:r>
          </a:p>
          <a:p>
            <a:r>
              <a:rPr lang="fr-FR" sz="1200" b="1" i="1" u="none" strike="noStrike" kern="1200" baseline="0" dirty="0" err="1">
                <a:solidFill>
                  <a:schemeClr val="tx1"/>
                </a:solidFill>
                <a:latin typeface="+mn-lt"/>
                <a:ea typeface="+mn-ea"/>
                <a:cs typeface="+mn-cs"/>
              </a:rPr>
              <a:t>core</a:t>
            </a:r>
            <a:r>
              <a:rPr lang="fr-FR" sz="1200" b="1" i="0" u="none" strike="noStrike" kern="1200" baseline="0" dirty="0">
                <a:solidFill>
                  <a:schemeClr val="tx1"/>
                </a:solidFill>
                <a:latin typeface="+mn-lt"/>
                <a:ea typeface="+mn-ea"/>
                <a:cs typeface="+mn-cs"/>
              </a:rPr>
              <a:t>. </a:t>
            </a:r>
          </a:p>
          <a:p>
            <a:endParaRPr lang="fr-FR" sz="1200" b="1"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La </a:t>
            </a:r>
            <a:r>
              <a:rPr lang="fr-FR" sz="1200" b="1" i="0" u="none" strike="noStrike" kern="1200" baseline="0" dirty="0">
                <a:solidFill>
                  <a:schemeClr val="tx1"/>
                </a:solidFill>
                <a:latin typeface="+mn-lt"/>
                <a:ea typeface="+mn-ea"/>
                <a:cs typeface="+mn-cs"/>
              </a:rPr>
              <a:t>myopathie à </a:t>
            </a:r>
            <a:r>
              <a:rPr lang="fr-FR" sz="1200" b="1" i="1" u="none" strike="noStrike" kern="1200" baseline="0" dirty="0">
                <a:solidFill>
                  <a:schemeClr val="tx1"/>
                </a:solidFill>
                <a:latin typeface="+mn-lt"/>
                <a:ea typeface="+mn-ea"/>
                <a:cs typeface="+mn-cs"/>
              </a:rPr>
              <a:t>central </a:t>
            </a:r>
            <a:r>
              <a:rPr lang="fr-FR" sz="1200" b="1" i="1" u="none" strike="noStrike" kern="1200" baseline="0" dirty="0" err="1">
                <a:solidFill>
                  <a:schemeClr val="tx1"/>
                </a:solidFill>
                <a:latin typeface="+mn-lt"/>
                <a:ea typeface="+mn-ea"/>
                <a:cs typeface="+mn-cs"/>
              </a:rPr>
              <a:t>core</a:t>
            </a:r>
            <a:r>
              <a:rPr lang="fr-FR" sz="1200" b="1" i="1"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est en effet connue depuis</a:t>
            </a:r>
          </a:p>
          <a:p>
            <a:r>
              <a:rPr lang="fr-FR" sz="1200" b="0" i="0" u="none" strike="noStrike" kern="1200" baseline="0" dirty="0">
                <a:solidFill>
                  <a:schemeClr val="tx1"/>
                </a:solidFill>
                <a:latin typeface="+mn-lt"/>
                <a:ea typeface="+mn-ea"/>
                <a:cs typeface="+mn-cs"/>
              </a:rPr>
              <a:t>longtemps pour être associée à l’</a:t>
            </a:r>
            <a:r>
              <a:rPr lang="fr-FR" sz="1200" b="1" i="0" u="none" strike="noStrike" kern="1200" baseline="0" dirty="0">
                <a:solidFill>
                  <a:schemeClr val="tx1"/>
                </a:solidFill>
                <a:latin typeface="+mn-lt"/>
                <a:ea typeface="+mn-ea"/>
                <a:cs typeface="+mn-cs"/>
              </a:rPr>
              <a:t>HM</a:t>
            </a:r>
            <a:r>
              <a:rPr lang="fr-FR" sz="1200" b="0" i="0" u="none" strike="noStrike" kern="1200" baseline="0" dirty="0">
                <a:solidFill>
                  <a:schemeClr val="tx1"/>
                </a:solidFill>
                <a:latin typeface="+mn-lt"/>
                <a:ea typeface="+mn-ea"/>
                <a:cs typeface="+mn-cs"/>
              </a:rPr>
              <a:t>. </a:t>
            </a:r>
          </a:p>
          <a:p>
            <a:r>
              <a:rPr lang="fr-FR" sz="1200" b="0" i="0" u="none" strike="noStrike" kern="1200" baseline="0" dirty="0">
                <a:solidFill>
                  <a:schemeClr val="tx1"/>
                </a:solidFill>
                <a:latin typeface="+mn-lt"/>
                <a:ea typeface="+mn-ea"/>
                <a:cs typeface="+mn-cs"/>
              </a:rPr>
              <a:t>Elle est due à une mutation du gène RYR1.</a:t>
            </a:r>
          </a:p>
          <a:p>
            <a:r>
              <a:rPr lang="fr-FR" sz="1200" b="0" i="0" u="none" strike="noStrike" kern="1200" baseline="0" dirty="0">
                <a:solidFill>
                  <a:schemeClr val="tx1"/>
                </a:solidFill>
                <a:latin typeface="+mn-lt"/>
                <a:ea typeface="+mn-ea"/>
                <a:cs typeface="+mn-cs"/>
              </a:rPr>
              <a:t>Les images décrites sont des lacunes au centre des fibres musculaires. </a:t>
            </a:r>
          </a:p>
          <a:p>
            <a:r>
              <a:rPr lang="fr-FR" sz="1200" b="0" i="0" u="none" strike="noStrike" kern="1200" baseline="0" dirty="0">
                <a:solidFill>
                  <a:schemeClr val="tx1"/>
                </a:solidFill>
                <a:latin typeface="+mn-lt"/>
                <a:ea typeface="+mn-ea"/>
                <a:cs typeface="+mn-cs"/>
              </a:rPr>
              <a:t>Ces lacunes, se traduisant par une absence de coloration en raison de l’absence</a:t>
            </a:r>
          </a:p>
          <a:p>
            <a:r>
              <a:rPr lang="fr-FR" sz="1200" b="0" i="0" u="none" strike="noStrike" kern="1200" baseline="0" dirty="0">
                <a:solidFill>
                  <a:schemeClr val="tx1"/>
                </a:solidFill>
                <a:latin typeface="+mn-lt"/>
                <a:ea typeface="+mn-ea"/>
                <a:cs typeface="+mn-cs"/>
              </a:rPr>
              <a:t>de mitochondries et d’activité enzymatique oxydative, donnent</a:t>
            </a:r>
          </a:p>
          <a:p>
            <a:r>
              <a:rPr lang="fr-FR" sz="1200" b="0" i="0" u="none" strike="noStrike" kern="1200" baseline="0" dirty="0">
                <a:solidFill>
                  <a:schemeClr val="tx1"/>
                </a:solidFill>
                <a:latin typeface="+mn-lt"/>
                <a:ea typeface="+mn-ea"/>
                <a:cs typeface="+mn-cs"/>
              </a:rPr>
              <a:t>le nom de </a:t>
            </a:r>
            <a:r>
              <a:rPr lang="fr-FR" sz="1200" b="0" i="1" u="none" strike="noStrike" kern="1200" baseline="0" dirty="0">
                <a:solidFill>
                  <a:schemeClr val="tx1"/>
                </a:solidFill>
                <a:latin typeface="+mn-lt"/>
                <a:ea typeface="+mn-ea"/>
                <a:cs typeface="+mn-cs"/>
              </a:rPr>
              <a:t>central </a:t>
            </a:r>
            <a:r>
              <a:rPr lang="fr-FR" sz="1200" b="0" i="1" u="none" strike="noStrike" kern="1200" baseline="0" dirty="0" err="1">
                <a:solidFill>
                  <a:schemeClr val="tx1"/>
                </a:solidFill>
                <a:latin typeface="+mn-lt"/>
                <a:ea typeface="+mn-ea"/>
                <a:cs typeface="+mn-cs"/>
              </a:rPr>
              <a:t>core</a:t>
            </a:r>
            <a:r>
              <a:rPr lang="fr-FR" sz="1200" b="0" i="1" u="none" strike="noStrike" kern="1200" baseline="0" dirty="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28</a:t>
            </a:fld>
            <a:endParaRPr lang="fr-FR"/>
          </a:p>
        </p:txBody>
      </p:sp>
    </p:spTree>
    <p:extLst>
      <p:ext uri="{BB962C8B-B14F-4D97-AF65-F5344CB8AC3E}">
        <p14:creationId xmlns:p14="http://schemas.microsoft.com/office/powerpoint/2010/main" val="4113593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L’atteinte cardiaque</a:t>
            </a:r>
            <a:r>
              <a:rPr lang="fr-FR" baseline="0" dirty="0"/>
              <a:t> est fréquente dans les myopathies du fait de l’atteinte du muscle squelettique strié.</a:t>
            </a:r>
          </a:p>
          <a:p>
            <a:endParaRPr lang="fr-FR" baseline="0" dirty="0"/>
          </a:p>
          <a:p>
            <a:r>
              <a:rPr lang="fr-FR" baseline="0" dirty="0"/>
              <a:t>Par ailleurs, l’évaluation pré opératoire de la tolérance à l’effort et des réserves fonctionnelles cardiaques est difficile à établir chez ces patients à la mobilité souvent réduite voire absente.</a:t>
            </a:r>
          </a:p>
          <a:p>
            <a:endParaRPr lang="fr-FR" baseline="0" dirty="0"/>
          </a:p>
          <a:p>
            <a:r>
              <a:rPr lang="fr-FR" baseline="0" dirty="0"/>
              <a:t>Il faudra donc demander très souvent une échographie cardiaque pour une évaluation plus complète </a:t>
            </a:r>
          </a:p>
          <a:p>
            <a:r>
              <a:rPr lang="fr-FR" baseline="0" dirty="0"/>
              <a:t>et également un holter rythmique dans la myopathie de Steinert pour rechercher les troubles de la conduction.</a:t>
            </a:r>
            <a:endParaRPr lang="fr-FR" dirty="0"/>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29</a:t>
            </a:fld>
            <a:endParaRPr lang="fr-FR"/>
          </a:p>
        </p:txBody>
      </p:sp>
    </p:spTree>
    <p:extLst>
      <p:ext uri="{BB962C8B-B14F-4D97-AF65-F5344CB8AC3E}">
        <p14:creationId xmlns:p14="http://schemas.microsoft.com/office/powerpoint/2010/main" val="288157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Donc, la première étape d’une anesthésie est la consultation.</a:t>
            </a:r>
          </a:p>
          <a:p>
            <a:r>
              <a:rPr lang="fr-FR" dirty="0"/>
              <a:t>La</a:t>
            </a:r>
            <a:r>
              <a:rPr lang="fr-FR" baseline="0" dirty="0"/>
              <a:t> consultation d’anesthésie est obligatoire.</a:t>
            </a:r>
          </a:p>
          <a:p>
            <a:endParaRPr lang="fr-FR" baseline="0" dirty="0"/>
          </a:p>
          <a:p>
            <a:r>
              <a:rPr lang="fr-FR" baseline="0" dirty="0"/>
              <a:t>Peut entrainer ou non la demande d’examens complémentaires</a:t>
            </a:r>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3</a:t>
            </a:fld>
            <a:endParaRPr lang="fr-FR"/>
          </a:p>
        </p:txBody>
      </p:sp>
    </p:spTree>
    <p:extLst>
      <p:ext uri="{BB962C8B-B14F-4D97-AF65-F5344CB8AC3E}">
        <p14:creationId xmlns:p14="http://schemas.microsoft.com/office/powerpoint/2010/main" val="2597632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t"/>
            <a:r>
              <a:rPr lang="fr-FR" sz="1200" b="1" i="0" u="none" strike="noStrike" kern="1200" dirty="0">
                <a:solidFill>
                  <a:schemeClr val="tx1"/>
                </a:solidFill>
                <a:effectLst/>
                <a:latin typeface="+mn-lt"/>
                <a:ea typeface="+mn-ea"/>
                <a:cs typeface="+mn-cs"/>
              </a:rPr>
              <a:t>Les troubles respiratoires</a:t>
            </a:r>
          </a:p>
          <a:p>
            <a:pPr fontAlgn="t"/>
            <a:endParaRPr lang="fr-FR" sz="1200" b="1" i="0" u="none" strike="noStrike"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Ils sont très fréquents particulièrement dans certaines étiologies </a:t>
            </a:r>
          </a:p>
          <a:p>
            <a:r>
              <a:rPr lang="fr-FR" sz="1200" b="0" i="0" kern="1200" dirty="0">
                <a:solidFill>
                  <a:schemeClr val="tx1"/>
                </a:solidFill>
                <a:effectLst/>
                <a:latin typeface="+mn-lt"/>
                <a:ea typeface="+mn-ea"/>
                <a:cs typeface="+mn-cs"/>
              </a:rPr>
              <a:t>comme la dystrophie de Duchenne, les amyotrophies spinales, la myasthénie, la sclérose latérale amyotrophique, la dystrophie myotonique de Steinert.</a:t>
            </a:r>
            <a:endParaRPr lang="fr-FR" sz="1200" b="0" i="0" kern="1200" baseline="30000" dirty="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Sévérité, présentation et évolutivité sont variables selon l’affection causale.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L’atteinte des muscles inspiratoires est responsable d’un syndrome restrictif ; </a:t>
            </a:r>
          </a:p>
          <a:p>
            <a:r>
              <a:rPr lang="fr-FR" sz="1200" b="0" i="0" kern="1200" dirty="0">
                <a:solidFill>
                  <a:schemeClr val="tx1"/>
                </a:solidFill>
                <a:effectLst/>
                <a:latin typeface="+mn-lt"/>
                <a:ea typeface="+mn-ea"/>
                <a:cs typeface="+mn-cs"/>
              </a:rPr>
              <a:t>l’insuffisance des muscles expiratoires se traduit par une toux inefficace.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La combinaison des deux atteintes aboutit à un encombrement bronchique,</a:t>
            </a:r>
          </a:p>
          <a:p>
            <a:r>
              <a:rPr lang="fr-FR" sz="1200" b="0" i="0" kern="1200" dirty="0">
                <a:solidFill>
                  <a:schemeClr val="tx1"/>
                </a:solidFill>
                <a:effectLst/>
                <a:latin typeface="+mn-lt"/>
                <a:ea typeface="+mn-ea"/>
                <a:cs typeface="+mn-cs"/>
              </a:rPr>
              <a:t>à l’origine de collapsus pulmonaires, de broncho-pneumopathies infectieuses itératives ; </a:t>
            </a:r>
          </a:p>
          <a:p>
            <a:r>
              <a:rPr lang="fr-FR" sz="1200" b="0" i="0" kern="1200" dirty="0">
                <a:solidFill>
                  <a:schemeClr val="tx1"/>
                </a:solidFill>
                <a:effectLst/>
                <a:latin typeface="+mn-lt"/>
                <a:ea typeface="+mn-ea"/>
                <a:cs typeface="+mn-cs"/>
              </a:rPr>
              <a:t>l’insuffisance respiratoire chronique étant susceptible d’être émaillée d’épisodes de détresse respiratoire.</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Les facteurs surajoutés aggravant les troubles respiratoires sont essentiels : au premier plan, la scoliose secondaire, progressive, très fréquente.</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D’où l’intérêt</a:t>
            </a:r>
            <a:r>
              <a:rPr lang="fr-FR" sz="1200" b="0" i="0" kern="1200" baseline="0" dirty="0">
                <a:solidFill>
                  <a:schemeClr val="tx1"/>
                </a:solidFill>
                <a:effectLst/>
                <a:latin typeface="+mn-lt"/>
                <a:ea typeface="+mn-ea"/>
                <a:cs typeface="+mn-cs"/>
              </a:rPr>
              <a:t> d’une évaluation en préopératoire par une EFR.</a:t>
            </a:r>
            <a:endParaRPr lang="fr-FR" sz="1200" b="0" i="0" kern="1200" dirty="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30</a:t>
            </a:fld>
            <a:endParaRPr lang="fr-FR"/>
          </a:p>
        </p:txBody>
      </p:sp>
    </p:spTree>
    <p:extLst>
      <p:ext uri="{BB962C8B-B14F-4D97-AF65-F5344CB8AC3E}">
        <p14:creationId xmlns:p14="http://schemas.microsoft.com/office/powerpoint/2010/main" val="2730809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un tableau issu</a:t>
            </a:r>
            <a:r>
              <a:rPr lang="fr-FR" baseline="0" dirty="0"/>
              <a:t> </a:t>
            </a:r>
            <a:r>
              <a:rPr lang="fr-FR" dirty="0"/>
              <a:t>du MAPAR 2019  récapitulant les principales myopathies et les implications en anesthésie </a:t>
            </a:r>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31</a:t>
            </a:fld>
            <a:endParaRPr lang="fr-FR"/>
          </a:p>
        </p:txBody>
      </p:sp>
    </p:spTree>
    <p:extLst>
      <p:ext uri="{BB962C8B-B14F-4D97-AF65-F5344CB8AC3E}">
        <p14:creationId xmlns:p14="http://schemas.microsoft.com/office/powerpoint/2010/main" val="2638467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baseline="0" dirty="0">
                <a:solidFill>
                  <a:schemeClr val="tx1"/>
                </a:solidFill>
                <a:effectLst/>
                <a:latin typeface="+mn-lt"/>
                <a:ea typeface="+mn-ea"/>
                <a:cs typeface="+mn-cs"/>
              </a:rPr>
              <a:t>Par ailleurs, ces patients sont souvent amenés à avoir une petite intervention faite sous AG; la</a:t>
            </a:r>
            <a:r>
              <a:rPr lang="fr-FR" sz="1200" b="1" i="0" kern="1200" baseline="0" dirty="0">
                <a:solidFill>
                  <a:schemeClr val="tx1"/>
                </a:solidFill>
                <a:effectLst/>
                <a:latin typeface="+mn-lt"/>
                <a:ea typeface="+mn-ea"/>
                <a:cs typeface="+mn-cs"/>
              </a:rPr>
              <a:t> gastrostomie </a:t>
            </a:r>
            <a:r>
              <a:rPr lang="fr-FR" sz="1200" b="0" i="0" kern="1200" baseline="0" dirty="0">
                <a:solidFill>
                  <a:schemeClr val="tx1"/>
                </a:solidFill>
                <a:effectLst/>
                <a:latin typeface="+mn-lt"/>
                <a:ea typeface="+mn-ea"/>
                <a:cs typeface="+mn-cs"/>
              </a:rPr>
              <a:t>dans un but de </a:t>
            </a:r>
            <a:r>
              <a:rPr lang="fr-FR" sz="1200" b="0" i="0" kern="1200" baseline="0" dirty="0" err="1">
                <a:solidFill>
                  <a:schemeClr val="tx1"/>
                </a:solidFill>
                <a:effectLst/>
                <a:latin typeface="+mn-lt"/>
                <a:ea typeface="+mn-ea"/>
                <a:cs typeface="+mn-cs"/>
              </a:rPr>
              <a:t>re</a:t>
            </a:r>
            <a:r>
              <a:rPr lang="fr-FR" sz="1200" b="0" i="0" kern="1200" baseline="0" dirty="0">
                <a:solidFill>
                  <a:schemeClr val="tx1"/>
                </a:solidFill>
                <a:effectLst/>
                <a:latin typeface="+mn-lt"/>
                <a:ea typeface="+mn-ea"/>
                <a:cs typeface="+mn-cs"/>
              </a:rPr>
              <a:t>-nutrition.</a:t>
            </a:r>
          </a:p>
          <a:p>
            <a:r>
              <a:rPr lang="fr-FR" sz="1200" b="0" i="0" kern="1200" baseline="0" dirty="0">
                <a:solidFill>
                  <a:schemeClr val="tx1"/>
                </a:solidFill>
                <a:effectLst/>
                <a:latin typeface="+mn-lt"/>
                <a:ea typeface="+mn-ea"/>
                <a:cs typeface="+mn-cs"/>
              </a:rPr>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32</a:t>
            </a:fld>
            <a:endParaRPr lang="fr-FR"/>
          </a:p>
        </p:txBody>
      </p:sp>
    </p:spTree>
    <p:extLst>
      <p:ext uri="{BB962C8B-B14F-4D97-AF65-F5344CB8AC3E}">
        <p14:creationId xmlns:p14="http://schemas.microsoft.com/office/powerpoint/2010/main" val="2017519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mal de patients bénéficient</a:t>
            </a:r>
            <a:r>
              <a:rPr lang="fr-FR" baseline="0" dirty="0"/>
              <a:t> de la correction chirurgicale de la scoliose (chirurgie effectuée il y a quelques années à RPC mais qui ne l’est pas actuellement),</a:t>
            </a:r>
          </a:p>
          <a:p>
            <a:endParaRPr lang="fr-FR" baseline="0" dirty="0"/>
          </a:p>
          <a:p>
            <a:r>
              <a:rPr lang="fr-FR" baseline="0" dirty="0"/>
              <a:t>Il s’agit de mettre en place des implants métalliques pour essayer de maintenir le rachis dans la meilleure position possible.</a:t>
            </a:r>
            <a:endParaRPr lang="fr-FR" dirty="0"/>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33</a:t>
            </a:fld>
            <a:endParaRPr lang="fr-FR"/>
          </a:p>
        </p:txBody>
      </p:sp>
    </p:spTree>
    <p:extLst>
      <p:ext uri="{BB962C8B-B14F-4D97-AF65-F5344CB8AC3E}">
        <p14:creationId xmlns:p14="http://schemas.microsoft.com/office/powerpoint/2010/main" val="4226804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a:t>
            </a:r>
            <a:r>
              <a:rPr lang="fr-FR" baseline="0" dirty="0"/>
              <a:t> scoliose entraine souvent un syndrome restrictif par </a:t>
            </a:r>
          </a:p>
          <a:p>
            <a:pPr algn="justLow" eaLnBrk="1" hangingPunct="1"/>
            <a:r>
              <a:rPr lang="fr-FR" altLang="fr-FR" sz="1400" dirty="0"/>
              <a:t>1) M</a:t>
            </a:r>
            <a:r>
              <a:rPr lang="fr-FR" altLang="fr-FR" sz="1200" dirty="0"/>
              <a:t>odification du grill costal </a:t>
            </a:r>
          </a:p>
          <a:p>
            <a:pPr marL="0" indent="0" algn="justLow" eaLnBrk="1" hangingPunct="1">
              <a:buNone/>
            </a:pPr>
            <a:r>
              <a:rPr lang="fr-FR" altLang="fr-FR" sz="1200" dirty="0"/>
              <a:t>2)</a:t>
            </a:r>
            <a:r>
              <a:rPr lang="fr-FR" altLang="fr-FR" sz="1200" baseline="0" dirty="0"/>
              <a:t> D</a:t>
            </a:r>
            <a:r>
              <a:rPr lang="fr-FR" altLang="fr-FR" sz="1200" dirty="0"/>
              <a:t>iminution du diamètre antéropostérieur du thorax </a:t>
            </a:r>
          </a:p>
          <a:p>
            <a:pPr marL="0" indent="0" algn="justLow" eaLnBrk="1" hangingPunct="1">
              <a:buNone/>
            </a:pPr>
            <a:r>
              <a:rPr lang="fr-FR" sz="1200" baseline="0" dirty="0"/>
              <a:t> ce qui aboutit à une baisse des volumes et des capacités respiratoires </a:t>
            </a:r>
          </a:p>
          <a:p>
            <a:pPr marL="0" indent="0" algn="justLow" eaLnBrk="1" hangingPunct="1">
              <a:buNone/>
            </a:pPr>
            <a:endParaRPr lang="fr-FR" sz="1200" baseline="0" dirty="0"/>
          </a:p>
          <a:p>
            <a:pPr marL="0" marR="0" lvl="0" indent="0" algn="justLow" defTabSz="914400" rtl="0" eaLnBrk="1" fontAlgn="auto" latinLnBrk="0" hangingPunct="1">
              <a:lnSpc>
                <a:spcPct val="100000"/>
              </a:lnSpc>
              <a:spcBef>
                <a:spcPts val="0"/>
              </a:spcBef>
              <a:spcAft>
                <a:spcPts val="0"/>
              </a:spcAft>
              <a:buClrTx/>
              <a:buSzTx/>
              <a:buFontTx/>
              <a:buNone/>
              <a:tabLst/>
              <a:defRPr/>
            </a:pPr>
            <a:r>
              <a:rPr lang="fr-FR" altLang="fr-FR" sz="1200" b="1" dirty="0">
                <a:solidFill>
                  <a:srgbClr val="FF0000"/>
                </a:solidFill>
              </a:rPr>
              <a:t>Justification donc d’une exploration par EFR dans le bilan d’une scoliose grave</a:t>
            </a:r>
          </a:p>
          <a:p>
            <a:pPr marL="0" indent="0" algn="justLow" eaLnBrk="1" hangingPunct="1">
              <a:buNone/>
            </a:pPr>
            <a:endParaRPr lang="fr-FR" sz="1200" dirty="0"/>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34</a:t>
            </a:fld>
            <a:endParaRPr lang="fr-FR"/>
          </a:p>
        </p:txBody>
      </p:sp>
    </p:spTree>
    <p:extLst>
      <p:ext uri="{BB962C8B-B14F-4D97-AF65-F5344CB8AC3E}">
        <p14:creationId xmlns:p14="http://schemas.microsoft.com/office/powerpoint/2010/main" val="3006227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Espace réservé de l'image des diapositives 1"/>
          <p:cNvSpPr>
            <a:spLocks noGrp="1" noRot="1" noChangeAspect="1" noTextEdit="1"/>
          </p:cNvSpPr>
          <p:nvPr>
            <p:ph type="sldImg"/>
          </p:nvPr>
        </p:nvSpPr>
        <p:spPr>
          <a:ln/>
        </p:spPr>
      </p:sp>
      <p:sp>
        <p:nvSpPr>
          <p:cNvPr id="1157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p>
          <a:p>
            <a:pPr eaLnBrk="1" hangingPunct="1"/>
            <a:r>
              <a:rPr lang="fr-FR" altLang="fr-FR" dirty="0"/>
              <a:t>Le principal critère d'évaluation de la scoliose est l'« </a:t>
            </a:r>
            <a:r>
              <a:rPr lang="fr-FR" altLang="fr-FR" b="1" dirty="0"/>
              <a:t>angle de Cobb</a:t>
            </a:r>
            <a:r>
              <a:rPr lang="fr-FR" altLang="fr-FR" dirty="0"/>
              <a:t> », qui se mesure sur une radiographie du rachis de face. </a:t>
            </a:r>
          </a:p>
          <a:p>
            <a:pPr eaLnBrk="1" hangingPunct="1"/>
            <a:r>
              <a:rPr lang="fr-FR" altLang="fr-FR" dirty="0"/>
              <a:t>C'est l'angle formé à partir de l'intersection de deux droites tangentielles </a:t>
            </a:r>
          </a:p>
          <a:p>
            <a:pPr eaLnBrk="1" hangingPunct="1"/>
            <a:r>
              <a:rPr lang="fr-FR" altLang="fr-FR" dirty="0"/>
              <a:t>l'une au plateau supérieur de la vertèbre limite supérieure, l'autre au plateau inférieur de la vertèbre limite inférieure de la déformation. </a:t>
            </a:r>
          </a:p>
          <a:p>
            <a:pPr eaLnBrk="1" hangingPunct="1"/>
            <a:r>
              <a:rPr lang="fr-FR" altLang="fr-FR" dirty="0"/>
              <a:t>Les conventions médicales veulent qu'un angle inférieur à 10 degrés ne soit pas considéré comme une scoliose à part entière. </a:t>
            </a:r>
          </a:p>
          <a:p>
            <a:pPr eaLnBrk="1" hangingPunct="1"/>
            <a:endParaRPr lang="fr-FR" altLang="fr-FR" dirty="0"/>
          </a:p>
          <a:p>
            <a:pPr eaLnBrk="1" hangingPunct="1"/>
            <a:r>
              <a:rPr lang="fr-FR" altLang="fr-FR" dirty="0"/>
              <a:t>On peut classer les courbures scoliotiques en fonction de leur importance :</a:t>
            </a:r>
          </a:p>
          <a:p>
            <a:pPr eaLnBrk="1" hangingPunct="1"/>
            <a:r>
              <a:rPr lang="fr-FR" altLang="fr-FR" dirty="0"/>
              <a:t>courbes &lt; 20 degrés : scolioses bénignes (aucun traitement requis la plupart du temps, hormis parfois la </a:t>
            </a:r>
            <a:r>
              <a:rPr lang="fr-FR" altLang="fr-FR" dirty="0">
                <a:hlinkClick r:id="rId3" tooltip="Kinésithérapie"/>
              </a:rPr>
              <a:t>kinésithérapie</a:t>
            </a:r>
            <a:r>
              <a:rPr lang="fr-FR" altLang="fr-FR" dirty="0"/>
              <a:t>) ;</a:t>
            </a:r>
          </a:p>
          <a:p>
            <a:pPr eaLnBrk="1" hangingPunct="1"/>
            <a:r>
              <a:rPr lang="fr-FR" altLang="fr-FR" dirty="0"/>
              <a:t>courbes comprises entre 20 et 35 degrés : scolioses moyennes (scolioses « orthopédiques ») ;</a:t>
            </a:r>
          </a:p>
          <a:p>
            <a:pPr eaLnBrk="1" hangingPunct="1"/>
            <a:r>
              <a:rPr lang="fr-FR" altLang="fr-FR" dirty="0"/>
              <a:t>courbes comprises entre 35 et 60 degrés : scolioses importantes (Scolioses « chirurgicales » avec potentiel de réduction correct, voire bon) ;</a:t>
            </a:r>
          </a:p>
          <a:p>
            <a:pPr eaLnBrk="1" hangingPunct="1"/>
            <a:r>
              <a:rPr lang="fr-FR" altLang="fr-FR" dirty="0"/>
              <a:t>courbes &gt; 60 degrés : scolioses </a:t>
            </a:r>
            <a:r>
              <a:rPr lang="fr-FR" altLang="fr-FR" b="1" dirty="0"/>
              <a:t>très importantes </a:t>
            </a:r>
            <a:r>
              <a:rPr lang="fr-FR" altLang="fr-FR" dirty="0"/>
              <a:t>(scolioses « </a:t>
            </a:r>
            <a:r>
              <a:rPr lang="fr-FR" altLang="fr-FR" b="1" dirty="0"/>
              <a:t>chirurgicales </a:t>
            </a:r>
            <a:r>
              <a:rPr lang="fr-FR" altLang="fr-FR" dirty="0"/>
              <a:t>» avec potentiel de réduction satisfaisant, voir correct)</a:t>
            </a:r>
          </a:p>
          <a:p>
            <a:pPr eaLnBrk="1" hangingPunct="1"/>
            <a:endParaRPr lang="fr-FR" altLang="fr-FR" dirty="0"/>
          </a:p>
        </p:txBody>
      </p:sp>
      <p:sp>
        <p:nvSpPr>
          <p:cNvPr id="1157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65090FCB-1AA7-4E80-AD05-B50514E6CE55}" type="slidenum">
              <a:rPr lang="fr-FR" altLang="fr-FR"/>
              <a:pPr/>
              <a:t>35</a:t>
            </a:fld>
            <a:endParaRPr lang="fr-FR" alt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36</a:t>
            </a:fld>
            <a:endParaRPr lang="fr-FR"/>
          </a:p>
        </p:txBody>
      </p:sp>
    </p:spTree>
    <p:extLst>
      <p:ext uri="{BB962C8B-B14F-4D97-AF65-F5344CB8AC3E}">
        <p14:creationId xmlns:p14="http://schemas.microsoft.com/office/powerpoint/2010/main" val="3148290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6C70152A-53AF-42F5-B90D-7C906D449CB8}" type="slidenum">
              <a:rPr lang="fr-FR" altLang="fr-FR"/>
              <a:pPr/>
              <a:t>37</a:t>
            </a:fld>
            <a:endParaRPr lang="fr-FR" altLang="fr-FR"/>
          </a:p>
        </p:txBody>
      </p:sp>
      <p:sp>
        <p:nvSpPr>
          <p:cNvPr id="110594" name="Rectangle 2"/>
          <p:cNvSpPr>
            <a:spLocks noGrp="1" noRot="1" noChangeAspect="1" noChangeArrowheads="1" noTextEdit="1"/>
          </p:cNvSpPr>
          <p:nvPr>
            <p:ph type="sldImg"/>
          </p:nvPr>
        </p:nvSpPr>
        <p:spPr>
          <a:xfrm>
            <a:off x="1162050" y="681038"/>
            <a:ext cx="4548188" cy="3411537"/>
          </a:xfrm>
          <a:ln/>
        </p:spPr>
      </p:sp>
      <p:sp>
        <p:nvSpPr>
          <p:cNvPr id="110595" name="Rectangle 3"/>
          <p:cNvSpPr>
            <a:spLocks noGrp="1" noChangeArrowheads="1"/>
          </p:cNvSpPr>
          <p:nvPr>
            <p:ph type="body" idx="1"/>
          </p:nvPr>
        </p:nvSpPr>
        <p:spPr>
          <a:xfrm>
            <a:off x="915988" y="4316413"/>
            <a:ext cx="5037137" cy="4092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eaLnBrk="1" hangingPunct="1"/>
            <a:r>
              <a:rPr lang="en-US" altLang="fr-FR" dirty="0" err="1"/>
              <a:t>Enfin</a:t>
            </a:r>
            <a:r>
              <a:rPr lang="en-US" altLang="fr-FR" dirty="0"/>
              <a:t>,</a:t>
            </a:r>
          </a:p>
          <a:p>
            <a:pPr defTabSz="909638" eaLnBrk="1" hangingPunct="1"/>
            <a:r>
              <a:rPr lang="en-US" altLang="fr-FR" dirty="0"/>
              <a:t>Il </a:t>
            </a:r>
            <a:r>
              <a:rPr lang="fr-FR" altLang="fr-FR" noProof="0" dirty="0"/>
              <a:t>s’agit</a:t>
            </a:r>
            <a:r>
              <a:rPr lang="en-US" altLang="fr-FR" dirty="0"/>
              <a:t> </a:t>
            </a:r>
            <a:r>
              <a:rPr lang="fr-FR" altLang="fr-FR" noProof="0" dirty="0"/>
              <a:t>d’une</a:t>
            </a:r>
            <a:r>
              <a:rPr lang="en-US" altLang="fr-FR" dirty="0"/>
              <a:t> intervention longue difficile et </a:t>
            </a:r>
            <a:r>
              <a:rPr lang="en-US" altLang="fr-FR" dirty="0" err="1"/>
              <a:t>très</a:t>
            </a:r>
            <a:r>
              <a:rPr lang="en-US" altLang="fr-FR" dirty="0"/>
              <a:t> </a:t>
            </a:r>
            <a:r>
              <a:rPr lang="en-US" altLang="fr-FR" dirty="0" err="1"/>
              <a:t>hémorragique</a:t>
            </a:r>
            <a:r>
              <a:rPr lang="en-US" altLang="fr-FR" dirty="0"/>
              <a:t> . </a:t>
            </a:r>
          </a:p>
          <a:p>
            <a:pPr defTabSz="909638" eaLnBrk="1" hangingPunct="1"/>
            <a:endParaRPr lang="en-US" altLang="fr-FR" dirty="0"/>
          </a:p>
          <a:p>
            <a:pPr defTabSz="909638" eaLnBrk="1" hangingPunct="1"/>
            <a:endParaRPr lang="en-US" altLang="fr-FR" dirty="0"/>
          </a:p>
          <a:p>
            <a:pPr defTabSz="909638" eaLnBrk="1" hangingPunct="1"/>
            <a:endParaRPr lang="en-US" altLang="fr-FR" dirty="0"/>
          </a:p>
          <a:p>
            <a:pPr defTabSz="909638" eaLnBrk="1" hangingPunct="1"/>
            <a:endParaRPr lang="en-US" altLang="fr-F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Hyperthermie</a:t>
            </a:r>
            <a:r>
              <a:rPr lang="fr-FR" b="1" baseline="0" dirty="0"/>
              <a:t> maligne</a:t>
            </a:r>
          </a:p>
          <a:p>
            <a:endParaRPr lang="fr-FR" b="1" baseline="0" dirty="0"/>
          </a:p>
          <a:p>
            <a:r>
              <a:rPr lang="fr-FR" b="0" baseline="0" dirty="0"/>
              <a:t>C’est le cauchemar en anesthésie!</a:t>
            </a:r>
          </a:p>
          <a:p>
            <a:r>
              <a:rPr lang="fr-FR" b="0" baseline="0" dirty="0"/>
              <a:t>Découverte en 1960 ou 61</a:t>
            </a:r>
          </a:p>
          <a:p>
            <a:r>
              <a:rPr lang="fr-FR" b="0" baseline="0" dirty="0"/>
              <a:t>Incidence difficile à déterminer, plus fréquente chez les jeunes et notamment chez les garçons.</a:t>
            </a:r>
          </a:p>
          <a:p>
            <a:r>
              <a:rPr lang="fr-FR" b="0" baseline="0" dirty="0"/>
              <a:t>Forme fulminante dans 1/ 250 000 anesthésies</a:t>
            </a:r>
          </a:p>
          <a:p>
            <a:r>
              <a:rPr lang="fr-FR" b="0" baseline="0" dirty="0"/>
              <a:t>Due à l’utilisation du curare dépolarisant: la </a:t>
            </a:r>
            <a:r>
              <a:rPr lang="fr-FR" b="0" baseline="0" dirty="0" err="1"/>
              <a:t>sucinylcholine</a:t>
            </a:r>
            <a:r>
              <a:rPr lang="fr-FR" b="0" baseline="0" dirty="0"/>
              <a:t> et/ou à l’entretien par les halogénés.</a:t>
            </a:r>
          </a:p>
          <a:p>
            <a:r>
              <a:rPr lang="fr-FR" b="0" baseline="0" dirty="0"/>
              <a:t>C’est un événement rare: 20 à 40 cas en France.</a:t>
            </a:r>
            <a:endParaRPr lang="fr-FR" b="0" dirty="0"/>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38</a:t>
            </a:fld>
            <a:endParaRPr lang="fr-FR"/>
          </a:p>
        </p:txBody>
      </p:sp>
    </p:spTree>
    <p:extLst>
      <p:ext uri="{BB962C8B-B14F-4D97-AF65-F5344CB8AC3E}">
        <p14:creationId xmlns:p14="http://schemas.microsoft.com/office/powerpoint/2010/main" val="2557962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Mais c’est un événement qui a une mortalité</a:t>
            </a:r>
            <a:r>
              <a:rPr lang="fr-FR" baseline="0" dirty="0"/>
              <a:t> très importante</a:t>
            </a:r>
          </a:p>
          <a:p>
            <a:r>
              <a:rPr lang="fr-FR" baseline="0" dirty="0"/>
              <a:t>À cause de la rhabdomyolyse aigue et massive, de la libération de CO2 qui va conduire à une défaillance multi viscérale et potentiellement au décès du patient,</a:t>
            </a:r>
          </a:p>
          <a:p>
            <a:endParaRPr lang="fr-FR" baseline="0" dirty="0"/>
          </a:p>
          <a:p>
            <a:r>
              <a:rPr lang="fr-FR" baseline="0" dirty="0"/>
              <a:t>Il y a un médicament efficace: le </a:t>
            </a:r>
            <a:r>
              <a:rPr lang="fr-FR" baseline="0" dirty="0" err="1"/>
              <a:t>dantrolène</a:t>
            </a:r>
            <a:r>
              <a:rPr lang="fr-FR" baseline="0" dirty="0"/>
              <a:t> </a:t>
            </a:r>
          </a:p>
          <a:p>
            <a:endParaRPr lang="fr-FR" baseline="0" dirty="0"/>
          </a:p>
          <a:p>
            <a:r>
              <a:rPr lang="fr-FR" dirty="0"/>
              <a:t>Mortalité 90 % sans </a:t>
            </a:r>
            <a:r>
              <a:rPr lang="fr-FR" dirty="0" err="1"/>
              <a:t>dantrolène</a:t>
            </a:r>
            <a:endParaRPr lang="fr-FR" dirty="0"/>
          </a:p>
          <a:p>
            <a:r>
              <a:rPr lang="fr-FR" dirty="0"/>
              <a:t>Mortalité 5% avec </a:t>
            </a:r>
            <a:r>
              <a:rPr lang="fr-FR" dirty="0" err="1"/>
              <a:t>dantrolène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39</a:t>
            </a:fld>
            <a:endParaRPr lang="fr-FR"/>
          </a:p>
        </p:txBody>
      </p:sp>
    </p:spTree>
    <p:extLst>
      <p:ext uri="{BB962C8B-B14F-4D97-AF65-F5344CB8AC3E}">
        <p14:creationId xmlns:p14="http://schemas.microsoft.com/office/powerpoint/2010/main" val="157905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objectifs de la consultation:</a:t>
            </a:r>
          </a:p>
          <a:p>
            <a:endParaRPr lang="fr-FR" dirty="0"/>
          </a:p>
          <a:p>
            <a:r>
              <a:rPr lang="fr-FR" dirty="0"/>
              <a:t>1/Evaluation du risque péri-opératoire:</a:t>
            </a:r>
          </a:p>
          <a:p>
            <a:r>
              <a:rPr lang="fr-FR" dirty="0"/>
              <a:t>-selon la nature de l’intervention </a:t>
            </a:r>
          </a:p>
          <a:p>
            <a:r>
              <a:rPr lang="fr-FR" dirty="0"/>
              <a:t>-selon l’état préopératoire du patiente et notamment ses ATCDS cardiaques, présence d’un SAOS</a:t>
            </a:r>
          </a:p>
          <a:p>
            <a:r>
              <a:rPr lang="fr-FR" dirty="0"/>
              <a:t>-selon</a:t>
            </a:r>
            <a:r>
              <a:rPr lang="fr-FR" baseline="0" dirty="0"/>
              <a:t> les complications potentielles attendues: exemple complication hémorragique </a:t>
            </a:r>
          </a:p>
          <a:p>
            <a:endParaRPr lang="fr-FR" baseline="0" dirty="0"/>
          </a:p>
          <a:p>
            <a:r>
              <a:rPr lang="fr-FR" baseline="0" dirty="0"/>
              <a:t>Comme ça il peut faire</a:t>
            </a:r>
          </a:p>
          <a:p>
            <a:r>
              <a:rPr lang="fr-FR" baseline="0" dirty="0"/>
              <a:t>2/Anticipation de la stratégie d’entretien d’anesthésie , qu’il va mettre en route </a:t>
            </a:r>
          </a:p>
          <a:p>
            <a:endParaRPr lang="fr-FR" baseline="0" dirty="0"/>
          </a:p>
          <a:p>
            <a:r>
              <a:rPr lang="fr-FR" baseline="0" dirty="0"/>
              <a:t>3/Il informe le patient, il répond à ses questions et il obtient un consentement écrit,</a:t>
            </a:r>
          </a:p>
          <a:p>
            <a:r>
              <a:rPr lang="fr-FR" baseline="0" dirty="0"/>
              <a:t>Le patient aura un délai de réflexion vu que la consultation se passe plusieurs jours avant</a:t>
            </a:r>
          </a:p>
          <a:p>
            <a:endParaRPr lang="fr-FR" baseline="0" dirty="0"/>
          </a:p>
          <a:p>
            <a:r>
              <a:rPr lang="fr-FR" baseline="0" dirty="0"/>
              <a:t>4/Evaluation du risque des nausées vomissements post-opératoires (NVPO) qui sont parfois vécus comme une très mauvaise expérience</a:t>
            </a: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4</a:t>
            </a:fld>
            <a:endParaRPr lang="fr-FR"/>
          </a:p>
        </p:txBody>
      </p:sp>
    </p:spTree>
    <p:extLst>
      <p:ext uri="{BB962C8B-B14F-4D97-AF65-F5344CB8AC3E}">
        <p14:creationId xmlns:p14="http://schemas.microsoft.com/office/powerpoint/2010/main" val="4191763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l’arbre décisionnel selon les recommandations de la SFAR à suivre lors de la consultation d’anesthésie:</a:t>
            </a:r>
          </a:p>
          <a:p>
            <a:endParaRPr lang="fr-FR" dirty="0"/>
          </a:p>
          <a:p>
            <a:r>
              <a:rPr lang="fr-FR" dirty="0"/>
              <a:t>Il est recommandé de dépister les patients HM en consultation d’anesthésie comme suit.</a:t>
            </a:r>
          </a:p>
          <a:p>
            <a:r>
              <a:rPr lang="fr-FR" dirty="0"/>
              <a:t>L’arbre décisionnel se base</a:t>
            </a:r>
            <a:r>
              <a:rPr lang="fr-FR" baseline="0" dirty="0"/>
              <a:t> sur l’interrogatoire et sur la présence ou non de document Hm fait à partir du</a:t>
            </a:r>
            <a:r>
              <a:rPr lang="fr-FR" b="1" baseline="0" dirty="0"/>
              <a:t> </a:t>
            </a:r>
            <a:r>
              <a:rPr lang="fr-FR" b="1" dirty="0"/>
              <a:t>IVCT</a:t>
            </a:r>
            <a:r>
              <a:rPr lang="fr-FR" b="1" baseline="0" dirty="0"/>
              <a:t> </a:t>
            </a:r>
            <a:r>
              <a:rPr lang="fr-FR" baseline="0" dirty="0"/>
              <a:t>(</a:t>
            </a:r>
            <a:r>
              <a:rPr lang="fr-FR" dirty="0"/>
              <a:t>Test de contracture in Vitro en présence de l’halothane).</a:t>
            </a:r>
          </a:p>
          <a:p>
            <a:endParaRPr lang="fr-FR" dirty="0"/>
          </a:p>
          <a:p>
            <a:r>
              <a:rPr lang="fr-FR" dirty="0"/>
              <a:t>Pour tout patient à risque d’HM (ATCD</a:t>
            </a:r>
            <a:r>
              <a:rPr lang="fr-FR" baseline="0" dirty="0"/>
              <a:t> </a:t>
            </a:r>
            <a:r>
              <a:rPr lang="fr-FR" dirty="0"/>
              <a:t>personnel ou familial non encore exploré), </a:t>
            </a:r>
          </a:p>
          <a:p>
            <a:r>
              <a:rPr lang="fr-FR" dirty="0"/>
              <a:t>il est recommandé que l’anesthésiste contacte l’un des centres experts HM* afin de préciser le risque HM par les investigations nécessaires.   </a:t>
            </a:r>
          </a:p>
          <a:p>
            <a:r>
              <a:rPr lang="fr-FR" dirty="0"/>
              <a:t> </a:t>
            </a:r>
          </a:p>
          <a:p>
            <a:r>
              <a:rPr lang="fr-FR" dirty="0"/>
              <a:t>Lors de situations hors anesthésie répertoriées comme étant à risque HM : </a:t>
            </a:r>
          </a:p>
          <a:p>
            <a:r>
              <a:rPr lang="fr-FR" dirty="0"/>
              <a:t>-myopathies congénitales à </a:t>
            </a:r>
            <a:r>
              <a:rPr lang="fr-FR" dirty="0" err="1"/>
              <a:t>cores</a:t>
            </a:r>
            <a:r>
              <a:rPr lang="fr-FR" dirty="0"/>
              <a:t> et apparentées associées au gène RYR1, </a:t>
            </a:r>
          </a:p>
          <a:p>
            <a:r>
              <a:rPr lang="fr-FR" dirty="0"/>
              <a:t>-élévation chronique inexpliquée des CPK, </a:t>
            </a:r>
          </a:p>
          <a:p>
            <a:r>
              <a:rPr lang="fr-FR" dirty="0"/>
              <a:t>-hyperthermie grave d’effort ou rhabdomyolyse grave d’effort, </a:t>
            </a:r>
          </a:p>
          <a:p>
            <a:endParaRPr lang="fr-FR" dirty="0"/>
          </a:p>
          <a:p>
            <a:r>
              <a:rPr lang="fr-FR" dirty="0"/>
              <a:t>Il est recommandé que l’évaluation du risque HM chez le patient et les membres de sa famille ainsi que la décision d’investigations complémentaires fassent l’objet d’une réflexion pluridisciplinaire associant anesthésiste expert HM, généticien, neurologue et le patient lui-même (avis d’expert). </a:t>
            </a:r>
          </a:p>
          <a:p>
            <a:r>
              <a:rPr lang="fr-FR" dirty="0"/>
              <a:t> </a:t>
            </a:r>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40</a:t>
            </a:fld>
            <a:endParaRPr lang="fr-FR"/>
          </a:p>
        </p:txBody>
      </p:sp>
    </p:spTree>
    <p:extLst>
      <p:ext uri="{BB962C8B-B14F-4D97-AF65-F5344CB8AC3E}">
        <p14:creationId xmlns:p14="http://schemas.microsoft.com/office/powerpoint/2010/main" val="655991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 FAIRE En</a:t>
            </a:r>
            <a:r>
              <a:rPr lang="fr-FR" baseline="0" dirty="0"/>
              <a:t> cas de crise d’hyperthermie maligne </a:t>
            </a:r>
          </a:p>
          <a:p>
            <a:endParaRPr lang="fr-FR" baseline="0" dirty="0"/>
          </a:p>
          <a:p>
            <a:r>
              <a:rPr lang="fr-FR" baseline="0" dirty="0"/>
              <a:t>Appel à l’aide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Enlever les halogénés =&gt;Relais Anesthésique IV</a:t>
            </a:r>
          </a:p>
          <a:p>
            <a:endParaRPr lang="fr-FR" baseline="0" dirty="0"/>
          </a:p>
          <a:p>
            <a:r>
              <a:rPr lang="fr-FR" baseline="0" dirty="0"/>
              <a:t>Ventiler en FiO2 100% à haut débit </a:t>
            </a:r>
          </a:p>
          <a:p>
            <a:r>
              <a:rPr lang="fr-FR" baseline="0" dirty="0"/>
              <a:t>Purger le respirateur</a:t>
            </a:r>
          </a:p>
          <a:p>
            <a:r>
              <a:rPr lang="fr-FR" baseline="0" dirty="0"/>
              <a:t>Relais Anesthésique IV</a:t>
            </a:r>
          </a:p>
          <a:p>
            <a:r>
              <a:rPr lang="fr-FR" baseline="0" dirty="0"/>
              <a:t>Mesurer la température centrale </a:t>
            </a:r>
          </a:p>
          <a:p>
            <a:r>
              <a:rPr lang="fr-FR" baseline="0" dirty="0"/>
              <a:t>Préparer et administrer le </a:t>
            </a:r>
            <a:r>
              <a:rPr lang="fr-FR" baseline="0" dirty="0" err="1"/>
              <a:t>dantrolène</a:t>
            </a:r>
            <a:r>
              <a:rPr lang="fr-FR" baseline="0" dirty="0"/>
              <a:t>: 2,5 mg/Kg en IV puis si échec 1mg/kg jusqu’à 10 mg/kg au total </a:t>
            </a:r>
            <a:r>
              <a:rPr lang="fr-FR" b="1" baseline="0" dirty="0"/>
              <a:t>par une personne dédiée</a:t>
            </a:r>
          </a:p>
          <a:p>
            <a:endParaRPr lang="fr-FR" baseline="0" dirty="0"/>
          </a:p>
          <a:p>
            <a:r>
              <a:rPr lang="fr-FR" baseline="0" dirty="0"/>
              <a:t>Traiter les symptômes:</a:t>
            </a:r>
          </a:p>
          <a:p>
            <a:r>
              <a:rPr lang="fr-FR" baseline="0" dirty="0"/>
              <a:t>Refroidir le patient par des solutés, par de l’a=irrigation</a:t>
            </a:r>
          </a:p>
          <a:p>
            <a:r>
              <a:rPr lang="fr-FR" baseline="0" dirty="0"/>
              <a:t>Traiter l’hyperkaliémie</a:t>
            </a:r>
          </a:p>
          <a:p>
            <a:r>
              <a:rPr lang="fr-FR" baseline="0" dirty="0"/>
              <a:t>traiter l’acidose</a:t>
            </a:r>
          </a:p>
          <a:p>
            <a:r>
              <a:rPr lang="fr-FR" dirty="0"/>
              <a:t>Maintenir la diurèse</a:t>
            </a:r>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41</a:t>
            </a:fld>
            <a:endParaRPr lang="fr-FR"/>
          </a:p>
        </p:txBody>
      </p:sp>
    </p:spTree>
    <p:extLst>
      <p:ext uri="{BB962C8B-B14F-4D97-AF65-F5344CB8AC3E}">
        <p14:creationId xmlns:p14="http://schemas.microsoft.com/office/powerpoint/2010/main" val="2091897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514350" indent="-514350">
              <a:buFont typeface="+mj-lt"/>
              <a:buAutoNum type="arabicPeriod"/>
            </a:pPr>
            <a:r>
              <a:rPr lang="fr-FR" dirty="0"/>
              <a:t>exclure les </a:t>
            </a:r>
            <a:r>
              <a:rPr lang="fr-FR" b="1" dirty="0"/>
              <a:t>agents anesthésiques volatils halogénés</a:t>
            </a:r>
            <a:r>
              <a:rPr lang="fr-FR" dirty="0"/>
              <a:t>, quels qu’ils soient, ainsi que le </a:t>
            </a:r>
            <a:r>
              <a:rPr lang="fr-FR" b="1" dirty="0"/>
              <a:t>curare dépolarisant </a:t>
            </a:r>
            <a:endParaRPr lang="fr-FR" dirty="0"/>
          </a:p>
          <a:p>
            <a:pPr marL="514350" indent="-514350">
              <a:buFont typeface="+mj-lt"/>
              <a:buAutoNum type="arabicPeriod"/>
            </a:pPr>
            <a:r>
              <a:rPr lang="fr-FR" dirty="0"/>
              <a:t>disposer </a:t>
            </a:r>
            <a:r>
              <a:rPr lang="fr-FR" b="1" dirty="0"/>
              <a:t>d’un monitorage de la </a:t>
            </a:r>
            <a:r>
              <a:rPr lang="fr-FR" b="1" dirty="0" err="1"/>
              <a:t>capnographie</a:t>
            </a:r>
            <a:r>
              <a:rPr lang="fr-FR" b="1" dirty="0"/>
              <a:t> </a:t>
            </a:r>
            <a:r>
              <a:rPr lang="fr-FR" dirty="0"/>
              <a:t>et de la température centrale ; </a:t>
            </a:r>
          </a:p>
          <a:p>
            <a:pPr marL="514350" indent="-514350">
              <a:buFont typeface="+mj-lt"/>
              <a:buAutoNum type="arabicPeriod"/>
            </a:pPr>
            <a:r>
              <a:rPr lang="fr-FR" dirty="0"/>
              <a:t>vérifier le protocole </a:t>
            </a:r>
            <a:r>
              <a:rPr lang="fr-FR" b="1" dirty="0"/>
              <a:t>d’accès au </a:t>
            </a:r>
            <a:r>
              <a:rPr lang="fr-FR" b="1" dirty="0" err="1"/>
              <a:t>dantrolène</a:t>
            </a:r>
            <a:r>
              <a:rPr lang="fr-FR" b="1" dirty="0"/>
              <a:t> </a:t>
            </a:r>
            <a:r>
              <a:rPr lang="fr-FR" dirty="0"/>
              <a:t>injectable.  </a:t>
            </a:r>
          </a:p>
          <a:p>
            <a:endParaRPr lang="fr-FR" dirty="0"/>
          </a:p>
          <a:p>
            <a:endParaRPr lang="fr-FR" dirty="0"/>
          </a:p>
          <a:p>
            <a:endParaRPr lang="fr-FR" dirty="0"/>
          </a:p>
          <a:p>
            <a:endParaRPr lang="fr-FR" dirty="0"/>
          </a:p>
          <a:p>
            <a:r>
              <a:rPr lang="fr-FR" dirty="0"/>
              <a:t>((La programmation est souhaitable en </a:t>
            </a:r>
            <a:r>
              <a:rPr lang="fr-FR" dirty="0" err="1"/>
              <a:t>premiere</a:t>
            </a:r>
            <a:r>
              <a:rPr lang="fr-FR" dirty="0"/>
              <a:t> position pour éviter les vapeurs d’anesthésique volatil dans le bloc opératoire. La préparation du respirateur dépend du modèle. La purge par un flux de 10 l/min de gaz en circuit ouvert varie entre 10 et 50 min selon le type de respirateur, pour tenir compte des possibilités d’absorption des halogénés dans les circuits internes complexes [TW. Kim. </a:t>
            </a:r>
            <a:r>
              <a:rPr lang="fr-FR" dirty="0" err="1"/>
              <a:t>Anesthesiology</a:t>
            </a:r>
            <a:r>
              <a:rPr lang="fr-FR" dirty="0"/>
              <a:t>. 2011, 114:205-12]. Les évaporateurs sont enlevés pour éviter une erreur de manipulation. Le risque HM sera introduit dans la check </a:t>
            </a:r>
            <a:r>
              <a:rPr lang="fr-FR" dirty="0" err="1"/>
              <a:t>list</a:t>
            </a:r>
            <a:r>
              <a:rPr lang="fr-FR" dirty="0"/>
              <a:t>. La prophylaxie par le </a:t>
            </a:r>
            <a:r>
              <a:rPr lang="fr-FR" dirty="0" err="1"/>
              <a:t>dantrolène</a:t>
            </a:r>
            <a:r>
              <a:rPr lang="fr-FR" dirty="0"/>
              <a:t> per os ou IV n’a pas d’indication actuelle. La technique anesthésique peut utiliser tous les anesthésiques locaux (y compris avec vasoconstricteurs), tous les hypnotiques intraveineux, tranquillisants, morphiniques, curares non dépolarisants et le protoxyde d’azote. La surveillance en SSPI doit porter sur la couleur des urines et la température corporelle. Il n’a pas été publié de survenue de crise HM prouvée en respectant ces règles. Un dosage de CPK préopératoire et postopératoire précoce peut être informatif pour le suivi du patient.))</a:t>
            </a:r>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42</a:t>
            </a:fld>
            <a:endParaRPr lang="fr-FR"/>
          </a:p>
        </p:txBody>
      </p:sp>
    </p:spTree>
    <p:extLst>
      <p:ext uri="{BB962C8B-B14F-4D97-AF65-F5344CB8AC3E}">
        <p14:creationId xmlns:p14="http://schemas.microsoft.com/office/powerpoint/2010/main" val="2906941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En</a:t>
            </a:r>
            <a:r>
              <a:rPr lang="fr-FR" baseline="0" dirty="0"/>
              <a:t> cas de crise HM, </a:t>
            </a:r>
            <a:r>
              <a:rPr lang="fr-FR" dirty="0"/>
              <a:t> colliger les documents en faveur du diagnostic de crise HM et  d’informer le patient et sa famille. </a:t>
            </a:r>
          </a:p>
          <a:p>
            <a:pPr marL="0" indent="0">
              <a:buNone/>
            </a:pPr>
            <a:r>
              <a:rPr lang="fr-FR" dirty="0"/>
              <a:t> </a:t>
            </a:r>
          </a:p>
          <a:p>
            <a:pPr marL="0" indent="0">
              <a:buNone/>
            </a:pPr>
            <a:r>
              <a:rPr lang="fr-FR" dirty="0"/>
              <a:t> a) </a:t>
            </a:r>
            <a:r>
              <a:rPr lang="fr-FR" b="1" dirty="0"/>
              <a:t>Le dosage des CPK entre 12 heures et  24 heures et jusqu’à normalisation du taux est essentiel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 taux de CPK normal est un élément important contre le diagnostic de crise HM. Un taux qui reste élevé après plusieurs jours, doit faire rechercher une myopathie.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indent="0">
              <a:buNone/>
            </a:pPr>
            <a:r>
              <a:rPr lang="fr-FR" b="1" dirty="0"/>
              <a:t>b) Information du patient et de sa famille :  </a:t>
            </a:r>
          </a:p>
          <a:p>
            <a:pPr marL="171450" indent="-171450">
              <a:buFontTx/>
              <a:buChar char="-"/>
            </a:pPr>
            <a:r>
              <a:rPr lang="fr-FR" dirty="0"/>
              <a:t>Remise d’un document relatant le protocole anesthésique et les signes faisant évoquer le diagnostic d’HM  </a:t>
            </a:r>
          </a:p>
          <a:p>
            <a:pPr marL="171450" indent="-171450">
              <a:buFontTx/>
              <a:buChar char="-"/>
            </a:pPr>
            <a:r>
              <a:rPr lang="fr-FR" dirty="0"/>
              <a:t>Remise d’un document informant sur les conséquences du diagnostic évoqué de crise HM : précautions anesthésiques,  risque familial basé sur la transmission autosomique dominante. </a:t>
            </a:r>
          </a:p>
          <a:p>
            <a:pPr marL="0" indent="0">
              <a:buNone/>
            </a:pPr>
            <a:endParaRPr lang="fr-FR" b="1" dirty="0"/>
          </a:p>
          <a:p>
            <a:pPr marL="0" indent="0">
              <a:buNone/>
            </a:pPr>
            <a:r>
              <a:rPr lang="fr-FR" b="1" dirty="0"/>
              <a:t>c) Prise de contact avec un  centre expert HM</a:t>
            </a:r>
            <a:endParaRPr lang="fr-FR" dirty="0"/>
          </a:p>
          <a:p>
            <a:pPr marL="0" indent="0">
              <a:buNone/>
            </a:pPr>
            <a:endParaRPr lang="fr-FR" dirty="0"/>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43</a:t>
            </a:fld>
            <a:endParaRPr lang="fr-FR"/>
          </a:p>
        </p:txBody>
      </p:sp>
    </p:spTree>
    <p:extLst>
      <p:ext uri="{BB962C8B-B14F-4D97-AF65-F5344CB8AC3E}">
        <p14:creationId xmlns:p14="http://schemas.microsoft.com/office/powerpoint/2010/main" val="321542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élément fondamental de la consultation d’anesthésie est l’évaluation des Voies aériennes supérieures (VAS):</a:t>
            </a:r>
          </a:p>
          <a:p>
            <a:r>
              <a:rPr lang="fr-FR" dirty="0"/>
              <a:t>C’est-à-dire voir si le patient sera facile ou non à ventiler puis</a:t>
            </a:r>
            <a:r>
              <a:rPr lang="fr-FR" baseline="0" dirty="0"/>
              <a:t> </a:t>
            </a:r>
            <a:r>
              <a:rPr lang="fr-FR" dirty="0"/>
              <a:t>à intuber afin de sécuriser les VAS du patient</a:t>
            </a:r>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5</a:t>
            </a:fld>
            <a:endParaRPr lang="fr-FR"/>
          </a:p>
        </p:txBody>
      </p:sp>
    </p:spTree>
    <p:extLst>
      <p:ext uri="{BB962C8B-B14F-4D97-AF65-F5344CB8AC3E}">
        <p14:creationId xmlns:p14="http://schemas.microsoft.com/office/powerpoint/2010/main" val="3722877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ce faire, on utilise le score de </a:t>
            </a:r>
            <a:r>
              <a:rPr lang="fr-FR" dirty="0" err="1"/>
              <a:t>Mallampati</a:t>
            </a:r>
            <a:r>
              <a:rPr lang="fr-FR" dirty="0"/>
              <a:t>:</a:t>
            </a:r>
          </a:p>
          <a:p>
            <a:r>
              <a:rPr lang="fr-FR" dirty="0"/>
              <a:t>On demande au patient d’ouvrir grand la bouche et on note ce qu’on voit de la cavité buccale </a:t>
            </a:r>
          </a:p>
          <a:p>
            <a:endParaRPr lang="fr-FR" dirty="0"/>
          </a:p>
          <a:p>
            <a:r>
              <a:rPr lang="fr-FR" dirty="0"/>
              <a:t>Les 4 classes de </a:t>
            </a:r>
            <a:r>
              <a:rPr lang="fr-FR" dirty="0" err="1"/>
              <a:t>Mallampati</a:t>
            </a:r>
            <a:r>
              <a:rPr lang="fr-FR" dirty="0"/>
              <a:t> sont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6</a:t>
            </a:fld>
            <a:endParaRPr lang="fr-FR"/>
          </a:p>
        </p:txBody>
      </p:sp>
    </p:spTree>
    <p:extLst>
      <p:ext uri="{BB962C8B-B14F-4D97-AF65-F5344CB8AC3E}">
        <p14:creationId xmlns:p14="http://schemas.microsoft.com/office/powerpoint/2010/main" val="274056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Cas particulier du choix de la technique d’anesthésie chez les patients en situation de handicap: exemple le patient POLIO</a:t>
            </a:r>
          </a:p>
          <a:p>
            <a:endParaRPr lang="fr-FR" dirty="0"/>
          </a:p>
          <a:p>
            <a:r>
              <a:rPr lang="fr-FR" dirty="0"/>
              <a:t>AG ou RACHI</a:t>
            </a:r>
          </a:p>
          <a:p>
            <a:r>
              <a:rPr lang="fr-FR" dirty="0"/>
              <a:t>Le recours à la rachianesthésie peut être controversé chez ces patients car l'anatomie anormale de la colonne vertébrale (du fait des séquelles de la polio) peut entraîner une ponction durale difficile ou un risque d'aggravation d'un déficit neurologique ancien. </a:t>
            </a:r>
          </a:p>
          <a:p>
            <a:endParaRPr lang="fr-FR" dirty="0"/>
          </a:p>
          <a:p>
            <a:r>
              <a:rPr lang="fr-FR" dirty="0"/>
              <a:t>D’un autre côté, le bénéfice principal attendu d’une anesthésie locorégionale est essentiellement l’absence d’interférence avec une fonction respiratoire parfois altérée et donc une préservation des capacités fonctionnelles des muscles respiratoires. Toutefois, comme toute procédure anesthésique, elle n’est pas dénuée de risques. Le recours donc à l’ALR sera encouragé sous réserve d’une réduction des concentrations d’anesthésiques locaux utilisés. </a:t>
            </a:r>
          </a:p>
          <a:p>
            <a:endParaRPr lang="fr-FR" dirty="0"/>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7</a:t>
            </a:fld>
            <a:endParaRPr lang="fr-FR"/>
          </a:p>
        </p:txBody>
      </p:sp>
    </p:spTree>
    <p:extLst>
      <p:ext uri="{BB962C8B-B14F-4D97-AF65-F5344CB8AC3E}">
        <p14:creationId xmlns:p14="http://schemas.microsoft.com/office/powerpoint/2010/main" val="483048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effet, les patients atteints de SPP possèdent un nombre de motoneurones moins élevé que la normale, dont au moins certains sont susceptibles d'avoir un dysfonctionnement résiduel ou une demande métabolique accrue car ils fournissent des unités motrices élargies. </a:t>
            </a:r>
          </a:p>
          <a:p>
            <a:endParaRPr lang="fr-FR" dirty="0"/>
          </a:p>
          <a:p>
            <a:r>
              <a:rPr lang="fr-FR" dirty="0"/>
              <a:t>Ces motoneurones peuvent être plus sensibles aux effets des médicaments. Par conséquent, théoriquement, la concentration intrathécale toxique d'un anesthésique local peut être plus rapidement atteinte chez les patients atteints de SPP. Toutefois, ceci reste un concept théorique </a:t>
            </a:r>
          </a:p>
        </p:txBody>
      </p:sp>
      <p:sp>
        <p:nvSpPr>
          <p:cNvPr id="4" name="Espace réservé du numéro de diapositive 3"/>
          <p:cNvSpPr>
            <a:spLocks noGrp="1"/>
          </p:cNvSpPr>
          <p:nvPr>
            <p:ph type="sldNum" sz="quarter" idx="5"/>
          </p:nvPr>
        </p:nvSpPr>
        <p:spPr/>
        <p:txBody>
          <a:bodyPr/>
          <a:lstStyle/>
          <a:p>
            <a:fld id="{24FCDC4B-95FB-4524-9FB3-578B4529F4C6}" type="slidenum">
              <a:rPr lang="fr-FR" smtClean="0"/>
              <a:t>8</a:t>
            </a:fld>
            <a:endParaRPr lang="fr-FR"/>
          </a:p>
        </p:txBody>
      </p:sp>
    </p:spTree>
    <p:extLst>
      <p:ext uri="{BB962C8B-B14F-4D97-AF65-F5344CB8AC3E}">
        <p14:creationId xmlns:p14="http://schemas.microsoft.com/office/powerpoint/2010/main" val="1309932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passe</a:t>
            </a:r>
            <a:r>
              <a:rPr lang="fr-FR" baseline="0" dirty="0"/>
              <a:t> maintenant au jour J au bloc opératoire </a:t>
            </a:r>
            <a:endParaRPr lang="fr-FR" dirty="0"/>
          </a:p>
        </p:txBody>
      </p:sp>
      <p:sp>
        <p:nvSpPr>
          <p:cNvPr id="4" name="Espace réservé du numéro de diapositive 3"/>
          <p:cNvSpPr>
            <a:spLocks noGrp="1"/>
          </p:cNvSpPr>
          <p:nvPr>
            <p:ph type="sldNum" sz="quarter" idx="10"/>
          </p:nvPr>
        </p:nvSpPr>
        <p:spPr/>
        <p:txBody>
          <a:bodyPr/>
          <a:lstStyle/>
          <a:p>
            <a:fld id="{24FCDC4B-95FB-4524-9FB3-578B4529F4C6}" type="slidenum">
              <a:rPr lang="fr-FR" smtClean="0"/>
              <a:t>9</a:t>
            </a:fld>
            <a:endParaRPr lang="fr-FR"/>
          </a:p>
        </p:txBody>
      </p:sp>
    </p:spTree>
    <p:extLst>
      <p:ext uri="{BB962C8B-B14F-4D97-AF65-F5344CB8AC3E}">
        <p14:creationId xmlns:p14="http://schemas.microsoft.com/office/powerpoint/2010/main" val="2231853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4B827BF-3073-42B7-840A-D6C459B96247}" type="datetimeFigureOut">
              <a:rPr lang="fr-FR" smtClean="0"/>
              <a:t>22/05/2024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2D0E90-13FB-40BA-A452-4FB9BD18FF0D}" type="slidenum">
              <a:rPr lang="fr-FR" smtClean="0"/>
              <a:t>‹N°›</a:t>
            </a:fld>
            <a:endParaRPr lang="fr-FR"/>
          </a:p>
        </p:txBody>
      </p:sp>
    </p:spTree>
    <p:extLst>
      <p:ext uri="{BB962C8B-B14F-4D97-AF65-F5344CB8AC3E}">
        <p14:creationId xmlns:p14="http://schemas.microsoft.com/office/powerpoint/2010/main" val="211661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4B827BF-3073-42B7-840A-D6C459B96247}" type="datetimeFigureOut">
              <a:rPr lang="fr-FR" smtClean="0"/>
              <a:t>22/05/2024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2D0E90-13FB-40BA-A452-4FB9BD18FF0D}" type="slidenum">
              <a:rPr lang="fr-FR" smtClean="0"/>
              <a:t>‹N°›</a:t>
            </a:fld>
            <a:endParaRPr lang="fr-FR"/>
          </a:p>
        </p:txBody>
      </p:sp>
    </p:spTree>
    <p:extLst>
      <p:ext uri="{BB962C8B-B14F-4D97-AF65-F5344CB8AC3E}">
        <p14:creationId xmlns:p14="http://schemas.microsoft.com/office/powerpoint/2010/main" val="239910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4B827BF-3073-42B7-840A-D6C459B96247}" type="datetimeFigureOut">
              <a:rPr lang="fr-FR" smtClean="0"/>
              <a:t>22/05/2024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2D0E90-13FB-40BA-A452-4FB9BD18FF0D}" type="slidenum">
              <a:rPr lang="fr-FR" smtClean="0"/>
              <a:t>‹N°›</a:t>
            </a:fld>
            <a:endParaRPr lang="fr-FR"/>
          </a:p>
        </p:txBody>
      </p:sp>
    </p:spTree>
    <p:extLst>
      <p:ext uri="{BB962C8B-B14F-4D97-AF65-F5344CB8AC3E}">
        <p14:creationId xmlns:p14="http://schemas.microsoft.com/office/powerpoint/2010/main" val="142452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a:t>Cliquez pour modifier le style du titre</a:t>
            </a:r>
          </a:p>
        </p:txBody>
      </p:sp>
      <p:sp>
        <p:nvSpPr>
          <p:cNvPr id="3" name="Espace réservé du contenu 2"/>
          <p:cNvSpPr>
            <a:spLocks noGrp="1"/>
          </p:cNvSpPr>
          <p:nvPr>
            <p:ph sz="quarter" idx="1"/>
          </p:nvPr>
        </p:nvSpPr>
        <p:spPr>
          <a:xfrm>
            <a:off x="457200" y="1600200"/>
            <a:ext cx="4038600" cy="2185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600200"/>
            <a:ext cx="4038600" cy="2185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57200" y="3938588"/>
            <a:ext cx="4038600" cy="21875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4648200" y="3938588"/>
            <a:ext cx="4038600" cy="21875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endParaRPr lang="fr-FR"/>
          </a:p>
        </p:txBody>
      </p:sp>
      <p:sp>
        <p:nvSpPr>
          <p:cNvPr id="8" name="Rectangle 5"/>
          <p:cNvSpPr>
            <a:spLocks noGrp="1" noChangeArrowheads="1"/>
          </p:cNvSpPr>
          <p:nvPr>
            <p:ph type="ftr" sz="quarter" idx="11"/>
          </p:nvPr>
        </p:nvSpPr>
        <p:spPr>
          <a:ln/>
        </p:spPr>
        <p:txBody>
          <a:bodyPr/>
          <a:lstStyle>
            <a:lvl1pPr>
              <a:defRPr/>
            </a:lvl1pPr>
          </a:lstStyle>
          <a:p>
            <a:endParaRPr lang="fr-FR"/>
          </a:p>
        </p:txBody>
      </p:sp>
      <p:sp>
        <p:nvSpPr>
          <p:cNvPr id="9" name="Rectangle 6"/>
          <p:cNvSpPr>
            <a:spLocks noGrp="1" noChangeArrowheads="1"/>
          </p:cNvSpPr>
          <p:nvPr>
            <p:ph type="sldNum" sz="quarter" idx="12"/>
          </p:nvPr>
        </p:nvSpPr>
        <p:spPr>
          <a:ln/>
        </p:spPr>
        <p:txBody>
          <a:bodyPr/>
          <a:lstStyle>
            <a:lvl1pPr>
              <a:defRPr/>
            </a:lvl1pPr>
          </a:lstStyle>
          <a:p>
            <a:fld id="{925F9D78-967D-41A0-835F-CD8173E8B1AB}" type="slidenum">
              <a:rPr lang="fr-FR" altLang="fr-FR"/>
              <a:pPr/>
              <a:t>‹N°›</a:t>
            </a:fld>
            <a:endParaRPr lang="fr-FR" altLang="fr-FR"/>
          </a:p>
        </p:txBody>
      </p:sp>
    </p:spTree>
    <p:extLst>
      <p:ext uri="{BB962C8B-B14F-4D97-AF65-F5344CB8AC3E}">
        <p14:creationId xmlns:p14="http://schemas.microsoft.com/office/powerpoint/2010/main" val="35010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600200"/>
            <a:ext cx="4038600" cy="2185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648200" y="3938588"/>
            <a:ext cx="4038600" cy="21875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4"/>
          <p:cNvSpPr>
            <a:spLocks noGrp="1" noChangeArrowheads="1"/>
          </p:cNvSpPr>
          <p:nvPr>
            <p:ph type="dt" sz="half" idx="10"/>
          </p:nvPr>
        </p:nvSpPr>
        <p:spPr>
          <a:ln/>
        </p:spPr>
        <p:txBody>
          <a:bodyPr/>
          <a:lstStyle>
            <a:lvl1pPr>
              <a:defRPr/>
            </a:lvl1pPr>
          </a:lstStyle>
          <a:p>
            <a:endParaRPr lang="fr-FR"/>
          </a:p>
        </p:txBody>
      </p:sp>
      <p:sp>
        <p:nvSpPr>
          <p:cNvPr id="7" name="Rectangle 5"/>
          <p:cNvSpPr>
            <a:spLocks noGrp="1" noChangeArrowheads="1"/>
          </p:cNvSpPr>
          <p:nvPr>
            <p:ph type="ftr" sz="quarter" idx="11"/>
          </p:nvPr>
        </p:nvSpPr>
        <p:spPr>
          <a:ln/>
        </p:spPr>
        <p:txBody>
          <a:bodyPr/>
          <a:lstStyle>
            <a:lvl1pPr>
              <a:defRPr/>
            </a:lvl1pPr>
          </a:lstStyle>
          <a:p>
            <a:endParaRPr lang="fr-FR"/>
          </a:p>
        </p:txBody>
      </p:sp>
      <p:sp>
        <p:nvSpPr>
          <p:cNvPr id="8" name="Rectangle 6"/>
          <p:cNvSpPr>
            <a:spLocks noGrp="1" noChangeArrowheads="1"/>
          </p:cNvSpPr>
          <p:nvPr>
            <p:ph type="sldNum" sz="quarter" idx="12"/>
          </p:nvPr>
        </p:nvSpPr>
        <p:spPr>
          <a:ln/>
        </p:spPr>
        <p:txBody>
          <a:bodyPr/>
          <a:lstStyle>
            <a:lvl1pPr>
              <a:defRPr/>
            </a:lvl1pPr>
          </a:lstStyle>
          <a:p>
            <a:fld id="{97737C8D-4E05-413B-9088-1643C7BE62F4}" type="slidenum">
              <a:rPr lang="fr-FR" altLang="fr-FR"/>
              <a:pPr/>
              <a:t>‹N°›</a:t>
            </a:fld>
            <a:endParaRPr lang="fr-FR" altLang="fr-FR"/>
          </a:p>
        </p:txBody>
      </p:sp>
    </p:spTree>
    <p:extLst>
      <p:ext uri="{BB962C8B-B14F-4D97-AF65-F5344CB8AC3E}">
        <p14:creationId xmlns:p14="http://schemas.microsoft.com/office/powerpoint/2010/main" val="40625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4B827BF-3073-42B7-840A-D6C459B96247}" type="datetimeFigureOut">
              <a:rPr lang="fr-FR" smtClean="0"/>
              <a:t>22/05/2024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2D0E90-13FB-40BA-A452-4FB9BD18FF0D}" type="slidenum">
              <a:rPr lang="fr-FR" smtClean="0"/>
              <a:t>‹N°›</a:t>
            </a:fld>
            <a:endParaRPr lang="fr-FR"/>
          </a:p>
        </p:txBody>
      </p:sp>
    </p:spTree>
    <p:extLst>
      <p:ext uri="{BB962C8B-B14F-4D97-AF65-F5344CB8AC3E}">
        <p14:creationId xmlns:p14="http://schemas.microsoft.com/office/powerpoint/2010/main" val="170067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4B827BF-3073-42B7-840A-D6C459B96247}" type="datetimeFigureOut">
              <a:rPr lang="fr-FR" smtClean="0"/>
              <a:t>22/05/2024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2D0E90-13FB-40BA-A452-4FB9BD18FF0D}" type="slidenum">
              <a:rPr lang="fr-FR" smtClean="0"/>
              <a:t>‹N°›</a:t>
            </a:fld>
            <a:endParaRPr lang="fr-FR"/>
          </a:p>
        </p:txBody>
      </p:sp>
    </p:spTree>
    <p:extLst>
      <p:ext uri="{BB962C8B-B14F-4D97-AF65-F5344CB8AC3E}">
        <p14:creationId xmlns:p14="http://schemas.microsoft.com/office/powerpoint/2010/main" val="105286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4B827BF-3073-42B7-840A-D6C459B96247}" type="datetimeFigureOut">
              <a:rPr lang="fr-FR" smtClean="0"/>
              <a:t>22/05/2024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2D0E90-13FB-40BA-A452-4FB9BD18FF0D}" type="slidenum">
              <a:rPr lang="fr-FR" smtClean="0"/>
              <a:t>‹N°›</a:t>
            </a:fld>
            <a:endParaRPr lang="fr-FR"/>
          </a:p>
        </p:txBody>
      </p:sp>
    </p:spTree>
    <p:extLst>
      <p:ext uri="{BB962C8B-B14F-4D97-AF65-F5344CB8AC3E}">
        <p14:creationId xmlns:p14="http://schemas.microsoft.com/office/powerpoint/2010/main" val="153097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4B827BF-3073-42B7-840A-D6C459B96247}" type="datetimeFigureOut">
              <a:rPr lang="fr-FR" smtClean="0"/>
              <a:t>22/05/2024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62D0E90-13FB-40BA-A452-4FB9BD18FF0D}" type="slidenum">
              <a:rPr lang="fr-FR" smtClean="0"/>
              <a:t>‹N°›</a:t>
            </a:fld>
            <a:endParaRPr lang="fr-FR"/>
          </a:p>
        </p:txBody>
      </p:sp>
    </p:spTree>
    <p:extLst>
      <p:ext uri="{BB962C8B-B14F-4D97-AF65-F5344CB8AC3E}">
        <p14:creationId xmlns:p14="http://schemas.microsoft.com/office/powerpoint/2010/main" val="414710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4B827BF-3073-42B7-840A-D6C459B96247}" type="datetimeFigureOut">
              <a:rPr lang="fr-FR" smtClean="0"/>
              <a:t>22/05/2024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62D0E90-13FB-40BA-A452-4FB9BD18FF0D}" type="slidenum">
              <a:rPr lang="fr-FR" smtClean="0"/>
              <a:t>‹N°›</a:t>
            </a:fld>
            <a:endParaRPr lang="fr-FR"/>
          </a:p>
        </p:txBody>
      </p:sp>
    </p:spTree>
    <p:extLst>
      <p:ext uri="{BB962C8B-B14F-4D97-AF65-F5344CB8AC3E}">
        <p14:creationId xmlns:p14="http://schemas.microsoft.com/office/powerpoint/2010/main" val="113170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B827BF-3073-42B7-840A-D6C459B96247}" type="datetimeFigureOut">
              <a:rPr lang="fr-FR" smtClean="0"/>
              <a:t>22/05/2024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2D0E90-13FB-40BA-A452-4FB9BD18FF0D}" type="slidenum">
              <a:rPr lang="fr-FR" smtClean="0"/>
              <a:t>‹N°›</a:t>
            </a:fld>
            <a:endParaRPr lang="fr-FR"/>
          </a:p>
        </p:txBody>
      </p:sp>
    </p:spTree>
    <p:extLst>
      <p:ext uri="{BB962C8B-B14F-4D97-AF65-F5344CB8AC3E}">
        <p14:creationId xmlns:p14="http://schemas.microsoft.com/office/powerpoint/2010/main" val="2236806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4B827BF-3073-42B7-840A-D6C459B96247}" type="datetimeFigureOut">
              <a:rPr lang="fr-FR" smtClean="0"/>
              <a:t>22/05/2024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2D0E90-13FB-40BA-A452-4FB9BD18FF0D}" type="slidenum">
              <a:rPr lang="fr-FR" smtClean="0"/>
              <a:t>‹N°›</a:t>
            </a:fld>
            <a:endParaRPr lang="fr-FR"/>
          </a:p>
        </p:txBody>
      </p:sp>
    </p:spTree>
    <p:extLst>
      <p:ext uri="{BB962C8B-B14F-4D97-AF65-F5344CB8AC3E}">
        <p14:creationId xmlns:p14="http://schemas.microsoft.com/office/powerpoint/2010/main" val="199643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4B827BF-3073-42B7-840A-D6C459B96247}" type="datetimeFigureOut">
              <a:rPr lang="fr-FR" smtClean="0"/>
              <a:t>22/05/2024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2D0E90-13FB-40BA-A452-4FB9BD18FF0D}" type="slidenum">
              <a:rPr lang="fr-FR" smtClean="0"/>
              <a:t>‹N°›</a:t>
            </a:fld>
            <a:endParaRPr lang="fr-FR"/>
          </a:p>
        </p:txBody>
      </p:sp>
    </p:spTree>
    <p:extLst>
      <p:ext uri="{BB962C8B-B14F-4D97-AF65-F5344CB8AC3E}">
        <p14:creationId xmlns:p14="http://schemas.microsoft.com/office/powerpoint/2010/main" val="146867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827BF-3073-42B7-840A-D6C459B96247}" type="datetimeFigureOut">
              <a:rPr lang="fr-FR" smtClean="0"/>
              <a:t>22/05/2024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D0E90-13FB-40BA-A452-4FB9BD18FF0D}" type="slidenum">
              <a:rPr lang="fr-FR" smtClean="0"/>
              <a:t>‹N°›</a:t>
            </a:fld>
            <a:endParaRPr lang="fr-FR"/>
          </a:p>
        </p:txBody>
      </p:sp>
    </p:spTree>
    <p:extLst>
      <p:ext uri="{BB962C8B-B14F-4D97-AF65-F5344CB8AC3E}">
        <p14:creationId xmlns:p14="http://schemas.microsoft.com/office/powerpoint/2010/main" val="234949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wav"/><Relationship Id="rId7" Type="http://schemas.openxmlformats.org/officeDocument/2006/relationships/image" Target="../media/image1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tiff"/></Relationships>
</file>

<file path=ppt/slides/_rels/slide2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22.xml"/><Relationship Id="rId7"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hyperlink" Target="https://www.msdmanuals.com/fr/professional/blessures-empoisonnement/troubles-dus-%C3%A0-la-chaleur/hyperthermie-maligne" TargetMode="External"/><Relationship Id="rId4" Type="http://schemas.openxmlformats.org/officeDocument/2006/relationships/hyperlink" Target="https://www.msdmanuals.com/fr/professional/sujets-sp%C3%A9ciaux/principes-g%C3%A9n%C3%A9raux-de-g%C3%A9n%C3%A9tique-m%C3%A9dicale/anomalies-monog%C3%A9niques#v1123305_f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2800" b="1" dirty="0">
                <a:latin typeface="+mn-lt"/>
              </a:rPr>
              <a:t>ADAPTATION DES TECHNIQUES ANESTHESIQUES POUR LA PRISE EN CHARGE DES PATIENTS EN SITUATION DE HANDICAP</a:t>
            </a:r>
          </a:p>
        </p:txBody>
      </p:sp>
      <p:sp>
        <p:nvSpPr>
          <p:cNvPr id="3" name="Sous-titre 2"/>
          <p:cNvSpPr>
            <a:spLocks noGrp="1"/>
          </p:cNvSpPr>
          <p:nvPr>
            <p:ph type="subTitle" idx="1"/>
          </p:nvPr>
        </p:nvSpPr>
        <p:spPr/>
        <p:txBody>
          <a:bodyPr>
            <a:normAutofit fontScale="85000" lnSpcReduction="20000"/>
          </a:bodyPr>
          <a:lstStyle/>
          <a:p>
            <a:r>
              <a:rPr lang="fr-FR" b="1" dirty="0">
                <a:solidFill>
                  <a:srgbClr val="00B0F0"/>
                </a:solidFill>
              </a:rPr>
              <a:t>Dr TRABELSI Chawki </a:t>
            </a:r>
          </a:p>
          <a:p>
            <a:endParaRPr lang="fr-FR" b="1" dirty="0">
              <a:solidFill>
                <a:srgbClr val="00B0F0"/>
              </a:solidFill>
            </a:endParaRPr>
          </a:p>
          <a:p>
            <a:r>
              <a:rPr lang="fr-FR" b="1" dirty="0">
                <a:solidFill>
                  <a:srgbClr val="00B0F0"/>
                </a:solidFill>
              </a:rPr>
              <a:t>Hôpital RAYMOND POINCARE</a:t>
            </a:r>
          </a:p>
          <a:p>
            <a:r>
              <a:rPr lang="fr-FR" b="1" dirty="0">
                <a:solidFill>
                  <a:srgbClr val="00B0F0"/>
                </a:solidFill>
              </a:rPr>
              <a:t>APHP- Université Paris-Saclay</a:t>
            </a:r>
          </a:p>
          <a:p>
            <a:endParaRPr lang="fr-FR" b="1" dirty="0"/>
          </a:p>
        </p:txBody>
      </p:sp>
    </p:spTree>
    <p:extLst>
      <p:ext uri="{BB962C8B-B14F-4D97-AF65-F5344CB8AC3E}">
        <p14:creationId xmlns:p14="http://schemas.microsoft.com/office/powerpoint/2010/main" val="3077767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1143000"/>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fr-FR" dirty="0"/>
              <a:t>Un monitorage minimum</a:t>
            </a:r>
            <a:br>
              <a:rPr lang="fr-FR" dirty="0"/>
            </a:br>
            <a:r>
              <a:rPr lang="fr-FR" dirty="0"/>
              <a:t>Obligatoire</a:t>
            </a:r>
          </a:p>
        </p:txBody>
      </p:sp>
      <p:sp>
        <p:nvSpPr>
          <p:cNvPr id="3" name="Espace réservé du contenu 2"/>
          <p:cNvSpPr>
            <a:spLocks noGrp="1"/>
          </p:cNvSpPr>
          <p:nvPr>
            <p:ph idx="1"/>
          </p:nvPr>
        </p:nvSpPr>
        <p:spPr>
          <a:xfrm>
            <a:off x="611560" y="1772816"/>
            <a:ext cx="8229600" cy="3268960"/>
          </a:xfrm>
        </p:spPr>
        <p:txBody>
          <a:bodyPr>
            <a:normAutofit fontScale="92500" lnSpcReduction="10000"/>
          </a:bodyPr>
          <a:lstStyle/>
          <a:p>
            <a:pPr marL="914400" lvl="1" indent="-514350"/>
            <a:r>
              <a:rPr lang="fr-FR" dirty="0"/>
              <a:t>Electrocardioscope, </a:t>
            </a:r>
          </a:p>
          <a:p>
            <a:pPr marL="914400" lvl="1" indent="-514350"/>
            <a:r>
              <a:rPr lang="fr-FR" dirty="0"/>
              <a:t>Pression artérielle non invasive automatisée,</a:t>
            </a:r>
          </a:p>
          <a:p>
            <a:pPr marL="914400" lvl="1" indent="-514350"/>
            <a:r>
              <a:rPr lang="fr-FR" dirty="0"/>
              <a:t>FiO2, </a:t>
            </a:r>
          </a:p>
          <a:p>
            <a:pPr marL="914400" lvl="1" indent="-514350"/>
            <a:r>
              <a:rPr lang="fr-FR" dirty="0"/>
              <a:t>SpO2, </a:t>
            </a:r>
          </a:p>
          <a:p>
            <a:pPr marL="914400" lvl="1" indent="-514350"/>
            <a:r>
              <a:rPr lang="fr-FR" dirty="0"/>
              <a:t>Pression respiratoire, </a:t>
            </a:r>
          </a:p>
          <a:p>
            <a:pPr marL="914400" lvl="1" indent="-514350"/>
            <a:r>
              <a:rPr lang="fr-FR" dirty="0"/>
              <a:t>Spiromètre, concentration en CO2 expiré</a:t>
            </a:r>
          </a:p>
          <a:p>
            <a:pPr marL="914400" lvl="1" indent="-514350"/>
            <a:r>
              <a:rPr lang="fr-FR" dirty="0"/>
              <a:t>+/-Température  </a:t>
            </a:r>
          </a:p>
        </p:txBody>
      </p:sp>
      <p:pic>
        <p:nvPicPr>
          <p:cNvPr id="126978" name="Picture 2" descr="Résultat de recherche d'images pour &quot;monitorage bloc&quot;"/>
          <p:cNvPicPr>
            <a:picLocks noChangeAspect="1" noChangeArrowheads="1"/>
          </p:cNvPicPr>
          <p:nvPr/>
        </p:nvPicPr>
        <p:blipFill>
          <a:blip r:embed="rId3" cstate="print"/>
          <a:srcRect/>
          <a:stretch>
            <a:fillRect/>
          </a:stretch>
        </p:blipFill>
        <p:spPr bwMode="auto">
          <a:xfrm>
            <a:off x="611560" y="5013176"/>
            <a:ext cx="1546647" cy="1595637"/>
          </a:xfrm>
          <a:prstGeom prst="rect">
            <a:avLst/>
          </a:prstGeom>
          <a:noFill/>
        </p:spPr>
      </p:pic>
    </p:spTree>
    <p:extLst>
      <p:ext uri="{BB962C8B-B14F-4D97-AF65-F5344CB8AC3E}">
        <p14:creationId xmlns:p14="http://schemas.microsoft.com/office/powerpoint/2010/main" val="223615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fr-FR" dirty="0" err="1"/>
              <a:t>Préoxygénation</a:t>
            </a:r>
            <a:endParaRPr lang="fr-FR" dirty="0"/>
          </a:p>
        </p:txBody>
      </p:sp>
      <p:pic>
        <p:nvPicPr>
          <p:cNvPr id="47106" name="Picture 2" descr="http://4.bp.blogspot.com/-rxtRfALKLbM/U1fjzyHX-dI/AAAAAAAAAHs/qTKO-TtoW34/s1600/anesthes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916832"/>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77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fr-FR" dirty="0"/>
              <a:t>L’induction</a:t>
            </a:r>
          </a:p>
        </p:txBody>
      </p:sp>
      <p:pic>
        <p:nvPicPr>
          <p:cNvPr id="45058"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72816"/>
            <a:ext cx="4541044" cy="252028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ésultat de recherche d'images pour &quot;anesthésie général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50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429000"/>
            <a:ext cx="3268627" cy="217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5868144" y="1988840"/>
            <a:ext cx="1601721" cy="923330"/>
          </a:xfrm>
          <a:prstGeom prst="rect">
            <a:avLst/>
          </a:prstGeom>
          <a:noFill/>
        </p:spPr>
        <p:txBody>
          <a:bodyPr wrap="none" rtlCol="0">
            <a:spAutoFit/>
          </a:bodyPr>
          <a:lstStyle/>
          <a:p>
            <a:r>
              <a:rPr lang="fr-FR" dirty="0"/>
              <a:t>1)Morphinique</a:t>
            </a:r>
          </a:p>
          <a:p>
            <a:r>
              <a:rPr lang="fr-FR" dirty="0"/>
              <a:t>2) Hypnotique</a:t>
            </a:r>
          </a:p>
          <a:p>
            <a:r>
              <a:rPr lang="fr-FR" dirty="0"/>
              <a:t>3) Curare</a:t>
            </a:r>
          </a:p>
        </p:txBody>
      </p:sp>
    </p:spTree>
    <p:extLst>
      <p:ext uri="{BB962C8B-B14F-4D97-AF65-F5344CB8AC3E}">
        <p14:creationId xmlns:p14="http://schemas.microsoft.com/office/powerpoint/2010/main" val="227288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fr-FR" dirty="0"/>
              <a:t>Intubation </a:t>
            </a:r>
          </a:p>
        </p:txBody>
      </p:sp>
      <p:pic>
        <p:nvPicPr>
          <p:cNvPr id="44034" name="Picture 2" descr="Afficher l'image d'orig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9712" y="1700808"/>
            <a:ext cx="4592563" cy="3614197"/>
          </a:xfrm>
          <a:prstGeom prst="rect">
            <a:avLst/>
          </a:prstGeom>
          <a:noFill/>
          <a:extLst>
            <a:ext uri="{909E8E84-426E-40DD-AFC4-6F175D3DCCD1}">
              <a14:hiddenFill xmlns:a14="http://schemas.microsoft.com/office/drawing/2010/main">
                <a:solidFill>
                  <a:srgbClr val="FFFFFF"/>
                </a:solidFill>
              </a14:hiddenFill>
            </a:ext>
          </a:extLst>
        </p:spPr>
      </p:pic>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5364088" y="1988840"/>
            <a:ext cx="304800" cy="304800"/>
          </a:xfrm>
          <a:prstGeom prst="rect">
            <a:avLst/>
          </a:prstGeom>
        </p:spPr>
      </p:pic>
      <p:pic>
        <p:nvPicPr>
          <p:cNvPr id="5" name="Son enregistré">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4932040" y="3429000"/>
            <a:ext cx="304800" cy="304800"/>
          </a:xfrm>
          <a:prstGeom prst="rect">
            <a:avLst/>
          </a:prstGeom>
        </p:spPr>
      </p:pic>
    </p:spTree>
    <p:extLst>
      <p:ext uri="{BB962C8B-B14F-4D97-AF65-F5344CB8AC3E}">
        <p14:creationId xmlns:p14="http://schemas.microsoft.com/office/powerpoint/2010/main" val="29461752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2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650"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solidFill>
        </p:spPr>
        <p:txBody>
          <a:bodyPr>
            <a:normAutofit fontScale="90000"/>
          </a:bodyPr>
          <a:lstStyle/>
          <a:p>
            <a:r>
              <a:rPr lang="fr-FR" dirty="0">
                <a:solidFill>
                  <a:schemeClr val="bg1"/>
                </a:solidFill>
              </a:rPr>
              <a:t>Risque d’inhalation du contenu gastrique</a:t>
            </a:r>
          </a:p>
        </p:txBody>
      </p:sp>
      <p:sp>
        <p:nvSpPr>
          <p:cNvPr id="4" name="ZoneTexte 3"/>
          <p:cNvSpPr txBox="1"/>
          <p:nvPr/>
        </p:nvSpPr>
        <p:spPr>
          <a:xfrm>
            <a:off x="2123728" y="2204864"/>
            <a:ext cx="3754169" cy="304698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4800" dirty="0"/>
              <a:t>Urgence</a:t>
            </a:r>
          </a:p>
          <a:p>
            <a:r>
              <a:rPr lang="fr-FR" sz="4800" dirty="0"/>
              <a:t>Obésité</a:t>
            </a:r>
          </a:p>
          <a:p>
            <a:r>
              <a:rPr lang="fr-FR" sz="4800" dirty="0"/>
              <a:t>Obstétrique</a:t>
            </a:r>
          </a:p>
          <a:p>
            <a:r>
              <a:rPr lang="fr-FR" sz="4800" dirty="0"/>
              <a:t>Hernie Hiatale</a:t>
            </a:r>
          </a:p>
        </p:txBody>
      </p:sp>
    </p:spTree>
    <p:extLst>
      <p:ext uri="{BB962C8B-B14F-4D97-AF65-F5344CB8AC3E}">
        <p14:creationId xmlns:p14="http://schemas.microsoft.com/office/powerpoint/2010/main" val="288195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fr-FR" dirty="0"/>
              <a:t>La complication </a:t>
            </a:r>
          </a:p>
        </p:txBody>
      </p:sp>
      <p:pic>
        <p:nvPicPr>
          <p:cNvPr id="27650"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905472"/>
            <a:ext cx="5448367" cy="475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91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15DDD1-7367-4643-A2B8-3C424A4EB88F}"/>
              </a:ext>
            </a:extLst>
          </p:cNvPr>
          <p:cNvSpPr>
            <a:spLocks noGrp="1"/>
          </p:cNvSpPr>
          <p:nvPr>
            <p:ph type="title"/>
          </p:nvPr>
        </p:nvSpPr>
        <p:spPr/>
        <p:txBody>
          <a:bodyPr/>
          <a:lstStyle/>
          <a:p>
            <a:endParaRPr lang="fr-FR" dirty="0">
              <a:solidFill>
                <a:schemeClr val="lt1"/>
              </a:solidFill>
              <a:latin typeface="+mn-lt"/>
              <a:ea typeface="+mn-ea"/>
              <a:cs typeface="+mn-cs"/>
            </a:endParaRPr>
          </a:p>
        </p:txBody>
      </p:sp>
      <p:sp>
        <p:nvSpPr>
          <p:cNvPr id="4" name="Espace réservé du contenu 3">
            <a:extLst>
              <a:ext uri="{FF2B5EF4-FFF2-40B4-BE49-F238E27FC236}">
                <a16:creationId xmlns:a16="http://schemas.microsoft.com/office/drawing/2014/main" id="{5EA414BD-AF87-4C25-9C9C-A7343F431893}"/>
              </a:ext>
            </a:extLst>
          </p:cNvPr>
          <p:cNvSpPr>
            <a:spLocks noGrp="1"/>
          </p:cNvSpPr>
          <p:nvPr>
            <p:ph idx="1"/>
          </p:nvPr>
        </p:nvSpPr>
        <p:spPr>
          <a:xfrm>
            <a:off x="457200" y="5756174"/>
            <a:ext cx="8517124" cy="646331"/>
          </a:xfrm>
          <a:prstGeom prst="rect">
            <a:avLst/>
          </a:prstGeom>
          <a:solidFill>
            <a:schemeClr val="accent3">
              <a:lumMod val="20000"/>
              <a:lumOff val="80000"/>
            </a:schemeClr>
          </a:solidFill>
        </p:spPr>
        <p:txBody>
          <a:bodyPr wrap="square">
            <a:spAutoFit/>
          </a:bodyPr>
          <a:lstStyle/>
          <a:p>
            <a:pPr marL="0" indent="0">
              <a:buNone/>
            </a:pPr>
            <a:r>
              <a:rPr lang="fr-FR" sz="1800" dirty="0"/>
              <a:t>L’autre conséquence importante de cette dépolarisation initiale est la sortie de l’ion potassium de la fibre musculaire. </a:t>
            </a:r>
          </a:p>
        </p:txBody>
      </p:sp>
      <p:pic>
        <p:nvPicPr>
          <p:cNvPr id="2050" name="Picture 2">
            <a:extLst>
              <a:ext uri="{FF2B5EF4-FFF2-40B4-BE49-F238E27FC236}">
                <a16:creationId xmlns:a16="http://schemas.microsoft.com/office/drawing/2014/main" id="{E0A0A5CA-8495-43EA-AC8F-1F570C5C4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74402"/>
            <a:ext cx="3876024" cy="26610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5ACF1BD-DAA8-4015-B11A-0F3CDCBCB45F}"/>
              </a:ext>
            </a:extLst>
          </p:cNvPr>
          <p:cNvSpPr/>
          <p:nvPr/>
        </p:nvSpPr>
        <p:spPr>
          <a:xfrm>
            <a:off x="4402324" y="1527594"/>
            <a:ext cx="4572000" cy="1477328"/>
          </a:xfrm>
          <a:prstGeom prst="rect">
            <a:avLst/>
          </a:prstGeom>
          <a:solidFill>
            <a:schemeClr val="bg1">
              <a:lumMod val="95000"/>
            </a:schemeClr>
          </a:solidFill>
        </p:spPr>
        <p:txBody>
          <a:bodyPr>
            <a:spAutoFit/>
          </a:bodyPr>
          <a:lstStyle/>
          <a:p>
            <a:r>
              <a:rPr lang="fr-FR" dirty="0"/>
              <a:t>Constituée de deux molécules d’acétylcholine, la </a:t>
            </a:r>
            <a:r>
              <a:rPr lang="fr-FR" dirty="0" err="1"/>
              <a:t>succinylcholine</a:t>
            </a:r>
            <a:r>
              <a:rPr lang="fr-FR" dirty="0"/>
              <a:t> agit </a:t>
            </a:r>
            <a:r>
              <a:rPr lang="fr-FR" b="1" dirty="0"/>
              <a:t>comme un agoniste non compétitif de l’acétylcholine en se liant aux  récepteurs nicotiniques</a:t>
            </a:r>
            <a:r>
              <a:rPr lang="fr-FR" dirty="0"/>
              <a:t> à l’acétylcholine de la plaque motrice (action curarisante)</a:t>
            </a:r>
          </a:p>
        </p:txBody>
      </p:sp>
      <p:sp>
        <p:nvSpPr>
          <p:cNvPr id="6" name="Rectangle 5">
            <a:extLst>
              <a:ext uri="{FF2B5EF4-FFF2-40B4-BE49-F238E27FC236}">
                <a16:creationId xmlns:a16="http://schemas.microsoft.com/office/drawing/2014/main" id="{A4E0D2BF-8444-4787-8F12-6FA47D04E6A6}"/>
              </a:ext>
            </a:extLst>
          </p:cNvPr>
          <p:cNvSpPr/>
          <p:nvPr/>
        </p:nvSpPr>
        <p:spPr>
          <a:xfrm>
            <a:off x="457309" y="4648735"/>
            <a:ext cx="8517124" cy="923330"/>
          </a:xfrm>
          <a:prstGeom prst="rect">
            <a:avLst/>
          </a:prstGeom>
          <a:solidFill>
            <a:schemeClr val="bg1">
              <a:lumMod val="95000"/>
            </a:schemeClr>
          </a:solidFill>
        </p:spPr>
        <p:txBody>
          <a:bodyPr wrap="square">
            <a:spAutoFit/>
          </a:bodyPr>
          <a:lstStyle/>
          <a:p>
            <a:r>
              <a:rPr lang="fr-FR" dirty="0"/>
              <a:t>Mais contrairement à l’acétylcholine qui est hydrolysée rapidement dans la fente synaptique en moins d’une milliseconde par l’acétylcholinestérase, la </a:t>
            </a:r>
            <a:r>
              <a:rPr lang="fr-FR" dirty="0" err="1"/>
              <a:t>succinylcholine</a:t>
            </a:r>
            <a:r>
              <a:rPr lang="fr-FR" dirty="0"/>
              <a:t> y demeure plus longtemps car métabolisée par les cholinestérases plasmatiques </a:t>
            </a:r>
          </a:p>
        </p:txBody>
      </p:sp>
      <p:sp>
        <p:nvSpPr>
          <p:cNvPr id="7" name="Rectangle 6">
            <a:extLst>
              <a:ext uri="{FF2B5EF4-FFF2-40B4-BE49-F238E27FC236}">
                <a16:creationId xmlns:a16="http://schemas.microsoft.com/office/drawing/2014/main" id="{7E2F2CB4-21E4-4AE3-B776-9E3C5E0F77DF}"/>
              </a:ext>
            </a:extLst>
          </p:cNvPr>
          <p:cNvSpPr/>
          <p:nvPr/>
        </p:nvSpPr>
        <p:spPr>
          <a:xfrm>
            <a:off x="4402324" y="3122254"/>
            <a:ext cx="4572000" cy="1477328"/>
          </a:xfrm>
          <a:prstGeom prst="rect">
            <a:avLst/>
          </a:prstGeom>
          <a:solidFill>
            <a:schemeClr val="bg1">
              <a:lumMod val="95000"/>
            </a:schemeClr>
          </a:solidFill>
        </p:spPr>
        <p:txBody>
          <a:bodyPr wrap="square">
            <a:spAutoFit/>
          </a:bodyPr>
          <a:lstStyle/>
          <a:p>
            <a:r>
              <a:rPr lang="fr-FR" dirty="0"/>
              <a:t>Comme l’acétylcholine, la liaison de la </a:t>
            </a:r>
            <a:r>
              <a:rPr lang="fr-FR" dirty="0" err="1"/>
              <a:t>succinylcholine</a:t>
            </a:r>
            <a:r>
              <a:rPr lang="fr-FR" dirty="0"/>
              <a:t> au récepteur de la plaque motrice provoque l’ouverture du canal du récepteur </a:t>
            </a:r>
            <a:r>
              <a:rPr lang="fr-FR" b="1" dirty="0"/>
              <a:t>entraînant une dépolarisation de la plaque motrice</a:t>
            </a:r>
          </a:p>
        </p:txBody>
      </p:sp>
      <p:sp>
        <p:nvSpPr>
          <p:cNvPr id="8" name="Titre 1">
            <a:extLst>
              <a:ext uri="{FF2B5EF4-FFF2-40B4-BE49-F238E27FC236}">
                <a16:creationId xmlns:a16="http://schemas.microsoft.com/office/drawing/2014/main" id="{167E335C-8057-4744-8FDA-F9819A6F3436}"/>
              </a:ext>
            </a:extLst>
          </p:cNvPr>
          <p:cNvSpPr txBox="1">
            <a:spLocks/>
          </p:cNvSpPr>
          <p:nvPr/>
        </p:nvSpPr>
        <p:spPr>
          <a:xfrm>
            <a:off x="443517" y="267262"/>
            <a:ext cx="8229600" cy="1143000"/>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dirty="0"/>
              <a:t>la </a:t>
            </a:r>
            <a:r>
              <a:rPr lang="fr-FR" dirty="0" err="1"/>
              <a:t>succynilcholine</a:t>
            </a:r>
            <a:endParaRPr lang="fr-FR" dirty="0"/>
          </a:p>
        </p:txBody>
      </p:sp>
    </p:spTree>
    <p:extLst>
      <p:ext uri="{BB962C8B-B14F-4D97-AF65-F5344CB8AC3E}">
        <p14:creationId xmlns:p14="http://schemas.microsoft.com/office/powerpoint/2010/main" val="271532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97B20D-FF61-498B-96E9-6F6563390028}"/>
              </a:ext>
            </a:extLst>
          </p:cNvPr>
          <p:cNvSpPr>
            <a:spLocks noGrp="1"/>
          </p:cNvSpPr>
          <p:nvPr>
            <p:ph type="title"/>
          </p:nvPr>
        </p:nvSpPr>
        <p:spPr>
          <a:solidFill>
            <a:schemeClr val="accent5"/>
          </a:solidFill>
        </p:spPr>
        <p:txBody>
          <a:bodyPr>
            <a:normAutofit fontScale="90000"/>
          </a:bodyPr>
          <a:lstStyle/>
          <a:p>
            <a:r>
              <a:rPr lang="fr-FR" b="1" dirty="0">
                <a:solidFill>
                  <a:schemeClr val="bg1"/>
                </a:solidFill>
              </a:rPr>
              <a:t>Deux cas de contre indication absolue à la </a:t>
            </a:r>
            <a:r>
              <a:rPr lang="fr-FR" b="1" dirty="0" err="1">
                <a:solidFill>
                  <a:schemeClr val="bg1"/>
                </a:solidFill>
              </a:rPr>
              <a:t>succinylcholine</a:t>
            </a:r>
            <a:endParaRPr lang="fr-FR" b="1" dirty="0">
              <a:solidFill>
                <a:schemeClr val="bg1"/>
              </a:solidFill>
            </a:endParaRPr>
          </a:p>
        </p:txBody>
      </p:sp>
      <p:sp>
        <p:nvSpPr>
          <p:cNvPr id="4" name="ZoneTexte 3">
            <a:extLst>
              <a:ext uri="{FF2B5EF4-FFF2-40B4-BE49-F238E27FC236}">
                <a16:creationId xmlns:a16="http://schemas.microsoft.com/office/drawing/2014/main" id="{FFB661A3-E693-48A3-91A1-21097B3AD3B7}"/>
              </a:ext>
            </a:extLst>
          </p:cNvPr>
          <p:cNvSpPr txBox="1"/>
          <p:nvPr/>
        </p:nvSpPr>
        <p:spPr>
          <a:xfrm>
            <a:off x="1115616" y="2348880"/>
            <a:ext cx="2309799" cy="369332"/>
          </a:xfrm>
          <a:prstGeom prst="rect">
            <a:avLst/>
          </a:prstGeom>
          <a:solidFill>
            <a:srgbClr val="FFFF00"/>
          </a:solidFill>
        </p:spPr>
        <p:txBody>
          <a:bodyPr wrap="none" rtlCol="0">
            <a:spAutoFit/>
          </a:bodyPr>
          <a:lstStyle/>
          <a:p>
            <a:r>
              <a:rPr lang="fr-FR" dirty="0"/>
              <a:t>Pathologie musculaire </a:t>
            </a:r>
          </a:p>
        </p:txBody>
      </p:sp>
      <p:sp>
        <p:nvSpPr>
          <p:cNvPr id="5" name="ZoneTexte 4">
            <a:extLst>
              <a:ext uri="{FF2B5EF4-FFF2-40B4-BE49-F238E27FC236}">
                <a16:creationId xmlns:a16="http://schemas.microsoft.com/office/drawing/2014/main" id="{BFAE10ED-98BD-4F4B-9E7C-F31E1F8EAB0A}"/>
              </a:ext>
            </a:extLst>
          </p:cNvPr>
          <p:cNvSpPr txBox="1"/>
          <p:nvPr/>
        </p:nvSpPr>
        <p:spPr>
          <a:xfrm>
            <a:off x="5685692" y="2348880"/>
            <a:ext cx="3001108" cy="369332"/>
          </a:xfrm>
          <a:prstGeom prst="rect">
            <a:avLst/>
          </a:prstGeom>
          <a:solidFill>
            <a:srgbClr val="FFFF00"/>
          </a:solidFill>
        </p:spPr>
        <p:txBody>
          <a:bodyPr wrap="square" rtlCol="0">
            <a:spAutoFit/>
          </a:bodyPr>
          <a:lstStyle/>
          <a:p>
            <a:r>
              <a:rPr lang="fr-FR" dirty="0"/>
              <a:t>Dérégulation haute</a:t>
            </a:r>
          </a:p>
        </p:txBody>
      </p:sp>
      <p:sp>
        <p:nvSpPr>
          <p:cNvPr id="8" name="Rectangle 7">
            <a:extLst>
              <a:ext uri="{FF2B5EF4-FFF2-40B4-BE49-F238E27FC236}">
                <a16:creationId xmlns:a16="http://schemas.microsoft.com/office/drawing/2014/main" id="{49FF960E-3FFE-48C4-9269-9C1D7AE0D556}"/>
              </a:ext>
            </a:extLst>
          </p:cNvPr>
          <p:cNvSpPr/>
          <p:nvPr/>
        </p:nvSpPr>
        <p:spPr>
          <a:xfrm>
            <a:off x="5580112" y="3107508"/>
            <a:ext cx="3106688" cy="1077218"/>
          </a:xfrm>
          <a:prstGeom prst="rect">
            <a:avLst/>
          </a:prstGeom>
          <a:solidFill>
            <a:schemeClr val="bg1">
              <a:lumMod val="95000"/>
            </a:schemeClr>
          </a:solidFill>
          <a:ln>
            <a:solidFill>
              <a:srgbClr val="FFFF00"/>
            </a:solidFill>
          </a:ln>
        </p:spPr>
        <p:txBody>
          <a:bodyPr wrap="square">
            <a:spAutoFit/>
          </a:bodyPr>
          <a:lstStyle/>
          <a:p>
            <a:r>
              <a:rPr lang="fr-FR" sz="1600" dirty="0"/>
              <a:t>Situations pathologiques associées à une augmentation du nombre de récepteurs nicotiniques de la plaque motrice (up-</a:t>
            </a:r>
            <a:r>
              <a:rPr lang="fr-FR" sz="1600" dirty="0" err="1"/>
              <a:t>regulation</a:t>
            </a:r>
            <a:r>
              <a:rPr lang="fr-FR" sz="1600" dirty="0"/>
              <a:t>) </a:t>
            </a:r>
          </a:p>
        </p:txBody>
      </p:sp>
      <p:sp>
        <p:nvSpPr>
          <p:cNvPr id="9" name="Rectangle 8">
            <a:extLst>
              <a:ext uri="{FF2B5EF4-FFF2-40B4-BE49-F238E27FC236}">
                <a16:creationId xmlns:a16="http://schemas.microsoft.com/office/drawing/2014/main" id="{2B9A40C0-44DA-4E71-B334-9BCC012F5484}"/>
              </a:ext>
            </a:extLst>
          </p:cNvPr>
          <p:cNvSpPr/>
          <p:nvPr/>
        </p:nvSpPr>
        <p:spPr>
          <a:xfrm>
            <a:off x="5685692" y="4477893"/>
            <a:ext cx="3250704" cy="1815882"/>
          </a:xfrm>
          <a:prstGeom prst="rect">
            <a:avLst/>
          </a:prstGeom>
        </p:spPr>
        <p:txBody>
          <a:bodyPr wrap="square">
            <a:spAutoFit/>
          </a:bodyPr>
          <a:lstStyle/>
          <a:p>
            <a:r>
              <a:rPr lang="fr-FR" sz="1600" dirty="0"/>
              <a:t>Lésions nerveuses centrales ou périphériques </a:t>
            </a:r>
          </a:p>
          <a:p>
            <a:r>
              <a:rPr lang="fr-FR" sz="1600" dirty="0"/>
              <a:t>• Traumatisme musculaire direct </a:t>
            </a:r>
          </a:p>
          <a:p>
            <a:pPr marL="171450" indent="-171450">
              <a:buFont typeface="Arial" panose="020B0604020202020204" pitchFamily="34" charset="0"/>
              <a:buChar char="•"/>
            </a:pPr>
            <a:r>
              <a:rPr lang="fr-FR" sz="1600" dirty="0"/>
              <a:t> Tumeur musculaire </a:t>
            </a:r>
          </a:p>
          <a:p>
            <a:r>
              <a:rPr lang="fr-FR" sz="1600" dirty="0"/>
              <a:t>• Syndrome inflammatoire </a:t>
            </a:r>
          </a:p>
          <a:p>
            <a:r>
              <a:rPr lang="fr-FR" sz="1600" dirty="0"/>
              <a:t>• Brûlure étendue </a:t>
            </a:r>
          </a:p>
          <a:p>
            <a:r>
              <a:rPr lang="fr-FR" sz="1600" dirty="0"/>
              <a:t>• Atrophie musculaire</a:t>
            </a:r>
          </a:p>
        </p:txBody>
      </p:sp>
      <p:sp>
        <p:nvSpPr>
          <p:cNvPr id="12" name="Rectangle 11">
            <a:extLst>
              <a:ext uri="{FF2B5EF4-FFF2-40B4-BE49-F238E27FC236}">
                <a16:creationId xmlns:a16="http://schemas.microsoft.com/office/drawing/2014/main" id="{B516936C-466F-4420-8872-AF44AD1DC7F1}"/>
              </a:ext>
            </a:extLst>
          </p:cNvPr>
          <p:cNvSpPr/>
          <p:nvPr/>
        </p:nvSpPr>
        <p:spPr>
          <a:xfrm>
            <a:off x="430592" y="3232753"/>
            <a:ext cx="3998845" cy="584775"/>
          </a:xfrm>
          <a:prstGeom prst="rect">
            <a:avLst/>
          </a:prstGeom>
          <a:solidFill>
            <a:schemeClr val="bg1">
              <a:lumMod val="95000"/>
            </a:schemeClr>
          </a:solidFill>
          <a:ln>
            <a:solidFill>
              <a:srgbClr val="FFFF00"/>
            </a:solidFill>
          </a:ln>
        </p:spPr>
        <p:txBody>
          <a:bodyPr wrap="square">
            <a:spAutoFit/>
          </a:bodyPr>
          <a:lstStyle/>
          <a:p>
            <a:r>
              <a:rPr lang="fr-FR" sz="1600" dirty="0"/>
              <a:t>Myopathie</a:t>
            </a:r>
          </a:p>
          <a:p>
            <a:r>
              <a:rPr lang="fr-FR" sz="1600" dirty="0"/>
              <a:t>Fragilité de la membrane musculaire</a:t>
            </a:r>
          </a:p>
        </p:txBody>
      </p:sp>
      <p:sp>
        <p:nvSpPr>
          <p:cNvPr id="13" name="Rectangle 12">
            <a:extLst>
              <a:ext uri="{FF2B5EF4-FFF2-40B4-BE49-F238E27FC236}">
                <a16:creationId xmlns:a16="http://schemas.microsoft.com/office/drawing/2014/main" id="{3545F771-4F9F-42A4-9049-B9C378373D42}"/>
              </a:ext>
            </a:extLst>
          </p:cNvPr>
          <p:cNvSpPr/>
          <p:nvPr/>
        </p:nvSpPr>
        <p:spPr>
          <a:xfrm>
            <a:off x="450881" y="4477893"/>
            <a:ext cx="4213416" cy="2031325"/>
          </a:xfrm>
          <a:prstGeom prst="rect">
            <a:avLst/>
          </a:prstGeom>
        </p:spPr>
        <p:txBody>
          <a:bodyPr wrap="square">
            <a:spAutoFit/>
          </a:bodyPr>
          <a:lstStyle/>
          <a:p>
            <a:r>
              <a:rPr lang="fr-FR" sz="1400" dirty="0"/>
              <a:t>une anomalie, le plus souvent d’origine génétique, de la structure de la fibre musculaire. La fragilité qui en découle explique que des hyperkaliémies massives par rhabdomyolyse ont été rapportées après l’administration de </a:t>
            </a:r>
            <a:r>
              <a:rPr lang="fr-FR" sz="1400" dirty="0" err="1"/>
              <a:t>succinylcholine</a:t>
            </a:r>
            <a:r>
              <a:rPr lang="fr-FR" sz="1400" dirty="0"/>
              <a:t> (chez des enfants le plus souvent), la dépolarisation initiale ayant représenté une contrainte suffisante sur un muscle malade pour rompre la membrane et libérer de grandes quantités de potassium</a:t>
            </a:r>
          </a:p>
        </p:txBody>
      </p:sp>
    </p:spTree>
    <p:extLst>
      <p:ext uri="{BB962C8B-B14F-4D97-AF65-F5344CB8AC3E}">
        <p14:creationId xmlns:p14="http://schemas.microsoft.com/office/powerpoint/2010/main" val="1750863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900436-F092-C666-C131-7919F85FBE0A}"/>
              </a:ext>
            </a:extLst>
          </p:cNvPr>
          <p:cNvSpPr>
            <a:spLocks noGrp="1"/>
          </p:cNvSpPr>
          <p:nvPr>
            <p:ph type="title"/>
          </p:nvPr>
        </p:nvSpPr>
        <p:spPr>
          <a:solidFill>
            <a:schemeClr val="accent5"/>
          </a:solidFill>
        </p:spPr>
        <p:txBody>
          <a:bodyPr>
            <a:normAutofit fontScale="90000"/>
          </a:bodyPr>
          <a:lstStyle/>
          <a:p>
            <a:r>
              <a:rPr lang="fr-FR" dirty="0">
                <a:solidFill>
                  <a:schemeClr val="bg1"/>
                </a:solidFill>
              </a:rPr>
              <a:t>Autre alternative à la </a:t>
            </a:r>
            <a:r>
              <a:rPr lang="fr-FR" dirty="0" err="1">
                <a:solidFill>
                  <a:schemeClr val="bg1"/>
                </a:solidFill>
              </a:rPr>
              <a:t>succinylcholine</a:t>
            </a:r>
            <a:endParaRPr lang="fr-FR" dirty="0"/>
          </a:p>
        </p:txBody>
      </p:sp>
      <p:sp>
        <p:nvSpPr>
          <p:cNvPr id="3" name="Espace réservé du texte 2">
            <a:extLst>
              <a:ext uri="{FF2B5EF4-FFF2-40B4-BE49-F238E27FC236}">
                <a16:creationId xmlns:a16="http://schemas.microsoft.com/office/drawing/2014/main" id="{C3FFF7DA-C7AE-3600-E0A7-1A6D743C64C4}"/>
              </a:ext>
            </a:extLst>
          </p:cNvPr>
          <p:cNvSpPr>
            <a:spLocks noGrp="1"/>
          </p:cNvSpPr>
          <p:nvPr>
            <p:ph type="body" idx="1"/>
          </p:nvPr>
        </p:nvSpPr>
        <p:spPr/>
        <p:txBody>
          <a:bodyPr/>
          <a:lstStyle/>
          <a:p>
            <a:pPr algn="ctr"/>
            <a:r>
              <a:rPr lang="fr-FR" dirty="0"/>
              <a:t>ROCURONIUM</a:t>
            </a:r>
          </a:p>
        </p:txBody>
      </p:sp>
      <p:sp>
        <p:nvSpPr>
          <p:cNvPr id="4" name="Espace réservé du contenu 3">
            <a:extLst>
              <a:ext uri="{FF2B5EF4-FFF2-40B4-BE49-F238E27FC236}">
                <a16:creationId xmlns:a16="http://schemas.microsoft.com/office/drawing/2014/main" id="{3A820925-CB69-7EB0-3EDF-04F08D90982E}"/>
              </a:ext>
            </a:extLst>
          </p:cNvPr>
          <p:cNvSpPr>
            <a:spLocks noGrp="1"/>
          </p:cNvSpPr>
          <p:nvPr>
            <p:ph sz="half" idx="2"/>
          </p:nvPr>
        </p:nvSpPr>
        <p:spPr/>
        <p:txBody>
          <a:bodyPr/>
          <a:lstStyle/>
          <a:p>
            <a:r>
              <a:rPr lang="fr-FR" dirty="0"/>
              <a:t>Curare stéroïdien non dépolarisant qui permet à une posologie importante de 1,2 mg/Kg une intubation en séquence rapide en 60 secondes (Vs 45-60secondes)</a:t>
            </a:r>
          </a:p>
          <a:p>
            <a:endParaRPr lang="fr-FR" dirty="0"/>
          </a:p>
        </p:txBody>
      </p:sp>
      <p:sp>
        <p:nvSpPr>
          <p:cNvPr id="5" name="Espace réservé du texte 4">
            <a:extLst>
              <a:ext uri="{FF2B5EF4-FFF2-40B4-BE49-F238E27FC236}">
                <a16:creationId xmlns:a16="http://schemas.microsoft.com/office/drawing/2014/main" id="{5082FBD3-4C38-0B41-99D4-15F8CE3C3F3C}"/>
              </a:ext>
            </a:extLst>
          </p:cNvPr>
          <p:cNvSpPr>
            <a:spLocks noGrp="1"/>
          </p:cNvSpPr>
          <p:nvPr>
            <p:ph type="body" sz="quarter" idx="3"/>
          </p:nvPr>
        </p:nvSpPr>
        <p:spPr/>
        <p:txBody>
          <a:bodyPr/>
          <a:lstStyle/>
          <a:p>
            <a:pPr algn="ctr"/>
            <a:r>
              <a:rPr lang="fr-FR" dirty="0"/>
              <a:t>SUGAMMADEX</a:t>
            </a:r>
          </a:p>
        </p:txBody>
      </p:sp>
      <p:sp>
        <p:nvSpPr>
          <p:cNvPr id="6" name="Espace réservé du contenu 5">
            <a:extLst>
              <a:ext uri="{FF2B5EF4-FFF2-40B4-BE49-F238E27FC236}">
                <a16:creationId xmlns:a16="http://schemas.microsoft.com/office/drawing/2014/main" id="{418E924A-6F56-1DA7-CB04-3EDC2C954E8D}"/>
              </a:ext>
            </a:extLst>
          </p:cNvPr>
          <p:cNvSpPr>
            <a:spLocks noGrp="1"/>
          </p:cNvSpPr>
          <p:nvPr>
            <p:ph sz="quarter" idx="4"/>
          </p:nvPr>
        </p:nvSpPr>
        <p:spPr/>
        <p:txBody>
          <a:bodyPr/>
          <a:lstStyle/>
          <a:p>
            <a:r>
              <a:rPr lang="fr-FR" dirty="0"/>
              <a:t>Action réversible grâce au </a:t>
            </a:r>
            <a:r>
              <a:rPr lang="fr-FR" dirty="0" err="1"/>
              <a:t>sugammdex</a:t>
            </a:r>
            <a:r>
              <a:rPr lang="fr-FR" dirty="0"/>
              <a:t> si problème d’IOT (existe depuis 2008) qui se lie spécifiquement au </a:t>
            </a:r>
            <a:r>
              <a:rPr lang="fr-FR" dirty="0" err="1"/>
              <a:t>rocuronium</a:t>
            </a:r>
            <a:r>
              <a:rPr lang="fr-FR" dirty="0"/>
              <a:t> et entraine son encapsulation chimique </a:t>
            </a:r>
          </a:p>
          <a:p>
            <a:endParaRPr lang="fr-FR" dirty="0"/>
          </a:p>
        </p:txBody>
      </p:sp>
    </p:spTree>
    <p:extLst>
      <p:ext uri="{BB962C8B-B14F-4D97-AF65-F5344CB8AC3E}">
        <p14:creationId xmlns:p14="http://schemas.microsoft.com/office/powerpoint/2010/main" val="4165497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solidFill>
            <a:schemeClr val="accent5"/>
          </a:solidFill>
        </p:spPr>
        <p:txBody>
          <a:bodyPr/>
          <a:lstStyle/>
          <a:p>
            <a:pPr eaLnBrk="1" hangingPunct="1"/>
            <a:r>
              <a:rPr lang="fr-FR" altLang="fr-FR" b="1" dirty="0">
                <a:solidFill>
                  <a:schemeClr val="bg1"/>
                </a:solidFill>
              </a:rPr>
              <a:t>L’installation</a:t>
            </a:r>
          </a:p>
        </p:txBody>
      </p:sp>
      <p:pic>
        <p:nvPicPr>
          <p:cNvPr id="64514"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87450" y="1484313"/>
            <a:ext cx="6624638" cy="3643312"/>
          </a:xfrm>
        </p:spPr>
      </p:pic>
      <p:sp>
        <p:nvSpPr>
          <p:cNvPr id="64515" name="Text Box 8"/>
          <p:cNvSpPr txBox="1">
            <a:spLocks noChangeArrowheads="1"/>
          </p:cNvSpPr>
          <p:nvPr/>
        </p:nvSpPr>
        <p:spPr bwMode="auto">
          <a:xfrm>
            <a:off x="2800350" y="5589588"/>
            <a:ext cx="628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fr-FR" altLang="fr-FR" sz="1800"/>
              <a:t>Tuyaux longs, prolongateurs de perfusion, Décubitus ventral</a:t>
            </a:r>
          </a:p>
        </p:txBody>
      </p:sp>
    </p:spTree>
    <p:extLst>
      <p:ext uri="{BB962C8B-B14F-4D97-AF65-F5344CB8AC3E}">
        <p14:creationId xmlns:p14="http://schemas.microsoft.com/office/powerpoint/2010/main" val="276498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fr-FR" dirty="0"/>
              <a:t>Anesthésie </a:t>
            </a:r>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1593" t="30969" r="22082" b="34339"/>
          <a:stretch/>
        </p:blipFill>
        <p:spPr bwMode="auto">
          <a:xfrm>
            <a:off x="475811" y="1844824"/>
            <a:ext cx="7529761" cy="371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93" t="30969" r="22082" b="34339"/>
          <a:stretch/>
        </p:blipFill>
        <p:spPr bwMode="auto">
          <a:xfrm>
            <a:off x="628211" y="1997224"/>
            <a:ext cx="7529761" cy="371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527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CANADA 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96975"/>
            <a:ext cx="2701925" cy="33845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2466" name="Picture 5" descr="anesthésie-2 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4149725"/>
            <a:ext cx="2376487" cy="209232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467" name="Text Box 6"/>
          <p:cNvSpPr txBox="1">
            <a:spLocks noChangeArrowheads="1"/>
          </p:cNvSpPr>
          <p:nvPr/>
        </p:nvSpPr>
        <p:spPr bwMode="auto">
          <a:xfrm>
            <a:off x="2987675" y="298450"/>
            <a:ext cx="5748338" cy="16160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fr-FR" altLang="fr-FR" sz="3600" b="1">
                <a:latin typeface="Garamond" pitchFamily="18" charset="0"/>
              </a:rPr>
              <a:t>Prévention de l’hypothermie</a:t>
            </a:r>
            <a:r>
              <a:rPr lang="fr-FR" altLang="fr-FR" sz="2800" b="1">
                <a:latin typeface="Garamond" pitchFamily="18" charset="0"/>
              </a:rPr>
              <a:t>:</a:t>
            </a:r>
          </a:p>
          <a:p>
            <a:pPr eaLnBrk="1" hangingPunct="1"/>
            <a:r>
              <a:rPr lang="fr-FR" altLang="fr-FR" b="1">
                <a:latin typeface="Garamond" pitchFamily="18" charset="0"/>
              </a:rPr>
              <a:t>la préoccupation </a:t>
            </a:r>
          </a:p>
          <a:p>
            <a:pPr eaLnBrk="1" hangingPunct="1"/>
            <a:r>
              <a:rPr lang="fr-FR" altLang="fr-FR" b="1">
                <a:latin typeface="Garamond" pitchFamily="18" charset="0"/>
              </a:rPr>
              <a:t>Permanente</a:t>
            </a:r>
          </a:p>
        </p:txBody>
      </p:sp>
      <p:pic>
        <p:nvPicPr>
          <p:cNvPr id="6246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3500438"/>
            <a:ext cx="3563938" cy="195897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469" name="Text Box 6"/>
          <p:cNvSpPr txBox="1">
            <a:spLocks noChangeArrowheads="1"/>
          </p:cNvSpPr>
          <p:nvPr/>
        </p:nvSpPr>
        <p:spPr bwMode="auto">
          <a:xfrm>
            <a:off x="3851275" y="2276475"/>
            <a:ext cx="4794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fr-FR" altLang="fr-FR" sz="1800"/>
              <a:t>Réchauffement préinduction</a:t>
            </a:r>
          </a:p>
          <a:p>
            <a:pPr eaLnBrk="1" hangingPunct="1"/>
            <a:r>
              <a:rPr lang="fr-FR" altLang="fr-FR" sz="1800"/>
              <a:t>Réchauffement des solutés des remplissages</a:t>
            </a:r>
          </a:p>
          <a:p>
            <a:pPr eaLnBrk="1" hangingPunct="1"/>
            <a:r>
              <a:rPr lang="fr-FR" altLang="fr-FR" sz="1800"/>
              <a:t>Réchauffement des solutés de lavages</a:t>
            </a:r>
          </a:p>
          <a:p>
            <a:pPr eaLnBrk="1" hangingPunct="1"/>
            <a:endParaRPr lang="fr-FR" altLang="fr-FR" sz="1800"/>
          </a:p>
        </p:txBody>
      </p:sp>
    </p:spTree>
    <p:extLst>
      <p:ext uri="{BB962C8B-B14F-4D97-AF65-F5344CB8AC3E}">
        <p14:creationId xmlns:p14="http://schemas.microsoft.com/office/powerpoint/2010/main" val="3721919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1143000"/>
          </a:xfrm>
        </p:spPr>
        <p:style>
          <a:lnRef idx="3">
            <a:schemeClr val="lt1"/>
          </a:lnRef>
          <a:fillRef idx="1">
            <a:schemeClr val="accent5"/>
          </a:fillRef>
          <a:effectRef idx="1">
            <a:schemeClr val="accent5"/>
          </a:effectRef>
          <a:fontRef idx="minor">
            <a:schemeClr val="lt1"/>
          </a:fontRef>
        </p:style>
        <p:txBody>
          <a:bodyPr>
            <a:normAutofit/>
          </a:bodyPr>
          <a:lstStyle/>
          <a:p>
            <a:r>
              <a:rPr lang="fr-FR" dirty="0"/>
              <a:t>Monitorage de la curarisation </a:t>
            </a:r>
          </a:p>
        </p:txBody>
      </p:sp>
      <p:pic>
        <p:nvPicPr>
          <p:cNvPr id="6" name="Espace réservé du contenu 5">
            <a:extLst>
              <a:ext uri="{FF2B5EF4-FFF2-40B4-BE49-F238E27FC236}">
                <a16:creationId xmlns:a16="http://schemas.microsoft.com/office/drawing/2014/main" id="{0A7517A1-2559-E241-8253-4F7FD3D7E5E4}"/>
              </a:ext>
            </a:extLst>
          </p:cNvPr>
          <p:cNvPicPr>
            <a:picLocks noGrp="1" noChangeAspect="1"/>
          </p:cNvPicPr>
          <p:nvPr>
            <p:ph idx="1"/>
          </p:nvPr>
        </p:nvPicPr>
        <p:blipFill>
          <a:blip r:embed="rId3"/>
          <a:stretch>
            <a:fillRect/>
          </a:stretch>
        </p:blipFill>
        <p:spPr>
          <a:xfrm>
            <a:off x="323528" y="1700808"/>
            <a:ext cx="3240360" cy="3240360"/>
          </a:xfrm>
          <a:prstGeom prst="rect">
            <a:avLst/>
          </a:prstGeom>
        </p:spPr>
      </p:pic>
      <p:pic>
        <p:nvPicPr>
          <p:cNvPr id="7" name="Image 6">
            <a:extLst>
              <a:ext uri="{FF2B5EF4-FFF2-40B4-BE49-F238E27FC236}">
                <a16:creationId xmlns:a16="http://schemas.microsoft.com/office/drawing/2014/main" id="{0D471339-EEE6-D54C-87B8-CF2EB08B955B}"/>
              </a:ext>
            </a:extLst>
          </p:cNvPr>
          <p:cNvPicPr>
            <a:picLocks noChangeAspect="1"/>
          </p:cNvPicPr>
          <p:nvPr/>
        </p:nvPicPr>
        <p:blipFill>
          <a:blip r:embed="rId4"/>
          <a:stretch>
            <a:fillRect/>
          </a:stretch>
        </p:blipFill>
        <p:spPr>
          <a:xfrm>
            <a:off x="1115616" y="4559300"/>
            <a:ext cx="6019800" cy="2298700"/>
          </a:xfrm>
          <a:prstGeom prst="rect">
            <a:avLst/>
          </a:prstGeom>
        </p:spPr>
      </p:pic>
      <p:pic>
        <p:nvPicPr>
          <p:cNvPr id="9" name="Image 8">
            <a:extLst>
              <a:ext uri="{FF2B5EF4-FFF2-40B4-BE49-F238E27FC236}">
                <a16:creationId xmlns:a16="http://schemas.microsoft.com/office/drawing/2014/main" id="{3BC1E218-A9D9-E84A-8A7D-FC0B4D3D2A50}"/>
              </a:ext>
            </a:extLst>
          </p:cNvPr>
          <p:cNvPicPr>
            <a:picLocks noChangeAspect="1"/>
          </p:cNvPicPr>
          <p:nvPr/>
        </p:nvPicPr>
        <p:blipFill>
          <a:blip r:embed="rId4"/>
          <a:stretch>
            <a:fillRect/>
          </a:stretch>
        </p:blipFill>
        <p:spPr>
          <a:xfrm>
            <a:off x="1572444" y="4437112"/>
            <a:ext cx="6019800" cy="2298700"/>
          </a:xfrm>
          <a:prstGeom prst="rect">
            <a:avLst/>
          </a:prstGeom>
        </p:spPr>
      </p:pic>
    </p:spTree>
    <p:extLst>
      <p:ext uri="{BB962C8B-B14F-4D97-AF65-F5344CB8AC3E}">
        <p14:creationId xmlns:p14="http://schemas.microsoft.com/office/powerpoint/2010/main" val="2472894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
          <p:cNvSpPr txBox="1">
            <a:spLocks noChangeArrowheads="1"/>
          </p:cNvSpPr>
          <p:nvPr/>
        </p:nvSpPr>
        <p:spPr bwMode="auto">
          <a:xfrm>
            <a:off x="1693734" y="3199468"/>
            <a:ext cx="6945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fr-FR" altLang="fr-FR" sz="2800" dirty="0">
                <a:latin typeface="Calibri" pitchFamily="34" charset="0"/>
              </a:rPr>
              <a:t>Maladie neuromusculaires-Chirurgies diverses</a:t>
            </a:r>
            <a:endParaRPr lang="fr-FR" altLang="fr-FR" sz="2800" b="1" dirty="0">
              <a:solidFill>
                <a:srgbClr val="D60093"/>
              </a:solidFill>
              <a:latin typeface="Calibri" pitchFamily="34" charset="0"/>
            </a:endParaRPr>
          </a:p>
        </p:txBody>
      </p:sp>
      <p:sp>
        <p:nvSpPr>
          <p:cNvPr id="22531" name="Line 6"/>
          <p:cNvSpPr>
            <a:spLocks noChangeShapeType="1"/>
          </p:cNvSpPr>
          <p:nvPr/>
        </p:nvSpPr>
        <p:spPr bwMode="auto">
          <a:xfrm flipV="1">
            <a:off x="4427538" y="2636838"/>
            <a:ext cx="0" cy="504825"/>
          </a:xfrm>
          <a:prstGeom prst="line">
            <a:avLst/>
          </a:prstGeom>
          <a:noFill/>
          <a:ln w="76200">
            <a:solidFill>
              <a:srgbClr val="CB2447"/>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32" name="Line 7"/>
          <p:cNvSpPr>
            <a:spLocks noChangeShapeType="1"/>
          </p:cNvSpPr>
          <p:nvPr/>
        </p:nvSpPr>
        <p:spPr bwMode="auto">
          <a:xfrm>
            <a:off x="2124075" y="2349500"/>
            <a:ext cx="1008063" cy="647700"/>
          </a:xfrm>
          <a:prstGeom prst="line">
            <a:avLst/>
          </a:prstGeom>
          <a:noFill/>
          <a:ln w="76200">
            <a:solidFill>
              <a:srgbClr val="CB2447"/>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33" name="Line 8"/>
          <p:cNvSpPr>
            <a:spLocks noChangeShapeType="1"/>
          </p:cNvSpPr>
          <p:nvPr/>
        </p:nvSpPr>
        <p:spPr bwMode="auto">
          <a:xfrm flipH="1" flipV="1">
            <a:off x="5076825" y="3789363"/>
            <a:ext cx="790575" cy="576262"/>
          </a:xfrm>
          <a:prstGeom prst="line">
            <a:avLst/>
          </a:prstGeom>
          <a:noFill/>
          <a:ln w="76200">
            <a:solidFill>
              <a:srgbClr val="CB2447"/>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34" name="Line 9"/>
          <p:cNvSpPr>
            <a:spLocks noChangeShapeType="1"/>
          </p:cNvSpPr>
          <p:nvPr/>
        </p:nvSpPr>
        <p:spPr bwMode="auto">
          <a:xfrm flipV="1">
            <a:off x="5724525" y="2420938"/>
            <a:ext cx="863600" cy="720725"/>
          </a:xfrm>
          <a:prstGeom prst="line">
            <a:avLst/>
          </a:prstGeom>
          <a:noFill/>
          <a:ln w="76200">
            <a:solidFill>
              <a:srgbClr val="CB2447"/>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35" name="Line 10"/>
          <p:cNvSpPr>
            <a:spLocks noChangeShapeType="1"/>
          </p:cNvSpPr>
          <p:nvPr/>
        </p:nvSpPr>
        <p:spPr bwMode="auto">
          <a:xfrm flipV="1">
            <a:off x="3132138" y="3860800"/>
            <a:ext cx="935037" cy="576263"/>
          </a:xfrm>
          <a:prstGeom prst="line">
            <a:avLst/>
          </a:prstGeom>
          <a:noFill/>
          <a:ln w="76200">
            <a:solidFill>
              <a:srgbClr val="CB2447"/>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36" name="AutoShape 11" descr="Z"/>
          <p:cNvSpPr>
            <a:spLocks noChangeAspect="1" noChangeArrowheads="1"/>
          </p:cNvSpPr>
          <p:nvPr/>
        </p:nvSpPr>
        <p:spPr bwMode="auto">
          <a:xfrm>
            <a:off x="3838575" y="2662238"/>
            <a:ext cx="14668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22537" name="AutoShape 12" descr="Z"/>
          <p:cNvSpPr>
            <a:spLocks noChangeAspect="1" noChangeArrowheads="1"/>
          </p:cNvSpPr>
          <p:nvPr/>
        </p:nvSpPr>
        <p:spPr bwMode="auto">
          <a:xfrm>
            <a:off x="3838575" y="2662238"/>
            <a:ext cx="14668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pic>
        <p:nvPicPr>
          <p:cNvPr id="22539" name="Picture 30"/>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8313" y="404813"/>
            <a:ext cx="1400175" cy="2087562"/>
          </a:xfrm>
          <a:noFill/>
        </p:spPr>
      </p:pic>
      <p:sp>
        <p:nvSpPr>
          <p:cNvPr id="31770" name="Rectangle 26"/>
          <p:cNvSpPr>
            <a:spLocks noChangeArrowheads="1"/>
          </p:cNvSpPr>
          <p:nvPr/>
        </p:nvSpPr>
        <p:spPr bwMode="auto">
          <a:xfrm>
            <a:off x="3097212" y="1731774"/>
            <a:ext cx="3743325" cy="707886"/>
          </a:xfrm>
          <a:prstGeom prst="rect">
            <a:avLst/>
          </a:prstGeom>
          <a:noFill/>
          <a:ln w="9525">
            <a:noFill/>
            <a:miter lim="800000"/>
            <a:headEnd/>
            <a:tailEnd/>
          </a:ln>
          <a:effectLst/>
        </p:spPr>
        <p:txBody>
          <a:bodyPr>
            <a:spAutoFit/>
          </a:bodyPr>
          <a:lstStyle/>
          <a:p>
            <a:pPr eaLnBrk="1" hangingPunct="1"/>
            <a:r>
              <a:rPr lang="fr-FR" sz="2000" dirty="0" err="1">
                <a:effectLst>
                  <a:outerShdw blurRad="38100" dist="38100" dir="2700000" algn="tl">
                    <a:srgbClr val="C0C0C0"/>
                  </a:outerShdw>
                </a:effectLst>
              </a:rPr>
              <a:t>Thymectomie</a:t>
            </a:r>
            <a:endParaRPr lang="fr-FR" sz="2000" dirty="0">
              <a:effectLst>
                <a:outerShdw blurRad="38100" dist="38100" dir="2700000" algn="tl">
                  <a:srgbClr val="C0C0C0"/>
                </a:outerShdw>
              </a:effectLst>
            </a:endParaRPr>
          </a:p>
          <a:p>
            <a:pPr lvl="1" eaLnBrk="1" hangingPunct="1"/>
            <a:endParaRPr lang="fr-FR" sz="2000" dirty="0">
              <a:effectLst>
                <a:outerShdw blurRad="38100" dist="38100" dir="2700000" algn="tl">
                  <a:srgbClr val="C0C0C0"/>
                </a:outerShdw>
              </a:effectLst>
            </a:endParaRPr>
          </a:p>
        </p:txBody>
      </p:sp>
      <p:pic>
        <p:nvPicPr>
          <p:cNvPr id="22542" name="Picture 36" descr="fracture-lombaire-5"/>
          <p:cNvPicPr>
            <a:picLocks noGrp="1" noChangeAspect="1" noChangeArrowheads="1"/>
          </p:cNvPicPr>
          <p:nvPr>
            <p:ph type="title" sz="quarter"/>
          </p:nvPr>
        </p:nvPicPr>
        <p:blipFill>
          <a:blip r:embed="rId5">
            <a:extLst>
              <a:ext uri="{28A0092B-C50C-407E-A947-70E740481C1C}">
                <a14:useLocalDpi xmlns:a14="http://schemas.microsoft.com/office/drawing/2010/main" val="0"/>
              </a:ext>
            </a:extLst>
          </a:blip>
          <a:srcRect b="9383"/>
          <a:stretch>
            <a:fillRect/>
          </a:stretch>
        </p:blipFill>
        <p:spPr>
          <a:xfrm>
            <a:off x="684213" y="4221163"/>
            <a:ext cx="2159000" cy="1955800"/>
          </a:xfrm>
          <a:noFill/>
        </p:spPr>
      </p:pic>
      <p:sp>
        <p:nvSpPr>
          <p:cNvPr id="22543" name="Text Box 37"/>
          <p:cNvSpPr txBox="1">
            <a:spLocks noChangeArrowheads="1"/>
          </p:cNvSpPr>
          <p:nvPr/>
        </p:nvSpPr>
        <p:spPr bwMode="auto">
          <a:xfrm>
            <a:off x="250825" y="2708275"/>
            <a:ext cx="225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fr-FR" altLang="fr-FR" sz="1800"/>
              <a:t>Chirurgie scoliotique</a:t>
            </a:r>
          </a:p>
        </p:txBody>
      </p:sp>
      <p:sp>
        <p:nvSpPr>
          <p:cNvPr id="22544" name="Text Box 38"/>
          <p:cNvSpPr txBox="1">
            <a:spLocks noChangeArrowheads="1"/>
          </p:cNvSpPr>
          <p:nvPr/>
        </p:nvSpPr>
        <p:spPr bwMode="auto">
          <a:xfrm>
            <a:off x="663575" y="6329363"/>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fr-FR" altLang="fr-FR" sz="1800"/>
              <a:t>Chirurgie traumatique</a:t>
            </a:r>
          </a:p>
        </p:txBody>
      </p:sp>
      <p:sp>
        <p:nvSpPr>
          <p:cNvPr id="22545" name="Text Box 39"/>
          <p:cNvSpPr txBox="1">
            <a:spLocks noChangeArrowheads="1"/>
          </p:cNvSpPr>
          <p:nvPr/>
        </p:nvSpPr>
        <p:spPr bwMode="auto">
          <a:xfrm>
            <a:off x="5867400" y="5876925"/>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fr-FR" altLang="fr-FR" sz="1800" dirty="0"/>
              <a:t>Ostéome </a:t>
            </a:r>
          </a:p>
        </p:txBody>
      </p:sp>
      <p:pic>
        <p:nvPicPr>
          <p:cNvPr id="6146" name="Picture 2" descr="la vidÃ©othoracoscopie Service de Chirurgie Thoracique ...">
            <a:extLst>
              <a:ext uri="{FF2B5EF4-FFF2-40B4-BE49-F238E27FC236}">
                <a16:creationId xmlns:a16="http://schemas.microsoft.com/office/drawing/2014/main" id="{350ED47A-A5C4-4732-BCA5-866731221A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974" t="17849" r="17749" b="13690"/>
          <a:stretch/>
        </p:blipFill>
        <p:spPr bwMode="auto">
          <a:xfrm>
            <a:off x="3132139" y="227012"/>
            <a:ext cx="2010776" cy="14503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Ã©sultat de recherche d'images pour &quot;ossification  hanche handicap&quot;">
            <a:extLst>
              <a:ext uri="{FF2B5EF4-FFF2-40B4-BE49-F238E27FC236}">
                <a16:creationId xmlns:a16="http://schemas.microsoft.com/office/drawing/2014/main" id="{10A42836-F3F5-4AF3-81AB-F45E9A8DA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2" y="3942774"/>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a:extLst>
              <a:ext uri="{FF2B5EF4-FFF2-40B4-BE49-F238E27FC236}">
                <a16:creationId xmlns:a16="http://schemas.microsoft.com/office/drawing/2014/main" id="{A201E9F5-EE7F-4B72-88F8-3F7BE78703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400051"/>
            <a:ext cx="2543175" cy="15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34133268"/>
      </p:ext>
    </p:extLst>
  </p:cSld>
  <p:clrMapOvr>
    <a:masterClrMapping/>
  </p:clrMapOvr>
  <p:transition advTm="6512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7B463C6-2071-4182-AB46-40AB81C1D3B5}"/>
              </a:ext>
            </a:extLst>
          </p:cNvPr>
          <p:cNvSpPr txBox="1"/>
          <p:nvPr/>
        </p:nvSpPr>
        <p:spPr>
          <a:xfrm>
            <a:off x="215516" y="1642512"/>
            <a:ext cx="8712968" cy="3416320"/>
          </a:xfrm>
          <a:prstGeom prst="rect">
            <a:avLst/>
          </a:prstGeom>
          <a:noFill/>
        </p:spPr>
        <p:txBody>
          <a:bodyPr wrap="square" rtlCol="0">
            <a:spAutoFit/>
          </a:bodyPr>
          <a:lstStyle/>
          <a:p>
            <a:r>
              <a:rPr lang="fr-FR" dirty="0"/>
              <a:t>1980 : </a:t>
            </a:r>
          </a:p>
          <a:p>
            <a:r>
              <a:rPr lang="fr-FR" dirty="0"/>
              <a:t>Publication série alarmante de arrêt cardiaque en pédiatrie (</a:t>
            </a:r>
            <a:r>
              <a:rPr lang="fr-FR" dirty="0" err="1"/>
              <a:t>Succinylcholine</a:t>
            </a:r>
            <a:r>
              <a:rPr lang="fr-FR" dirty="0"/>
              <a:t> et halogéné )</a:t>
            </a:r>
          </a:p>
          <a:p>
            <a:endParaRPr lang="fr-FR" dirty="0"/>
          </a:p>
          <a:p>
            <a:r>
              <a:rPr lang="fr-FR" dirty="0"/>
              <a:t>Entre 1983 et 2000 :</a:t>
            </a:r>
          </a:p>
          <a:p>
            <a:r>
              <a:rPr lang="fr-FR" dirty="0"/>
              <a:t>Etude épidémiologique confirme fréquence plus élevé  arrêt cardiaque  et de rhabdomyolyse dans famille avec dystrophie musculaire</a:t>
            </a:r>
          </a:p>
          <a:p>
            <a:endParaRPr lang="fr-FR" dirty="0"/>
          </a:p>
          <a:p>
            <a:endParaRPr lang="fr-FR" dirty="0"/>
          </a:p>
          <a:p>
            <a:r>
              <a:rPr lang="fr-FR" dirty="0"/>
              <a:t>Ne semble pas lié à pathologie cardiaque sous jacente, car jeune, cœur sain</a:t>
            </a:r>
          </a:p>
          <a:p>
            <a:endParaRPr lang="fr-FR" dirty="0"/>
          </a:p>
          <a:p>
            <a:r>
              <a:rPr lang="fr-FR" dirty="0"/>
              <a:t>Prise de sang  confirme hyperkaliémie avec élévation des CPK</a:t>
            </a:r>
          </a:p>
          <a:p>
            <a:endParaRPr lang="fr-FR" dirty="0"/>
          </a:p>
        </p:txBody>
      </p:sp>
      <p:sp>
        <p:nvSpPr>
          <p:cNvPr id="4" name="Rectangle 3">
            <a:extLst>
              <a:ext uri="{FF2B5EF4-FFF2-40B4-BE49-F238E27FC236}">
                <a16:creationId xmlns:a16="http://schemas.microsoft.com/office/drawing/2014/main" id="{A4EB0E40-B527-4E61-8C3C-B2B8368D0D27}"/>
              </a:ext>
            </a:extLst>
          </p:cNvPr>
          <p:cNvSpPr/>
          <p:nvPr/>
        </p:nvSpPr>
        <p:spPr>
          <a:xfrm>
            <a:off x="143508" y="5159920"/>
            <a:ext cx="8784976" cy="1477328"/>
          </a:xfrm>
          <a:prstGeom prst="rect">
            <a:avLst/>
          </a:prstGeom>
          <a:solidFill>
            <a:schemeClr val="bg2"/>
          </a:solidFill>
        </p:spPr>
        <p:txBody>
          <a:bodyPr wrap="square">
            <a:spAutoFit/>
          </a:bodyPr>
          <a:lstStyle/>
          <a:p>
            <a:r>
              <a:rPr lang="fr-FR" b="1" dirty="0"/>
              <a:t>L’explication physiopathologique :  </a:t>
            </a:r>
          </a:p>
          <a:p>
            <a:r>
              <a:rPr lang="fr-FR" dirty="0"/>
              <a:t>à une fragilité musculaire du fait de l’absence ou de l’insuffisance de </a:t>
            </a:r>
            <a:r>
              <a:rPr lang="fr-FR" dirty="0" err="1"/>
              <a:t>dystrophine</a:t>
            </a:r>
            <a:r>
              <a:rPr lang="fr-FR" dirty="0"/>
              <a:t> dans le sarcolemme ; sous l’effet soit des fasciculations du suxaméthonium, soit d’un relargage calcique intracytoplasmique par les agents anesthésiques volatils halogénés,</a:t>
            </a:r>
          </a:p>
          <a:p>
            <a:r>
              <a:rPr lang="fr-FR" dirty="0"/>
              <a:t>entraîne une souffrance musculaire (rhabdomyolyse) avec libération de potassium ;</a:t>
            </a:r>
          </a:p>
        </p:txBody>
      </p:sp>
      <p:sp>
        <p:nvSpPr>
          <p:cNvPr id="5" name="Titre 1">
            <a:extLst>
              <a:ext uri="{FF2B5EF4-FFF2-40B4-BE49-F238E27FC236}">
                <a16:creationId xmlns:a16="http://schemas.microsoft.com/office/drawing/2014/main" id="{D87D0F75-0EC7-4252-A735-73D11DB76588}"/>
              </a:ext>
            </a:extLst>
          </p:cNvPr>
          <p:cNvSpPr>
            <a:spLocks noGrp="1"/>
          </p:cNvSpPr>
          <p:nvPr>
            <p:ph type="title"/>
          </p:nvPr>
        </p:nvSpPr>
        <p:spPr>
          <a:xfrm>
            <a:off x="143508" y="499512"/>
            <a:ext cx="8229600" cy="1143000"/>
          </a:xfrm>
        </p:spPr>
        <p:txBody>
          <a:bodyPr>
            <a:normAutofit fontScale="90000"/>
          </a:bodyPr>
          <a:lstStyle/>
          <a:p>
            <a:r>
              <a:rPr lang="fr-FR" dirty="0">
                <a:solidFill>
                  <a:srgbClr val="C00000"/>
                </a:solidFill>
              </a:rPr>
              <a:t>Myopathie de  Duchenne et de Becker</a:t>
            </a:r>
            <a:br>
              <a:rPr lang="fr-FR" dirty="0">
                <a:solidFill>
                  <a:srgbClr val="C00000"/>
                </a:solidFill>
              </a:rPr>
            </a:br>
            <a:r>
              <a:rPr lang="fr-FR" dirty="0">
                <a:solidFill>
                  <a:srgbClr val="C00000"/>
                </a:solidFill>
              </a:rPr>
              <a:t>Anesthésie </a:t>
            </a:r>
            <a:br>
              <a:rPr lang="fr-FR" dirty="0"/>
            </a:br>
            <a:endParaRPr lang="fr-FR" dirty="0"/>
          </a:p>
        </p:txBody>
      </p:sp>
      <p:sp>
        <p:nvSpPr>
          <p:cNvPr id="6" name="Rectangle 5">
            <a:extLst>
              <a:ext uri="{FF2B5EF4-FFF2-40B4-BE49-F238E27FC236}">
                <a16:creationId xmlns:a16="http://schemas.microsoft.com/office/drawing/2014/main" id="{5F1F8784-0F43-4EE6-B0CE-B2C9116777DC}"/>
              </a:ext>
            </a:extLst>
          </p:cNvPr>
          <p:cNvSpPr/>
          <p:nvPr/>
        </p:nvSpPr>
        <p:spPr>
          <a:xfrm>
            <a:off x="5004048" y="2359361"/>
            <a:ext cx="6444716" cy="369332"/>
          </a:xfrm>
          <a:prstGeom prst="rect">
            <a:avLst/>
          </a:prstGeom>
        </p:spPr>
        <p:txBody>
          <a:bodyPr wrap="square">
            <a:spAutoFit/>
          </a:bodyPr>
          <a:lstStyle/>
          <a:p>
            <a:r>
              <a:rPr lang="en-US" i="1" dirty="0">
                <a:solidFill>
                  <a:schemeClr val="accent1"/>
                </a:solidFill>
                <a:latin typeface="Times" panose="02020603050405020304" pitchFamily="18" charset="0"/>
              </a:rPr>
              <a:t>Sethna</a:t>
            </a:r>
            <a:r>
              <a:rPr lang="en-US" sz="1200" i="1" dirty="0">
                <a:solidFill>
                  <a:schemeClr val="accent1"/>
                </a:solidFill>
                <a:latin typeface="Times" panose="02020603050405020304" pitchFamily="18" charset="0"/>
              </a:rPr>
              <a:t> NF, and col. Can </a:t>
            </a:r>
            <a:r>
              <a:rPr lang="fr-FR" sz="1200" i="1" dirty="0" err="1">
                <a:solidFill>
                  <a:schemeClr val="accent1"/>
                </a:solidFill>
                <a:latin typeface="Times" panose="02020603050405020304" pitchFamily="18" charset="0"/>
              </a:rPr>
              <a:t>Anaesth</a:t>
            </a:r>
            <a:r>
              <a:rPr lang="fr-FR" sz="1200" i="1" dirty="0">
                <a:solidFill>
                  <a:schemeClr val="accent1"/>
                </a:solidFill>
                <a:latin typeface="Times" panose="02020603050405020304" pitchFamily="18" charset="0"/>
              </a:rPr>
              <a:t> Soc J 1986;</a:t>
            </a:r>
            <a:r>
              <a:rPr lang="fr-FR" sz="1200" b="1" i="1" dirty="0">
                <a:solidFill>
                  <a:schemeClr val="accent1"/>
                </a:solidFill>
                <a:latin typeface="Times" panose="02020603050405020304" pitchFamily="18" charset="0"/>
              </a:rPr>
              <a:t>33</a:t>
            </a:r>
            <a:r>
              <a:rPr lang="fr-FR" sz="1200" i="1" dirty="0">
                <a:solidFill>
                  <a:schemeClr val="accent1"/>
                </a:solidFill>
                <a:latin typeface="Times" panose="02020603050405020304" pitchFamily="18" charset="0"/>
              </a:rPr>
              <a:t>:799-802</a:t>
            </a:r>
            <a:endParaRPr lang="fr-FR" sz="1200" i="1" dirty="0">
              <a:solidFill>
                <a:schemeClr val="accent1"/>
              </a:solidFill>
            </a:endParaRPr>
          </a:p>
        </p:txBody>
      </p:sp>
      <p:sp>
        <p:nvSpPr>
          <p:cNvPr id="7" name="Rectangle 6">
            <a:extLst>
              <a:ext uri="{FF2B5EF4-FFF2-40B4-BE49-F238E27FC236}">
                <a16:creationId xmlns:a16="http://schemas.microsoft.com/office/drawing/2014/main" id="{18E8EE7B-C455-4A15-AFC5-D70E43B992B9}"/>
              </a:ext>
            </a:extLst>
          </p:cNvPr>
          <p:cNvSpPr/>
          <p:nvPr/>
        </p:nvSpPr>
        <p:spPr>
          <a:xfrm>
            <a:off x="3707904" y="3346359"/>
            <a:ext cx="7200800" cy="369332"/>
          </a:xfrm>
          <a:prstGeom prst="rect">
            <a:avLst/>
          </a:prstGeom>
        </p:spPr>
        <p:txBody>
          <a:bodyPr wrap="square">
            <a:spAutoFit/>
          </a:bodyPr>
          <a:lstStyle/>
          <a:p>
            <a:r>
              <a:rPr lang="fr-FR" i="1" dirty="0" err="1">
                <a:solidFill>
                  <a:schemeClr val="accent1"/>
                </a:solidFill>
                <a:latin typeface="Times" panose="02020603050405020304" pitchFamily="18" charset="0"/>
              </a:rPr>
              <a:t>Breucking</a:t>
            </a:r>
            <a:r>
              <a:rPr lang="fr-FR" i="1" dirty="0">
                <a:solidFill>
                  <a:schemeClr val="accent1"/>
                </a:solidFill>
                <a:latin typeface="Times" panose="02020603050405020304" pitchFamily="18" charset="0"/>
              </a:rPr>
              <a:t> E, and col.. </a:t>
            </a:r>
            <a:r>
              <a:rPr lang="fr-FR" i="1" dirty="0" err="1">
                <a:solidFill>
                  <a:schemeClr val="accent1"/>
                </a:solidFill>
                <a:latin typeface="Times" panose="02020603050405020304" pitchFamily="18" charset="0"/>
              </a:rPr>
              <a:t>Anaesthesist</a:t>
            </a:r>
            <a:r>
              <a:rPr lang="fr-FR" i="1" dirty="0">
                <a:solidFill>
                  <a:schemeClr val="accent1"/>
                </a:solidFill>
                <a:latin typeface="Times" panose="02020603050405020304" pitchFamily="18" charset="0"/>
              </a:rPr>
              <a:t> 2000;</a:t>
            </a:r>
            <a:r>
              <a:rPr lang="fr-FR" b="1" i="1" dirty="0">
                <a:solidFill>
                  <a:schemeClr val="accent1"/>
                </a:solidFill>
                <a:latin typeface="Times" panose="02020603050405020304" pitchFamily="18" charset="0"/>
              </a:rPr>
              <a:t>49</a:t>
            </a:r>
            <a:r>
              <a:rPr lang="fr-FR" i="1" dirty="0">
                <a:solidFill>
                  <a:schemeClr val="accent1"/>
                </a:solidFill>
                <a:latin typeface="Times" panose="02020603050405020304" pitchFamily="18" charset="0"/>
              </a:rPr>
              <a:t>:187-95</a:t>
            </a:r>
            <a:endParaRPr lang="fr-FR" i="1" dirty="0">
              <a:solidFill>
                <a:schemeClr val="accent1"/>
              </a:solidFill>
            </a:endParaRPr>
          </a:p>
        </p:txBody>
      </p:sp>
      <p:sp>
        <p:nvSpPr>
          <p:cNvPr id="8" name="Rectangle 7">
            <a:extLst>
              <a:ext uri="{FF2B5EF4-FFF2-40B4-BE49-F238E27FC236}">
                <a16:creationId xmlns:a16="http://schemas.microsoft.com/office/drawing/2014/main" id="{A688F135-77AB-4EED-B3EE-8DFA07D55B26}"/>
              </a:ext>
            </a:extLst>
          </p:cNvPr>
          <p:cNvSpPr/>
          <p:nvPr/>
        </p:nvSpPr>
        <p:spPr>
          <a:xfrm>
            <a:off x="4649782" y="4755615"/>
            <a:ext cx="6444716" cy="369332"/>
          </a:xfrm>
          <a:prstGeom prst="rect">
            <a:avLst/>
          </a:prstGeom>
        </p:spPr>
        <p:txBody>
          <a:bodyPr wrap="square">
            <a:spAutoFit/>
          </a:bodyPr>
          <a:lstStyle/>
          <a:p>
            <a:r>
              <a:rPr lang="en-US" i="1" dirty="0">
                <a:solidFill>
                  <a:schemeClr val="accent1"/>
                </a:solidFill>
                <a:latin typeface="Times" panose="02020603050405020304" pitchFamily="18" charset="0"/>
              </a:rPr>
              <a:t>Sethna</a:t>
            </a:r>
            <a:r>
              <a:rPr lang="en-US" sz="1200" i="1" dirty="0">
                <a:solidFill>
                  <a:schemeClr val="accent1"/>
                </a:solidFill>
                <a:latin typeface="Times" panose="02020603050405020304" pitchFamily="18" charset="0"/>
              </a:rPr>
              <a:t> NF, and col. Can </a:t>
            </a:r>
            <a:r>
              <a:rPr lang="fr-FR" sz="1200" i="1" dirty="0" err="1">
                <a:solidFill>
                  <a:schemeClr val="accent1"/>
                </a:solidFill>
                <a:latin typeface="Times" panose="02020603050405020304" pitchFamily="18" charset="0"/>
              </a:rPr>
              <a:t>Anaesth</a:t>
            </a:r>
            <a:r>
              <a:rPr lang="fr-FR" sz="1200" i="1" dirty="0">
                <a:solidFill>
                  <a:schemeClr val="accent1"/>
                </a:solidFill>
                <a:latin typeface="Times" panose="02020603050405020304" pitchFamily="18" charset="0"/>
              </a:rPr>
              <a:t> Soc J 1986;</a:t>
            </a:r>
            <a:r>
              <a:rPr lang="fr-FR" sz="1200" b="1" i="1" dirty="0">
                <a:solidFill>
                  <a:schemeClr val="accent1"/>
                </a:solidFill>
                <a:latin typeface="Times" panose="02020603050405020304" pitchFamily="18" charset="0"/>
              </a:rPr>
              <a:t>33</a:t>
            </a:r>
            <a:r>
              <a:rPr lang="fr-FR" sz="1200" i="1" dirty="0">
                <a:solidFill>
                  <a:schemeClr val="accent1"/>
                </a:solidFill>
                <a:latin typeface="Times" panose="02020603050405020304" pitchFamily="18" charset="0"/>
              </a:rPr>
              <a:t>:799-802</a:t>
            </a:r>
            <a:endParaRPr lang="fr-FR" sz="1200" i="1" dirty="0">
              <a:solidFill>
                <a:schemeClr val="accent1"/>
              </a:solidFill>
            </a:endParaRPr>
          </a:p>
        </p:txBody>
      </p:sp>
    </p:spTree>
    <p:extLst>
      <p:ext uri="{BB962C8B-B14F-4D97-AF65-F5344CB8AC3E}">
        <p14:creationId xmlns:p14="http://schemas.microsoft.com/office/powerpoint/2010/main" val="3186193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3EECD-06E3-4068-9932-730E4FB2D03E}"/>
              </a:ext>
            </a:extLst>
          </p:cNvPr>
          <p:cNvSpPr>
            <a:spLocks noGrp="1"/>
          </p:cNvSpPr>
          <p:nvPr>
            <p:ph type="title"/>
          </p:nvPr>
        </p:nvSpPr>
        <p:spPr>
          <a:xfrm>
            <a:off x="611560" y="620688"/>
            <a:ext cx="8229600" cy="1143000"/>
          </a:xfrm>
        </p:spPr>
        <p:txBody>
          <a:bodyPr>
            <a:normAutofit fontScale="90000"/>
          </a:bodyPr>
          <a:lstStyle/>
          <a:p>
            <a:r>
              <a:rPr lang="fr-FR" dirty="0">
                <a:solidFill>
                  <a:srgbClr val="C00000"/>
                </a:solidFill>
              </a:rPr>
              <a:t>Myopathie de  Duchenne et de </a:t>
            </a:r>
            <a:r>
              <a:rPr lang="fr-FR" dirty="0" err="1">
                <a:solidFill>
                  <a:srgbClr val="C00000"/>
                </a:solidFill>
              </a:rPr>
              <a:t>Beker</a:t>
            </a:r>
            <a:br>
              <a:rPr lang="fr-FR" dirty="0">
                <a:solidFill>
                  <a:srgbClr val="C00000"/>
                </a:solidFill>
              </a:rPr>
            </a:br>
            <a:r>
              <a:rPr lang="fr-FR" dirty="0">
                <a:solidFill>
                  <a:srgbClr val="C00000"/>
                </a:solidFill>
              </a:rPr>
              <a:t>Anesthésie </a:t>
            </a:r>
            <a:br>
              <a:rPr lang="fr-FR" dirty="0"/>
            </a:br>
            <a:endParaRPr lang="fr-FR" dirty="0"/>
          </a:p>
        </p:txBody>
      </p:sp>
      <p:sp>
        <p:nvSpPr>
          <p:cNvPr id="4" name="ZoneTexte 3">
            <a:extLst>
              <a:ext uri="{FF2B5EF4-FFF2-40B4-BE49-F238E27FC236}">
                <a16:creationId xmlns:a16="http://schemas.microsoft.com/office/drawing/2014/main" id="{D76B4221-B72F-4950-82FE-7021BA5CC538}"/>
              </a:ext>
            </a:extLst>
          </p:cNvPr>
          <p:cNvSpPr txBox="1"/>
          <p:nvPr/>
        </p:nvSpPr>
        <p:spPr>
          <a:xfrm>
            <a:off x="971600" y="1875800"/>
            <a:ext cx="4817153" cy="584775"/>
          </a:xfrm>
          <a:prstGeom prst="rect">
            <a:avLst/>
          </a:prstGeom>
          <a:noFill/>
        </p:spPr>
        <p:txBody>
          <a:bodyPr wrap="none" rtlCol="0">
            <a:spAutoFit/>
          </a:bodyPr>
          <a:lstStyle/>
          <a:p>
            <a:r>
              <a:rPr lang="fr-FR" sz="3200" dirty="0">
                <a:solidFill>
                  <a:srgbClr val="FF0000"/>
                </a:solidFill>
              </a:rPr>
              <a:t>Le risque = Rhabdomyolyse </a:t>
            </a:r>
          </a:p>
        </p:txBody>
      </p:sp>
      <p:sp>
        <p:nvSpPr>
          <p:cNvPr id="5" name="Rectangle 4">
            <a:extLst>
              <a:ext uri="{FF2B5EF4-FFF2-40B4-BE49-F238E27FC236}">
                <a16:creationId xmlns:a16="http://schemas.microsoft.com/office/drawing/2014/main" id="{C282C6B9-1E50-4174-A96C-E2D7C862ED55}"/>
              </a:ext>
            </a:extLst>
          </p:cNvPr>
          <p:cNvSpPr/>
          <p:nvPr/>
        </p:nvSpPr>
        <p:spPr>
          <a:xfrm>
            <a:off x="179512" y="2786712"/>
            <a:ext cx="8478688" cy="3416320"/>
          </a:xfrm>
          <a:prstGeom prst="rect">
            <a:avLst/>
          </a:prstGeom>
        </p:spPr>
        <p:txBody>
          <a:bodyPr wrap="square">
            <a:spAutoFit/>
          </a:bodyPr>
          <a:lstStyle/>
          <a:p>
            <a:r>
              <a:rPr lang="fr-FR" dirty="0">
                <a:latin typeface="StoneSans"/>
              </a:rPr>
              <a:t>• L’association avec l’HM a longtemps été discutée mais selon les données récentes de la littérature, il n’existe pas de relation directe entre dystrophies musculaires et HM</a:t>
            </a:r>
          </a:p>
          <a:p>
            <a:endParaRPr lang="fr-FR" dirty="0">
              <a:latin typeface="StoneSans"/>
            </a:endParaRPr>
          </a:p>
          <a:p>
            <a:r>
              <a:rPr lang="fr-FR" dirty="0">
                <a:latin typeface="StoneSans"/>
              </a:rPr>
              <a:t>• </a:t>
            </a:r>
            <a:r>
              <a:rPr lang="fr-FR" b="1" dirty="0">
                <a:latin typeface="StoneSans"/>
              </a:rPr>
              <a:t>Le suxaméthonium, mais également l’ensemble des anesthésiques halogénés, sont contre-indiqués en cas de dystrophie musculaire connue</a:t>
            </a:r>
          </a:p>
          <a:p>
            <a:endParaRPr lang="fr-FR" dirty="0">
              <a:latin typeface="StoneSans"/>
            </a:endParaRPr>
          </a:p>
          <a:p>
            <a:r>
              <a:rPr lang="fr-FR" dirty="0">
                <a:latin typeface="StoneSans"/>
              </a:rPr>
              <a:t>• La curarisation par curares non dépolarisants n’est pas contre-indiquée sous réserve d’un monitorage soigneux</a:t>
            </a:r>
          </a:p>
          <a:p>
            <a:endParaRPr lang="fr-FR" dirty="0">
              <a:latin typeface="StoneSans"/>
            </a:endParaRPr>
          </a:p>
          <a:p>
            <a:r>
              <a:rPr lang="fr-FR" dirty="0">
                <a:latin typeface="StoneSans"/>
              </a:rPr>
              <a:t>• L’anesthésie locorégionale est possible sans restriction</a:t>
            </a:r>
          </a:p>
          <a:p>
            <a:r>
              <a:rPr lang="fr-FR" dirty="0">
                <a:latin typeface="StoneSans"/>
              </a:rPr>
              <a:t>• Devant un arrêt cardiaque qui n’a pas pour cause évidente une hémorragie ou une hypoxie, il faut évoquer l’hyperkaliémie par rhabdomyolyse</a:t>
            </a:r>
            <a:endParaRPr lang="fr-FR" dirty="0"/>
          </a:p>
        </p:txBody>
      </p:sp>
    </p:spTree>
    <p:extLst>
      <p:ext uri="{BB962C8B-B14F-4D97-AF65-F5344CB8AC3E}">
        <p14:creationId xmlns:p14="http://schemas.microsoft.com/office/powerpoint/2010/main" val="3132597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C823CC-E7CC-48A6-9A6C-44523ED76D19}"/>
              </a:ext>
            </a:extLst>
          </p:cNvPr>
          <p:cNvSpPr>
            <a:spLocks noGrp="1"/>
          </p:cNvSpPr>
          <p:nvPr>
            <p:ph type="title"/>
          </p:nvPr>
        </p:nvSpPr>
        <p:spPr/>
        <p:txBody>
          <a:bodyPr>
            <a:normAutofit fontScale="90000"/>
          </a:bodyPr>
          <a:lstStyle/>
          <a:p>
            <a:r>
              <a:rPr lang="fr-FR" dirty="0">
                <a:solidFill>
                  <a:srgbClr val="C00000"/>
                </a:solidFill>
              </a:rPr>
              <a:t>Dystrophie de Steinert et anesthésie </a:t>
            </a:r>
          </a:p>
        </p:txBody>
      </p:sp>
      <p:sp>
        <p:nvSpPr>
          <p:cNvPr id="3" name="Rectangle 2">
            <a:extLst>
              <a:ext uri="{FF2B5EF4-FFF2-40B4-BE49-F238E27FC236}">
                <a16:creationId xmlns:a16="http://schemas.microsoft.com/office/drawing/2014/main" id="{52C98792-9148-41A0-8F6A-E75BB4331D0C}"/>
              </a:ext>
            </a:extLst>
          </p:cNvPr>
          <p:cNvSpPr/>
          <p:nvPr/>
        </p:nvSpPr>
        <p:spPr>
          <a:xfrm>
            <a:off x="683568" y="1916832"/>
            <a:ext cx="9433048" cy="3416320"/>
          </a:xfrm>
          <a:prstGeom prst="rect">
            <a:avLst/>
          </a:prstGeom>
        </p:spPr>
        <p:txBody>
          <a:bodyPr wrap="square">
            <a:spAutoFit/>
          </a:bodyPr>
          <a:lstStyle/>
          <a:p>
            <a:r>
              <a:rPr lang="fr-FR" sz="2400" dirty="0">
                <a:solidFill>
                  <a:srgbClr val="000000"/>
                </a:solidFill>
                <a:latin typeface="StoneSerif"/>
              </a:rPr>
              <a:t>le risque de survenue de </a:t>
            </a:r>
            <a:r>
              <a:rPr lang="fr-FR" sz="2400" b="1" dirty="0">
                <a:solidFill>
                  <a:srgbClr val="FF0000"/>
                </a:solidFill>
                <a:latin typeface="StoneSerif"/>
              </a:rPr>
              <a:t>crises myotoniques. </a:t>
            </a:r>
          </a:p>
          <a:p>
            <a:endParaRPr lang="fr-FR" sz="2400" b="1" dirty="0">
              <a:solidFill>
                <a:srgbClr val="000000"/>
              </a:solidFill>
              <a:latin typeface="StoneSerif"/>
            </a:endParaRPr>
          </a:p>
          <a:p>
            <a:r>
              <a:rPr lang="fr-FR" sz="2400" dirty="0">
                <a:solidFill>
                  <a:srgbClr val="000000"/>
                </a:solidFill>
                <a:latin typeface="StoneSerif"/>
              </a:rPr>
              <a:t>=  un retard à la décontraction du muscle squelettique.</a:t>
            </a:r>
          </a:p>
          <a:p>
            <a:pPr marL="742950" lvl="1" indent="-285750">
              <a:buFontTx/>
              <a:buChar char="-"/>
            </a:pPr>
            <a:r>
              <a:rPr lang="fr-FR" sz="2400" dirty="0">
                <a:solidFill>
                  <a:srgbClr val="000000"/>
                </a:solidFill>
                <a:latin typeface="StoneSerif"/>
              </a:rPr>
              <a:t>manipulations chirurgicales </a:t>
            </a:r>
          </a:p>
          <a:p>
            <a:pPr marL="742950" lvl="1" indent="-285750">
              <a:buFontTx/>
              <a:buChar char="-"/>
            </a:pPr>
            <a:r>
              <a:rPr lang="fr-FR" sz="2400" dirty="0">
                <a:solidFill>
                  <a:srgbClr val="000000"/>
                </a:solidFill>
                <a:latin typeface="StoneSerif"/>
              </a:rPr>
              <a:t>une contraction volontaire, </a:t>
            </a:r>
          </a:p>
          <a:p>
            <a:pPr marL="742950" lvl="1" indent="-285750">
              <a:buFontTx/>
              <a:buChar char="-"/>
            </a:pPr>
            <a:r>
              <a:rPr lang="fr-FR" sz="2400" dirty="0">
                <a:solidFill>
                  <a:srgbClr val="000000"/>
                </a:solidFill>
                <a:latin typeface="StoneSerif"/>
              </a:rPr>
              <a:t>une stimulation mécanique (frissons),</a:t>
            </a:r>
          </a:p>
          <a:p>
            <a:pPr marL="742950" lvl="1" indent="-285750">
              <a:buFontTx/>
              <a:buChar char="-"/>
            </a:pPr>
            <a:r>
              <a:rPr lang="fr-FR" sz="2400" dirty="0">
                <a:solidFill>
                  <a:srgbClr val="000000"/>
                </a:solidFill>
                <a:latin typeface="StoneSerif"/>
              </a:rPr>
              <a:t>électrique ou chimique du nerf ou du muscle</a:t>
            </a:r>
          </a:p>
          <a:p>
            <a:r>
              <a:rPr lang="fr-FR" sz="2400" dirty="0">
                <a:solidFill>
                  <a:srgbClr val="000000"/>
                </a:solidFill>
                <a:latin typeface="StoneSerif"/>
              </a:rPr>
              <a:t>Crises myotonique mal contrôlées par les curares non dépolarisants</a:t>
            </a:r>
          </a:p>
          <a:p>
            <a:r>
              <a:rPr lang="fr-FR" sz="2400" dirty="0">
                <a:solidFill>
                  <a:srgbClr val="000000"/>
                </a:solidFill>
                <a:latin typeface="StoneSerif"/>
              </a:rPr>
              <a:t>Non influencées par ALR </a:t>
            </a:r>
          </a:p>
        </p:txBody>
      </p:sp>
    </p:spTree>
    <p:extLst>
      <p:ext uri="{BB962C8B-B14F-4D97-AF65-F5344CB8AC3E}">
        <p14:creationId xmlns:p14="http://schemas.microsoft.com/office/powerpoint/2010/main" val="895667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C823CC-E7CC-48A6-9A6C-44523ED76D19}"/>
              </a:ext>
            </a:extLst>
          </p:cNvPr>
          <p:cNvSpPr>
            <a:spLocks noGrp="1"/>
          </p:cNvSpPr>
          <p:nvPr>
            <p:ph type="title"/>
          </p:nvPr>
        </p:nvSpPr>
        <p:spPr/>
        <p:txBody>
          <a:bodyPr>
            <a:normAutofit fontScale="90000"/>
          </a:bodyPr>
          <a:lstStyle/>
          <a:p>
            <a:r>
              <a:rPr lang="fr-FR" dirty="0">
                <a:solidFill>
                  <a:srgbClr val="C00000"/>
                </a:solidFill>
              </a:rPr>
              <a:t>Dystrophie de Steinert et anesthésie </a:t>
            </a:r>
          </a:p>
        </p:txBody>
      </p:sp>
      <p:sp>
        <p:nvSpPr>
          <p:cNvPr id="5" name="Rectangle 2">
            <a:extLst>
              <a:ext uri="{FF2B5EF4-FFF2-40B4-BE49-F238E27FC236}">
                <a16:creationId xmlns:a16="http://schemas.microsoft.com/office/drawing/2014/main" id="{0813D587-9CAD-477F-A6A7-4E2EB2CF9D1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AutoShape 1" descr="Approach to the Diagnosis of Congenital Myopathies (PDF ...">
            <a:extLst>
              <a:ext uri="{FF2B5EF4-FFF2-40B4-BE49-F238E27FC236}">
                <a16:creationId xmlns:a16="http://schemas.microsoft.com/office/drawing/2014/main" id="{B17830E9-7E43-4671-B61B-B444FABE17F9}"/>
              </a:ext>
            </a:extLst>
          </p:cNvPr>
          <p:cNvSpPr>
            <a:spLocks noChangeAspect="1" noChangeArrowheads="1"/>
          </p:cNvSpPr>
          <p:nvPr/>
        </p:nvSpPr>
        <p:spPr bwMode="auto">
          <a:xfrm>
            <a:off x="0"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Rectangle 3">
            <a:extLst>
              <a:ext uri="{FF2B5EF4-FFF2-40B4-BE49-F238E27FC236}">
                <a16:creationId xmlns:a16="http://schemas.microsoft.com/office/drawing/2014/main" id="{3FD82194-44AF-46CF-88A6-706467489D56}"/>
              </a:ext>
            </a:extLst>
          </p:cNvPr>
          <p:cNvSpPr>
            <a:spLocks noChangeArrowheads="1"/>
          </p:cNvSpPr>
          <p:nvPr/>
        </p:nvSpPr>
        <p:spPr bwMode="auto">
          <a:xfrm>
            <a:off x="683568" y="1922349"/>
            <a:ext cx="10451504"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Certains agents anesthésiques sont proscrits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 </a:t>
            </a:r>
            <a:r>
              <a:rPr kumimoji="0" lang="fr-FR" altLang="fr-FR" sz="2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le suxaméthonium : </a:t>
            </a:r>
            <a:r>
              <a:rPr kumimoji="0" lang="fr-FR" altLang="fr-FR"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son usage est contre-indiqué en raison</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du risque de contraction prolongée et de myotonie généralisée</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pouvant être à l’origine d’une intubation difficile, d’une</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ventilation difficile, même après l’intubation, et d’une</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hyperkaliémie menaçante</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 les agents anesthésiques halogénés </a:t>
            </a:r>
            <a:r>
              <a:rPr kumimoji="0" lang="fr-FR" altLang="fr-FR"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ne sont pas recommandés</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en raison du risque de dépression myocardique ; de plus, ils</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entraînent la survenue de frissons au réveil, qui majore le</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toneSerif"/>
              </a:rPr>
              <a:t>risque de myotonies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3676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C823CC-E7CC-48A6-9A6C-44523ED76D19}"/>
              </a:ext>
            </a:extLst>
          </p:cNvPr>
          <p:cNvSpPr>
            <a:spLocks noGrp="1"/>
          </p:cNvSpPr>
          <p:nvPr>
            <p:ph type="title"/>
          </p:nvPr>
        </p:nvSpPr>
        <p:spPr/>
        <p:txBody>
          <a:bodyPr>
            <a:normAutofit fontScale="90000"/>
          </a:bodyPr>
          <a:lstStyle/>
          <a:p>
            <a:r>
              <a:rPr lang="fr-FR" dirty="0">
                <a:solidFill>
                  <a:srgbClr val="C00000"/>
                </a:solidFill>
              </a:rPr>
              <a:t>Dystrophie de Steinert et anesthésie </a:t>
            </a:r>
          </a:p>
        </p:txBody>
      </p:sp>
      <p:sp>
        <p:nvSpPr>
          <p:cNvPr id="5" name="Rectangle 2">
            <a:extLst>
              <a:ext uri="{FF2B5EF4-FFF2-40B4-BE49-F238E27FC236}">
                <a16:creationId xmlns:a16="http://schemas.microsoft.com/office/drawing/2014/main" id="{0813D587-9CAD-477F-A6A7-4E2EB2CF9D1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AutoShape 1" descr="Approach to the Diagnosis of Congenital Myopathies (PDF ...">
            <a:extLst>
              <a:ext uri="{FF2B5EF4-FFF2-40B4-BE49-F238E27FC236}">
                <a16:creationId xmlns:a16="http://schemas.microsoft.com/office/drawing/2014/main" id="{B17830E9-7E43-4671-B61B-B444FABE17F9}"/>
              </a:ext>
            </a:extLst>
          </p:cNvPr>
          <p:cNvSpPr>
            <a:spLocks noChangeAspect="1" noChangeArrowheads="1"/>
          </p:cNvSpPr>
          <p:nvPr/>
        </p:nvSpPr>
        <p:spPr bwMode="auto">
          <a:xfrm>
            <a:off x="0"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 name="ZoneTexte 2">
            <a:extLst>
              <a:ext uri="{FF2B5EF4-FFF2-40B4-BE49-F238E27FC236}">
                <a16:creationId xmlns:a16="http://schemas.microsoft.com/office/drawing/2014/main" id="{94070566-930C-47ED-9A5A-2B3F201A90CC}"/>
              </a:ext>
            </a:extLst>
          </p:cNvPr>
          <p:cNvSpPr txBox="1"/>
          <p:nvPr/>
        </p:nvSpPr>
        <p:spPr>
          <a:xfrm>
            <a:off x="899592" y="1916832"/>
            <a:ext cx="6282233" cy="3970318"/>
          </a:xfrm>
          <a:prstGeom prst="rect">
            <a:avLst/>
          </a:prstGeom>
          <a:noFill/>
        </p:spPr>
        <p:txBody>
          <a:bodyPr wrap="none" rtlCol="0">
            <a:spAutoFit/>
          </a:bodyPr>
          <a:lstStyle/>
          <a:p>
            <a:r>
              <a:rPr lang="fr-FR" sz="3600" dirty="0"/>
              <a:t>ALR &gt; AG</a:t>
            </a:r>
          </a:p>
          <a:p>
            <a:endParaRPr lang="fr-FR" sz="3600" dirty="0"/>
          </a:p>
          <a:p>
            <a:r>
              <a:rPr lang="fr-FR" sz="3600" dirty="0"/>
              <a:t>Si AG Attention inhalation </a:t>
            </a:r>
          </a:p>
          <a:p>
            <a:endParaRPr lang="fr-FR" sz="3600" dirty="0"/>
          </a:p>
          <a:p>
            <a:r>
              <a:rPr lang="fr-FR" sz="3600" dirty="0"/>
              <a:t>Pas de neurostimulation</a:t>
            </a:r>
          </a:p>
          <a:p>
            <a:endParaRPr lang="fr-FR" sz="3600" dirty="0"/>
          </a:p>
          <a:p>
            <a:r>
              <a:rPr lang="fr-FR" sz="3600" dirty="0"/>
              <a:t>Surveillance en USIC en postop   </a:t>
            </a:r>
          </a:p>
        </p:txBody>
      </p:sp>
      <p:pic>
        <p:nvPicPr>
          <p:cNvPr id="4" name="Image 3">
            <a:extLst>
              <a:ext uri="{FF2B5EF4-FFF2-40B4-BE49-F238E27FC236}">
                <a16:creationId xmlns:a16="http://schemas.microsoft.com/office/drawing/2014/main" id="{8AD96871-D0A4-4968-AAAC-B1B728D3AA08}"/>
              </a:ext>
            </a:extLst>
          </p:cNvPr>
          <p:cNvPicPr>
            <a:picLocks noChangeAspect="1"/>
          </p:cNvPicPr>
          <p:nvPr/>
        </p:nvPicPr>
        <p:blipFill rotWithShape="1">
          <a:blip r:embed="rId3"/>
          <a:srcRect l="27951" t="41599" r="53937" b="29001"/>
          <a:stretch/>
        </p:blipFill>
        <p:spPr>
          <a:xfrm>
            <a:off x="6732240" y="3429000"/>
            <a:ext cx="1656184" cy="1512168"/>
          </a:xfrm>
          <a:prstGeom prst="rect">
            <a:avLst/>
          </a:prstGeom>
        </p:spPr>
      </p:pic>
    </p:spTree>
    <p:extLst>
      <p:ext uri="{BB962C8B-B14F-4D97-AF65-F5344CB8AC3E}">
        <p14:creationId xmlns:p14="http://schemas.microsoft.com/office/powerpoint/2010/main" val="2738701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7C7F6-C454-4A95-A07B-D1E529830AE5}"/>
              </a:ext>
            </a:extLst>
          </p:cNvPr>
          <p:cNvSpPr>
            <a:spLocks noGrp="1"/>
          </p:cNvSpPr>
          <p:nvPr>
            <p:ph type="title"/>
          </p:nvPr>
        </p:nvSpPr>
        <p:spPr/>
        <p:txBody>
          <a:bodyPr>
            <a:normAutofit/>
          </a:bodyPr>
          <a:lstStyle/>
          <a:p>
            <a:r>
              <a:rPr lang="fr-FR" dirty="0">
                <a:solidFill>
                  <a:srgbClr val="C00000"/>
                </a:solidFill>
              </a:rPr>
              <a:t>La myopathie à </a:t>
            </a:r>
            <a:r>
              <a:rPr lang="fr-FR" i="1" dirty="0">
                <a:solidFill>
                  <a:srgbClr val="C00000"/>
                </a:solidFill>
              </a:rPr>
              <a:t>central </a:t>
            </a:r>
            <a:r>
              <a:rPr lang="fr-FR" i="1" dirty="0" err="1">
                <a:solidFill>
                  <a:srgbClr val="C00000"/>
                </a:solidFill>
              </a:rPr>
              <a:t>core</a:t>
            </a:r>
            <a:endParaRPr lang="fr-FR" dirty="0">
              <a:solidFill>
                <a:srgbClr val="C00000"/>
              </a:solidFill>
            </a:endParaRPr>
          </a:p>
        </p:txBody>
      </p:sp>
      <p:pic>
        <p:nvPicPr>
          <p:cNvPr id="4" name="Espace réservé du contenu 3">
            <a:extLst>
              <a:ext uri="{FF2B5EF4-FFF2-40B4-BE49-F238E27FC236}">
                <a16:creationId xmlns:a16="http://schemas.microsoft.com/office/drawing/2014/main" id="{319C4A44-2CD1-4F6B-BA79-8613B64736CF}"/>
              </a:ext>
            </a:extLst>
          </p:cNvPr>
          <p:cNvPicPr>
            <a:picLocks noGrp="1" noChangeAspect="1"/>
          </p:cNvPicPr>
          <p:nvPr>
            <p:ph idx="1"/>
          </p:nvPr>
        </p:nvPicPr>
        <p:blipFill>
          <a:blip r:embed="rId3"/>
          <a:stretch>
            <a:fillRect/>
          </a:stretch>
        </p:blipFill>
        <p:spPr>
          <a:xfrm>
            <a:off x="683568" y="1691680"/>
            <a:ext cx="2805312" cy="2160240"/>
          </a:xfrm>
          <a:prstGeom prst="rect">
            <a:avLst/>
          </a:prstGeom>
        </p:spPr>
      </p:pic>
      <p:sp>
        <p:nvSpPr>
          <p:cNvPr id="5" name="Rectangle 4">
            <a:extLst>
              <a:ext uri="{FF2B5EF4-FFF2-40B4-BE49-F238E27FC236}">
                <a16:creationId xmlns:a16="http://schemas.microsoft.com/office/drawing/2014/main" id="{CDEABC49-C441-41BB-849C-5545DFC10D5B}"/>
              </a:ext>
            </a:extLst>
          </p:cNvPr>
          <p:cNvSpPr/>
          <p:nvPr/>
        </p:nvSpPr>
        <p:spPr>
          <a:xfrm>
            <a:off x="4131366" y="1311645"/>
            <a:ext cx="5012634" cy="3970318"/>
          </a:xfrm>
          <a:prstGeom prst="rect">
            <a:avLst/>
          </a:prstGeom>
        </p:spPr>
        <p:txBody>
          <a:bodyPr wrap="square">
            <a:spAutoFit/>
          </a:bodyPr>
          <a:lstStyle/>
          <a:p>
            <a:endParaRPr lang="fr-FR" dirty="0">
              <a:solidFill>
                <a:srgbClr val="000000"/>
              </a:solidFill>
              <a:latin typeface="Open Sans"/>
            </a:endParaRPr>
          </a:p>
          <a:p>
            <a:r>
              <a:rPr lang="fr-FR" b="1" dirty="0">
                <a:solidFill>
                  <a:srgbClr val="000000"/>
                </a:solidFill>
                <a:latin typeface="Open Sans"/>
              </a:rPr>
              <a:t>myopathie congénitale </a:t>
            </a:r>
          </a:p>
          <a:p>
            <a:r>
              <a:rPr lang="fr-FR" b="1" dirty="0">
                <a:solidFill>
                  <a:srgbClr val="000000"/>
                </a:solidFill>
                <a:latin typeface="Open Sans"/>
              </a:rPr>
              <a:t>mutations RYR1. </a:t>
            </a:r>
          </a:p>
          <a:p>
            <a:endParaRPr lang="fr-FR" b="1" dirty="0">
              <a:solidFill>
                <a:srgbClr val="000000"/>
              </a:solidFill>
              <a:latin typeface="Open Sans"/>
            </a:endParaRPr>
          </a:p>
          <a:p>
            <a:r>
              <a:rPr lang="fr-FR" b="1" u="sng" dirty="0">
                <a:latin typeface="Open Sans"/>
                <a:hlinkClick r:id="rId4">
                  <a:extLst>
                    <a:ext uri="{A12FA001-AC4F-418D-AE19-62706E023703}">
                      <ahyp:hlinkClr xmlns:ahyp="http://schemas.microsoft.com/office/drawing/2018/hyperlinkcolor" val="tx"/>
                    </a:ext>
                  </a:extLst>
                </a:hlinkClick>
              </a:rPr>
              <a:t>autosomique dominante</a:t>
            </a:r>
            <a:r>
              <a:rPr lang="fr-FR" b="1" u="sng" dirty="0">
                <a:latin typeface="Open Sans"/>
              </a:rPr>
              <a:t>;</a:t>
            </a:r>
          </a:p>
          <a:p>
            <a:endParaRPr lang="fr-FR" b="1" u="sng" dirty="0">
              <a:latin typeface="Open Sans"/>
            </a:endParaRPr>
          </a:p>
          <a:p>
            <a:r>
              <a:rPr lang="fr-FR" dirty="0"/>
              <a:t> hypotonie et un déficit musculaire proximal modéré en période néonatale</a:t>
            </a:r>
          </a:p>
          <a:p>
            <a:endParaRPr lang="fr-FR" dirty="0"/>
          </a:p>
          <a:p>
            <a:r>
              <a:rPr lang="fr-FR" dirty="0"/>
              <a:t>Faiblesse musculaire pas évolutive</a:t>
            </a:r>
          </a:p>
          <a:p>
            <a:endParaRPr lang="fr-FR" dirty="0"/>
          </a:p>
          <a:p>
            <a:r>
              <a:rPr lang="fr-FR" dirty="0"/>
              <a:t>espérance de vie est normale</a:t>
            </a:r>
            <a:endParaRPr lang="fr-FR" b="1" u="sng" dirty="0">
              <a:latin typeface="Open Sans"/>
            </a:endParaRPr>
          </a:p>
          <a:p>
            <a:endParaRPr lang="fr-FR" b="1" u="sng" dirty="0">
              <a:latin typeface="Open Sans"/>
            </a:endParaRPr>
          </a:p>
          <a:p>
            <a:r>
              <a:rPr lang="fr-FR" dirty="0"/>
              <a:t>prédisposition accrue à l'</a:t>
            </a:r>
            <a:r>
              <a:rPr lang="fr-FR" u="sng" dirty="0">
                <a:hlinkClick r:id="rId5"/>
              </a:rPr>
              <a:t>hyperthermie maligne</a:t>
            </a:r>
            <a:r>
              <a:rPr lang="fr-FR" dirty="0"/>
              <a:t>.</a:t>
            </a:r>
            <a:endParaRPr lang="fr-FR" b="1" u="sng" dirty="0"/>
          </a:p>
        </p:txBody>
      </p:sp>
      <p:sp>
        <p:nvSpPr>
          <p:cNvPr id="6" name="AutoShape 2" descr="Approach to the Diagnosis of Congenital Myopathies (PDF ...">
            <a:extLst>
              <a:ext uri="{FF2B5EF4-FFF2-40B4-BE49-F238E27FC236}">
                <a16:creationId xmlns:a16="http://schemas.microsoft.com/office/drawing/2014/main" id="{48D86361-DA04-475B-A8EF-12B822F7047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descr="Une image contenant personne, intérieur, jeune, enfant&#10;&#10;Description générée automatiquement">
            <a:extLst>
              <a:ext uri="{FF2B5EF4-FFF2-40B4-BE49-F238E27FC236}">
                <a16:creationId xmlns:a16="http://schemas.microsoft.com/office/drawing/2014/main" id="{93A2E48A-3632-4DEB-887F-D50C802DE9BA}"/>
              </a:ext>
            </a:extLst>
          </p:cNvPr>
          <p:cNvPicPr>
            <a:picLocks noChangeAspect="1"/>
          </p:cNvPicPr>
          <p:nvPr/>
        </p:nvPicPr>
        <p:blipFill rotWithShape="1">
          <a:blip r:embed="rId6">
            <a:extLst>
              <a:ext uri="{28A0092B-C50C-407E-A947-70E740481C1C}">
                <a14:useLocalDpi xmlns:a14="http://schemas.microsoft.com/office/drawing/2010/main" val="0"/>
              </a:ext>
            </a:extLst>
          </a:blip>
          <a:srcRect l="63942"/>
          <a:stretch/>
        </p:blipFill>
        <p:spPr>
          <a:xfrm>
            <a:off x="1111676" y="4125962"/>
            <a:ext cx="1949096" cy="2471390"/>
          </a:xfrm>
          <a:prstGeom prst="rect">
            <a:avLst/>
          </a:prstGeom>
        </p:spPr>
      </p:pic>
    </p:spTree>
    <p:extLst>
      <p:ext uri="{BB962C8B-B14F-4D97-AF65-F5344CB8AC3E}">
        <p14:creationId xmlns:p14="http://schemas.microsoft.com/office/powerpoint/2010/main" val="4279150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CAFFF-5578-47BD-87A6-F32A6AF67E5E}"/>
              </a:ext>
            </a:extLst>
          </p:cNvPr>
          <p:cNvSpPr>
            <a:spLocks noGrp="1"/>
          </p:cNvSpPr>
          <p:nvPr>
            <p:ph type="title"/>
          </p:nvPr>
        </p:nvSpPr>
        <p:spPr/>
        <p:txBody>
          <a:bodyPr/>
          <a:lstStyle/>
          <a:p>
            <a:r>
              <a:rPr lang="fr-FR" dirty="0"/>
              <a:t>Atteinte cardiaque et myopathie </a:t>
            </a:r>
          </a:p>
        </p:txBody>
      </p:sp>
      <p:pic>
        <p:nvPicPr>
          <p:cNvPr id="4" name="Espace réservé du contenu 3">
            <a:extLst>
              <a:ext uri="{FF2B5EF4-FFF2-40B4-BE49-F238E27FC236}">
                <a16:creationId xmlns:a16="http://schemas.microsoft.com/office/drawing/2014/main" id="{C93A53F4-823E-469A-B20A-EAF88A44A362}"/>
              </a:ext>
            </a:extLst>
          </p:cNvPr>
          <p:cNvPicPr>
            <a:picLocks noGrp="1" noChangeAspect="1"/>
          </p:cNvPicPr>
          <p:nvPr>
            <p:ph idx="1"/>
          </p:nvPr>
        </p:nvPicPr>
        <p:blipFill>
          <a:blip r:embed="rId3"/>
          <a:stretch>
            <a:fillRect/>
          </a:stretch>
        </p:blipFill>
        <p:spPr>
          <a:xfrm>
            <a:off x="-1044624" y="9189640"/>
            <a:ext cx="17601312" cy="7551481"/>
          </a:xfrm>
          <a:prstGeom prst="rect">
            <a:avLst/>
          </a:prstGeom>
        </p:spPr>
      </p:pic>
      <p:sp>
        <p:nvSpPr>
          <p:cNvPr id="5" name="ZoneTexte 4">
            <a:extLst>
              <a:ext uri="{FF2B5EF4-FFF2-40B4-BE49-F238E27FC236}">
                <a16:creationId xmlns:a16="http://schemas.microsoft.com/office/drawing/2014/main" id="{08481B85-0624-4352-B66C-DAF0676865E5}"/>
              </a:ext>
            </a:extLst>
          </p:cNvPr>
          <p:cNvSpPr txBox="1"/>
          <p:nvPr/>
        </p:nvSpPr>
        <p:spPr>
          <a:xfrm>
            <a:off x="1166717" y="1872408"/>
            <a:ext cx="1946367" cy="584775"/>
          </a:xfrm>
          <a:prstGeom prst="rect">
            <a:avLst/>
          </a:prstGeom>
          <a:noFill/>
        </p:spPr>
        <p:txBody>
          <a:bodyPr wrap="none" rtlCol="0">
            <a:spAutoFit/>
          </a:bodyPr>
          <a:lstStyle/>
          <a:p>
            <a:r>
              <a:rPr lang="fr-FR" sz="3200" b="1" dirty="0"/>
              <a:t>Le muscle </a:t>
            </a:r>
          </a:p>
        </p:txBody>
      </p:sp>
      <p:sp>
        <p:nvSpPr>
          <p:cNvPr id="6" name="ZoneTexte 5">
            <a:extLst>
              <a:ext uri="{FF2B5EF4-FFF2-40B4-BE49-F238E27FC236}">
                <a16:creationId xmlns:a16="http://schemas.microsoft.com/office/drawing/2014/main" id="{DBD2FAF7-2133-4408-BAAE-BCA4352520DD}"/>
              </a:ext>
            </a:extLst>
          </p:cNvPr>
          <p:cNvSpPr txBox="1"/>
          <p:nvPr/>
        </p:nvSpPr>
        <p:spPr>
          <a:xfrm>
            <a:off x="4399356" y="1872408"/>
            <a:ext cx="4307013" cy="584775"/>
          </a:xfrm>
          <a:prstGeom prst="rect">
            <a:avLst/>
          </a:prstGeom>
          <a:noFill/>
        </p:spPr>
        <p:txBody>
          <a:bodyPr wrap="none" rtlCol="0">
            <a:spAutoFit/>
          </a:bodyPr>
          <a:lstStyle/>
          <a:p>
            <a:r>
              <a:rPr lang="fr-FR" sz="3200" b="1" dirty="0"/>
              <a:t>La conduction nerveuse </a:t>
            </a:r>
          </a:p>
        </p:txBody>
      </p:sp>
      <p:sp>
        <p:nvSpPr>
          <p:cNvPr id="7" name="ZoneTexte 6">
            <a:extLst>
              <a:ext uri="{FF2B5EF4-FFF2-40B4-BE49-F238E27FC236}">
                <a16:creationId xmlns:a16="http://schemas.microsoft.com/office/drawing/2014/main" id="{EBBE6576-4E72-4EBA-BA0C-95034D969EF8}"/>
              </a:ext>
            </a:extLst>
          </p:cNvPr>
          <p:cNvSpPr txBox="1"/>
          <p:nvPr/>
        </p:nvSpPr>
        <p:spPr>
          <a:xfrm>
            <a:off x="457200" y="2852936"/>
            <a:ext cx="3322712" cy="369332"/>
          </a:xfrm>
          <a:prstGeom prst="rect">
            <a:avLst/>
          </a:prstGeom>
          <a:noFill/>
        </p:spPr>
        <p:txBody>
          <a:bodyPr wrap="square" rtlCol="0">
            <a:spAutoFit/>
          </a:bodyPr>
          <a:lstStyle/>
          <a:p>
            <a:r>
              <a:rPr lang="fr-FR" dirty="0"/>
              <a:t>Dilate/ hypertrophique/ restrictif</a:t>
            </a:r>
          </a:p>
        </p:txBody>
      </p:sp>
      <p:sp>
        <p:nvSpPr>
          <p:cNvPr id="8" name="ZoneTexte 7">
            <a:extLst>
              <a:ext uri="{FF2B5EF4-FFF2-40B4-BE49-F238E27FC236}">
                <a16:creationId xmlns:a16="http://schemas.microsoft.com/office/drawing/2014/main" id="{BA4D9D63-216F-48F7-B1CB-E27A0A4303F8}"/>
              </a:ext>
            </a:extLst>
          </p:cNvPr>
          <p:cNvSpPr txBox="1"/>
          <p:nvPr/>
        </p:nvSpPr>
        <p:spPr>
          <a:xfrm>
            <a:off x="971599" y="6021288"/>
            <a:ext cx="2336602" cy="369332"/>
          </a:xfrm>
          <a:prstGeom prst="rect">
            <a:avLst/>
          </a:prstGeom>
          <a:solidFill>
            <a:schemeClr val="bg2"/>
          </a:solidFill>
        </p:spPr>
        <p:txBody>
          <a:bodyPr wrap="none" rtlCol="0">
            <a:spAutoFit/>
          </a:bodyPr>
          <a:lstStyle/>
          <a:p>
            <a:r>
              <a:rPr lang="fr-FR" dirty="0"/>
              <a:t>Insuffisance cardiaque </a:t>
            </a:r>
          </a:p>
        </p:txBody>
      </p:sp>
      <p:pic>
        <p:nvPicPr>
          <p:cNvPr id="9" name="Espace réservé du contenu 3">
            <a:extLst>
              <a:ext uri="{FF2B5EF4-FFF2-40B4-BE49-F238E27FC236}">
                <a16:creationId xmlns:a16="http://schemas.microsoft.com/office/drawing/2014/main" id="{F119C2FB-DCB0-42F9-97D3-E29B4A394672}"/>
              </a:ext>
            </a:extLst>
          </p:cNvPr>
          <p:cNvPicPr>
            <a:picLocks noChangeAspect="1"/>
          </p:cNvPicPr>
          <p:nvPr/>
        </p:nvPicPr>
        <p:blipFill rotWithShape="1">
          <a:blip r:embed="rId3"/>
          <a:srcRect l="18788" t="57804" r="63667" b="28728"/>
          <a:stretch/>
        </p:blipFill>
        <p:spPr>
          <a:xfrm>
            <a:off x="-6206" y="3429000"/>
            <a:ext cx="4015803" cy="1733939"/>
          </a:xfrm>
          <a:prstGeom prst="rect">
            <a:avLst/>
          </a:prstGeom>
        </p:spPr>
      </p:pic>
      <p:sp>
        <p:nvSpPr>
          <p:cNvPr id="10" name="ZoneTexte 9">
            <a:extLst>
              <a:ext uri="{FF2B5EF4-FFF2-40B4-BE49-F238E27FC236}">
                <a16:creationId xmlns:a16="http://schemas.microsoft.com/office/drawing/2014/main" id="{BA556515-3565-4185-AD6C-E66199A5EAC3}"/>
              </a:ext>
            </a:extLst>
          </p:cNvPr>
          <p:cNvSpPr txBox="1"/>
          <p:nvPr/>
        </p:nvSpPr>
        <p:spPr>
          <a:xfrm>
            <a:off x="4690566" y="2782669"/>
            <a:ext cx="4015803" cy="646331"/>
          </a:xfrm>
          <a:prstGeom prst="rect">
            <a:avLst/>
          </a:prstGeom>
          <a:noFill/>
        </p:spPr>
        <p:txBody>
          <a:bodyPr wrap="square" rtlCol="0">
            <a:spAutoFit/>
          </a:bodyPr>
          <a:lstStyle/>
          <a:p>
            <a:r>
              <a:rPr lang="fr-FR" dirty="0"/>
              <a:t>Trouble de la conduction/ arythmie SV/ arythmie ventriculaire </a:t>
            </a:r>
          </a:p>
        </p:txBody>
      </p:sp>
      <p:pic>
        <p:nvPicPr>
          <p:cNvPr id="11" name="Image 10">
            <a:extLst>
              <a:ext uri="{FF2B5EF4-FFF2-40B4-BE49-F238E27FC236}">
                <a16:creationId xmlns:a16="http://schemas.microsoft.com/office/drawing/2014/main" id="{18860A84-5EB0-42ED-B9DD-F3E46DE7D2F1}"/>
              </a:ext>
            </a:extLst>
          </p:cNvPr>
          <p:cNvPicPr>
            <a:picLocks noChangeAspect="1"/>
          </p:cNvPicPr>
          <p:nvPr/>
        </p:nvPicPr>
        <p:blipFill rotWithShape="1">
          <a:blip r:embed="rId4"/>
          <a:srcRect l="43849" t="50000" r="48703" b="36536"/>
          <a:stretch/>
        </p:blipFill>
        <p:spPr>
          <a:xfrm>
            <a:off x="5870541" y="3429000"/>
            <a:ext cx="1672850" cy="1701245"/>
          </a:xfrm>
          <a:prstGeom prst="rect">
            <a:avLst/>
          </a:prstGeom>
        </p:spPr>
      </p:pic>
      <p:sp>
        <p:nvSpPr>
          <p:cNvPr id="12" name="ZoneTexte 11">
            <a:extLst>
              <a:ext uri="{FF2B5EF4-FFF2-40B4-BE49-F238E27FC236}">
                <a16:creationId xmlns:a16="http://schemas.microsoft.com/office/drawing/2014/main" id="{9C5AC680-CC6C-477E-8A40-A52DC3661DDA}"/>
              </a:ext>
            </a:extLst>
          </p:cNvPr>
          <p:cNvSpPr txBox="1"/>
          <p:nvPr/>
        </p:nvSpPr>
        <p:spPr>
          <a:xfrm>
            <a:off x="6056208" y="5939988"/>
            <a:ext cx="2268891" cy="369332"/>
          </a:xfrm>
          <a:prstGeom prst="rect">
            <a:avLst/>
          </a:prstGeom>
          <a:solidFill>
            <a:schemeClr val="bg2"/>
          </a:solidFill>
        </p:spPr>
        <p:txBody>
          <a:bodyPr wrap="none" rtlCol="0">
            <a:spAutoFit/>
          </a:bodyPr>
          <a:lstStyle/>
          <a:p>
            <a:r>
              <a:rPr lang="fr-FR" dirty="0"/>
              <a:t>Arrêt cardiaque subit  </a:t>
            </a:r>
          </a:p>
        </p:txBody>
      </p:sp>
    </p:spTree>
    <p:extLst>
      <p:ext uri="{BB962C8B-B14F-4D97-AF65-F5344CB8AC3E}">
        <p14:creationId xmlns:p14="http://schemas.microsoft.com/office/powerpoint/2010/main" val="417923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fr-FR" dirty="0"/>
              <a:t>La consultation </a:t>
            </a:r>
          </a:p>
        </p:txBody>
      </p:sp>
      <p:pic>
        <p:nvPicPr>
          <p:cNvPr id="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1919" t="28519" r="22736" b="56175"/>
          <a:stretch/>
        </p:blipFill>
        <p:spPr bwMode="auto">
          <a:xfrm>
            <a:off x="1198169" y="3116738"/>
            <a:ext cx="6747662" cy="1492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499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E1B9E-6232-4A11-9FC4-E4E912B567B0}"/>
              </a:ext>
            </a:extLst>
          </p:cNvPr>
          <p:cNvSpPr>
            <a:spLocks noGrp="1"/>
          </p:cNvSpPr>
          <p:nvPr>
            <p:ph type="title"/>
          </p:nvPr>
        </p:nvSpPr>
        <p:spPr/>
        <p:txBody>
          <a:bodyPr/>
          <a:lstStyle/>
          <a:p>
            <a:r>
              <a:rPr lang="fr-FR" dirty="0"/>
              <a:t>Les atteintes respiratoires</a:t>
            </a:r>
          </a:p>
        </p:txBody>
      </p:sp>
      <p:sp>
        <p:nvSpPr>
          <p:cNvPr id="3" name="Espace réservé du contenu 2">
            <a:extLst>
              <a:ext uri="{FF2B5EF4-FFF2-40B4-BE49-F238E27FC236}">
                <a16:creationId xmlns:a16="http://schemas.microsoft.com/office/drawing/2014/main" id="{69F9A039-152D-4D7B-8222-2408D15A7A0B}"/>
              </a:ext>
            </a:extLst>
          </p:cNvPr>
          <p:cNvSpPr>
            <a:spLocks noGrp="1"/>
          </p:cNvSpPr>
          <p:nvPr>
            <p:ph idx="1"/>
          </p:nvPr>
        </p:nvSpPr>
        <p:spPr>
          <a:xfrm>
            <a:off x="251520" y="1330941"/>
            <a:ext cx="8229600" cy="4525963"/>
          </a:xfrm>
        </p:spPr>
        <p:txBody>
          <a:bodyPr>
            <a:normAutofit/>
          </a:bodyPr>
          <a:lstStyle/>
          <a:p>
            <a:pPr marL="0" indent="0">
              <a:buNone/>
            </a:pPr>
            <a:r>
              <a:rPr lang="fr-FR" sz="4400" b="1" dirty="0"/>
              <a:t>Fréquence  </a:t>
            </a:r>
          </a:p>
          <a:p>
            <a:pPr lvl="1"/>
            <a:r>
              <a:rPr lang="fr-FR" sz="1400" dirty="0"/>
              <a:t>la dystrophie de Duchenne, </a:t>
            </a:r>
          </a:p>
          <a:p>
            <a:pPr lvl="1"/>
            <a:r>
              <a:rPr lang="fr-FR" sz="1400" dirty="0"/>
              <a:t>les amyotrophies spinales, </a:t>
            </a:r>
          </a:p>
          <a:p>
            <a:pPr lvl="1"/>
            <a:r>
              <a:rPr lang="fr-FR" sz="1400" dirty="0"/>
              <a:t>la myasthénie, </a:t>
            </a:r>
          </a:p>
          <a:p>
            <a:pPr lvl="1"/>
            <a:r>
              <a:rPr lang="fr-FR" sz="1400" dirty="0"/>
              <a:t>a sclérose latérale amyotrophique, </a:t>
            </a:r>
          </a:p>
          <a:p>
            <a:pPr lvl="1"/>
            <a:r>
              <a:rPr lang="fr-FR" sz="1400" dirty="0"/>
              <a:t>la dystrophie myotonique de Steinert, </a:t>
            </a:r>
          </a:p>
          <a:p>
            <a:pPr lvl="1"/>
            <a:r>
              <a:rPr lang="fr-FR" sz="1400" b="1" dirty="0"/>
              <a:t>fréquents </a:t>
            </a:r>
            <a:r>
              <a:rPr lang="fr-FR" sz="1400" dirty="0"/>
              <a:t>la maladie de Pompe </a:t>
            </a:r>
          </a:p>
        </p:txBody>
      </p:sp>
      <p:sp>
        <p:nvSpPr>
          <p:cNvPr id="4" name="Rectangle 3">
            <a:extLst>
              <a:ext uri="{FF2B5EF4-FFF2-40B4-BE49-F238E27FC236}">
                <a16:creationId xmlns:a16="http://schemas.microsoft.com/office/drawing/2014/main" id="{B47BAB8F-4963-4629-A006-8D4DDAC8BEBE}"/>
              </a:ext>
            </a:extLst>
          </p:cNvPr>
          <p:cNvSpPr/>
          <p:nvPr/>
        </p:nvSpPr>
        <p:spPr>
          <a:xfrm>
            <a:off x="251520" y="3618655"/>
            <a:ext cx="8721518" cy="2431435"/>
          </a:xfrm>
          <a:prstGeom prst="rect">
            <a:avLst/>
          </a:prstGeom>
        </p:spPr>
        <p:txBody>
          <a:bodyPr wrap="square">
            <a:spAutoFit/>
          </a:bodyPr>
          <a:lstStyle/>
          <a:p>
            <a:r>
              <a:rPr lang="fr-FR" sz="4400" b="1" dirty="0"/>
              <a:t>Causes </a:t>
            </a:r>
          </a:p>
          <a:p>
            <a:r>
              <a:rPr lang="fr-FR" dirty="0"/>
              <a:t>L’atteinte des muscles inspiratoires = syndrome restrictif ; </a:t>
            </a:r>
          </a:p>
          <a:p>
            <a:r>
              <a:rPr lang="fr-FR" dirty="0"/>
              <a:t>Insuffisance des muscles expiratoires =toux inefficace =un encombrement bronchique,</a:t>
            </a:r>
          </a:p>
          <a:p>
            <a:r>
              <a:rPr lang="fr-FR" dirty="0"/>
              <a:t>Broncho-pneumopathies infectieuses itératives ; </a:t>
            </a:r>
          </a:p>
          <a:p>
            <a:r>
              <a:rPr lang="fr-FR" dirty="0"/>
              <a:t>Insuffisance respiratoire chronique </a:t>
            </a:r>
            <a:r>
              <a:rPr lang="fr-FR" dirty="0">
                <a:sym typeface="Wingdings" panose="05000000000000000000" pitchFamily="2" charset="2"/>
              </a:rPr>
              <a:t> </a:t>
            </a:r>
            <a:r>
              <a:rPr lang="fr-FR" dirty="0"/>
              <a:t>épisodes de détresse respiratoire.</a:t>
            </a:r>
          </a:p>
          <a:p>
            <a:endParaRPr lang="fr-FR" dirty="0"/>
          </a:p>
          <a:p>
            <a:r>
              <a:rPr lang="fr-FR" dirty="0"/>
              <a:t>+ scoliose secondaire, progressive, très fréquente</a:t>
            </a:r>
          </a:p>
        </p:txBody>
      </p:sp>
    </p:spTree>
    <p:extLst>
      <p:ext uri="{BB962C8B-B14F-4D97-AF65-F5344CB8AC3E}">
        <p14:creationId xmlns:p14="http://schemas.microsoft.com/office/powerpoint/2010/main" val="89709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Myopathies et anesthésie </a:t>
            </a:r>
          </a:p>
        </p:txBody>
      </p:sp>
      <p:pic>
        <p:nvPicPr>
          <p:cNvPr id="4" name="Espace réservé du contenu 3"/>
          <p:cNvPicPr>
            <a:picLocks noGrp="1" noChangeAspect="1"/>
          </p:cNvPicPr>
          <p:nvPr>
            <p:ph idx="1"/>
          </p:nvPr>
        </p:nvPicPr>
        <p:blipFill>
          <a:blip r:embed="rId3"/>
          <a:stretch>
            <a:fillRect/>
          </a:stretch>
        </p:blipFill>
        <p:spPr>
          <a:xfrm>
            <a:off x="251520" y="1196752"/>
            <a:ext cx="8712968" cy="5661248"/>
          </a:xfrm>
          <a:prstGeom prst="rect">
            <a:avLst/>
          </a:prstGeom>
        </p:spPr>
      </p:pic>
    </p:spTree>
    <p:extLst>
      <p:ext uri="{BB962C8B-B14F-4D97-AF65-F5344CB8AC3E}">
        <p14:creationId xmlns:p14="http://schemas.microsoft.com/office/powerpoint/2010/main" val="1825722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7BD8BCE-A9DD-48B4-8977-18866A4854D4}"/>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4700" dirty="0" err="1">
                <a:solidFill>
                  <a:srgbClr val="FFFFFF"/>
                </a:solidFill>
              </a:rPr>
              <a:t>Gastrotomie</a:t>
            </a:r>
            <a:endParaRPr lang="en-US" sz="4700" dirty="0">
              <a:solidFill>
                <a:srgbClr val="FFFFFF"/>
              </a:solidFill>
            </a:endParaRP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Image 7" descr="Une image contenant texte, carte&#10;&#10;Description générée automatiquement">
            <a:extLst>
              <a:ext uri="{FF2B5EF4-FFF2-40B4-BE49-F238E27FC236}">
                <a16:creationId xmlns:a16="http://schemas.microsoft.com/office/drawing/2014/main" id="{6D683AB1-1E2B-4A00-9251-D43412B03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75" y="2863828"/>
            <a:ext cx="4091938" cy="3123617"/>
          </a:xfrm>
          <a:prstGeom prst="rect">
            <a:avLst/>
          </a:prstGeom>
        </p:spPr>
      </p:pic>
      <p:cxnSp>
        <p:nvCxnSpPr>
          <p:cNvPr id="19" name="Straight Connector 1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Image 9" descr="Une image contenant intérieur, personne, assis, petit&#10;&#10;Description générée automatiquement">
            <a:extLst>
              <a:ext uri="{FF2B5EF4-FFF2-40B4-BE49-F238E27FC236}">
                <a16:creationId xmlns:a16="http://schemas.microsoft.com/office/drawing/2014/main" id="{71C2295D-C4C5-4CF1-922D-D3B13568B4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804" y="3058557"/>
            <a:ext cx="4091938" cy="2734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3144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fr-FR" altLang="fr-FR">
                <a:solidFill>
                  <a:srgbClr val="A50021"/>
                </a:solidFill>
              </a:rPr>
              <a:t>Chirurgie de scoliose</a:t>
            </a:r>
          </a:p>
        </p:txBody>
      </p:sp>
      <p:sp>
        <p:nvSpPr>
          <p:cNvPr id="107522" name="Rectangle 3"/>
          <p:cNvSpPr>
            <a:spLocks noGrp="1" noChangeArrowheads="1"/>
          </p:cNvSpPr>
          <p:nvPr>
            <p:ph type="body" sz="half" idx="1"/>
          </p:nvPr>
        </p:nvSpPr>
        <p:spPr>
          <a:xfrm>
            <a:off x="457200" y="1600200"/>
            <a:ext cx="4835525" cy="4525963"/>
          </a:xfrm>
        </p:spPr>
        <p:txBody>
          <a:bodyPr/>
          <a:lstStyle/>
          <a:p>
            <a:pPr eaLnBrk="1" hangingPunct="1">
              <a:lnSpc>
                <a:spcPct val="80000"/>
              </a:lnSpc>
              <a:buFontTx/>
              <a:buNone/>
            </a:pPr>
            <a:r>
              <a:rPr lang="fr-FR" altLang="fr-FR" sz="2000" b="1"/>
              <a:t>But :</a:t>
            </a:r>
            <a:r>
              <a:rPr lang="fr-FR" altLang="fr-FR" sz="2000"/>
              <a:t> </a:t>
            </a:r>
          </a:p>
          <a:p>
            <a:pPr eaLnBrk="1" hangingPunct="1">
              <a:lnSpc>
                <a:spcPct val="80000"/>
              </a:lnSpc>
              <a:buFontTx/>
              <a:buNone/>
            </a:pPr>
            <a:r>
              <a:rPr lang="fr-FR" altLang="fr-FR" sz="2000"/>
              <a:t>Rétablir l’équilibre tridimensionnel de la colonne vertébrale </a:t>
            </a:r>
          </a:p>
          <a:p>
            <a:pPr eaLnBrk="1" hangingPunct="1">
              <a:lnSpc>
                <a:spcPct val="80000"/>
              </a:lnSpc>
              <a:buFontTx/>
              <a:buNone/>
            </a:pPr>
            <a:endParaRPr lang="fr-FR" altLang="fr-FR" sz="2000"/>
          </a:p>
          <a:p>
            <a:pPr eaLnBrk="1" hangingPunct="1">
              <a:lnSpc>
                <a:spcPct val="80000"/>
              </a:lnSpc>
              <a:buFontTx/>
              <a:buNone/>
            </a:pPr>
            <a:r>
              <a:rPr lang="fr-FR" altLang="fr-FR" sz="2000"/>
              <a:t> Il utilise des implants métalliques (crochets et vis) qui par des tiges corrigent et maintiennent le rachis en bonne position, fixant pour toujours le rachis dans la bonne position. </a:t>
            </a:r>
          </a:p>
          <a:p>
            <a:pPr eaLnBrk="1" hangingPunct="1">
              <a:lnSpc>
                <a:spcPct val="80000"/>
              </a:lnSpc>
              <a:buFontTx/>
              <a:buNone/>
            </a:pPr>
            <a:endParaRPr lang="fr-FR" altLang="fr-FR" sz="2000"/>
          </a:p>
          <a:p>
            <a:pPr eaLnBrk="1" hangingPunct="1">
              <a:lnSpc>
                <a:spcPct val="80000"/>
              </a:lnSpc>
              <a:buFontTx/>
              <a:buNone/>
            </a:pPr>
            <a:r>
              <a:rPr lang="fr-FR" altLang="fr-FR" sz="2000"/>
              <a:t>	Arthrodèse postérieure et antérieure</a:t>
            </a:r>
          </a:p>
          <a:p>
            <a:pPr eaLnBrk="1" hangingPunct="1">
              <a:lnSpc>
                <a:spcPct val="80000"/>
              </a:lnSpc>
              <a:buFontTx/>
              <a:buNone/>
            </a:pPr>
            <a:r>
              <a:rPr lang="fr-FR" altLang="fr-FR" sz="2000"/>
              <a:t>	Fusion vertébrale par résection osseuse ou autogreffe iliaque</a:t>
            </a:r>
          </a:p>
        </p:txBody>
      </p:sp>
      <p:pic>
        <p:nvPicPr>
          <p:cNvPr id="107523" name="Picture 8" descr="img-71-160-170-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l="47496" t="3049" b="8055"/>
          <a:stretch>
            <a:fillRect/>
          </a:stretch>
        </p:blipFill>
        <p:spPr>
          <a:xfrm>
            <a:off x="6300788" y="1268413"/>
            <a:ext cx="2197100" cy="2592387"/>
          </a:xfrm>
          <a:noFill/>
        </p:spPr>
      </p:pic>
      <p:pic>
        <p:nvPicPr>
          <p:cNvPr id="107524" name="Picture 11" descr="texte_alt_jlestv00195_gr2"/>
          <p:cNvPicPr>
            <a:picLocks noChangeAspect="1" noChangeArrowheads="1"/>
          </p:cNvPicPr>
          <p:nvPr/>
        </p:nvPicPr>
        <p:blipFill>
          <a:blip r:embed="rId4">
            <a:extLst>
              <a:ext uri="{28A0092B-C50C-407E-A947-70E740481C1C}">
                <a14:useLocalDpi xmlns:a14="http://schemas.microsoft.com/office/drawing/2010/main" val="0"/>
              </a:ext>
            </a:extLst>
          </a:blip>
          <a:srcRect l="24989" r="49089"/>
          <a:stretch>
            <a:fillRect/>
          </a:stretch>
        </p:blipFill>
        <p:spPr bwMode="auto">
          <a:xfrm>
            <a:off x="6443663" y="4194175"/>
            <a:ext cx="1397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97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eaLnBrk="1" hangingPunct="1"/>
            <a:r>
              <a:rPr lang="fr-FR" altLang="fr-FR">
                <a:solidFill>
                  <a:srgbClr val="A50021"/>
                </a:solidFill>
              </a:rPr>
              <a:t>Evaluation respiratoire</a:t>
            </a:r>
          </a:p>
        </p:txBody>
      </p:sp>
      <p:sp>
        <p:nvSpPr>
          <p:cNvPr id="113666" name="Text Box 8"/>
          <p:cNvSpPr txBox="1">
            <a:spLocks noChangeArrowheads="1"/>
          </p:cNvSpPr>
          <p:nvPr/>
        </p:nvSpPr>
        <p:spPr bwMode="auto">
          <a:xfrm>
            <a:off x="611188" y="2205038"/>
            <a:ext cx="8208962"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Low" eaLnBrk="1" hangingPunct="1"/>
            <a:r>
              <a:rPr lang="fr-FR" altLang="fr-FR" sz="1800" dirty="0"/>
              <a:t>Le déplacement vertébral rétrécit le thorax et entraîne une insuffisance ventilatoire restrictive par </a:t>
            </a:r>
          </a:p>
          <a:p>
            <a:pPr algn="justLow" eaLnBrk="1" hangingPunct="1"/>
            <a:endParaRPr lang="fr-FR" altLang="fr-FR" sz="1800" dirty="0"/>
          </a:p>
          <a:p>
            <a:pPr algn="justLow" eaLnBrk="1" hangingPunct="1"/>
            <a:r>
              <a:rPr lang="fr-FR" altLang="fr-FR" sz="2000" dirty="0"/>
              <a:t>1) M</a:t>
            </a:r>
            <a:r>
              <a:rPr lang="fr-FR" altLang="fr-FR" sz="1800" dirty="0"/>
              <a:t>odification du grill costal </a:t>
            </a:r>
          </a:p>
          <a:p>
            <a:pPr algn="justLow" eaLnBrk="1" hangingPunct="1"/>
            <a:r>
              <a:rPr lang="fr-FR" altLang="fr-FR" sz="2000" dirty="0"/>
              <a:t>2) </a:t>
            </a:r>
            <a:r>
              <a:rPr lang="fr-FR" altLang="fr-FR" sz="1800" dirty="0"/>
              <a:t>Diminution du diamètre antéropostérieur du thorax (détente du</a:t>
            </a:r>
          </a:p>
          <a:p>
            <a:pPr algn="justLow" eaLnBrk="1" hangingPunct="1"/>
            <a:r>
              <a:rPr lang="fr-FR" altLang="fr-FR" sz="1800" dirty="0"/>
              <a:t>diaphragme).</a:t>
            </a:r>
          </a:p>
          <a:p>
            <a:pPr algn="justLow" eaLnBrk="1" hangingPunct="1"/>
            <a:endParaRPr lang="fr-FR" altLang="fr-FR" sz="1800" dirty="0"/>
          </a:p>
          <a:p>
            <a:pPr algn="justLow" eaLnBrk="1" hangingPunct="1"/>
            <a:endParaRPr lang="fr-FR" altLang="fr-FR" sz="1800" dirty="0"/>
          </a:p>
          <a:p>
            <a:pPr algn="justLow" eaLnBrk="1" hangingPunct="1"/>
            <a:r>
              <a:rPr lang="fr-FR" altLang="fr-FR" sz="2400" b="1" dirty="0">
                <a:solidFill>
                  <a:srgbClr val="FF0000"/>
                </a:solidFill>
              </a:rPr>
              <a:t>Justification d’EFR dans le bilan d’une scoliose grave</a:t>
            </a:r>
          </a:p>
        </p:txBody>
      </p:sp>
    </p:spTree>
    <p:extLst>
      <p:ext uri="{BB962C8B-B14F-4D97-AF65-F5344CB8AC3E}">
        <p14:creationId xmlns:p14="http://schemas.microsoft.com/office/powerpoint/2010/main" val="1359155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fr-FR" altLang="fr-FR">
                <a:solidFill>
                  <a:srgbClr val="A50021"/>
                </a:solidFill>
              </a:rPr>
              <a:t>Evaluation respiratoire</a:t>
            </a:r>
          </a:p>
        </p:txBody>
      </p:sp>
      <p:pic>
        <p:nvPicPr>
          <p:cNvPr id="114690"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1213" t="36415" r="12184"/>
          <a:stretch>
            <a:fillRect/>
          </a:stretch>
        </p:blipFill>
        <p:spPr>
          <a:xfrm>
            <a:off x="3708400" y="2459038"/>
            <a:ext cx="5184775" cy="4398962"/>
          </a:xfrm>
          <a:noFill/>
        </p:spPr>
      </p:pic>
      <p:sp>
        <p:nvSpPr>
          <p:cNvPr id="114691" name="Text Box 4"/>
          <p:cNvSpPr txBox="1">
            <a:spLocks noChangeArrowheads="1"/>
          </p:cNvSpPr>
          <p:nvPr/>
        </p:nvSpPr>
        <p:spPr bwMode="auto">
          <a:xfrm>
            <a:off x="468313" y="1484313"/>
            <a:ext cx="7993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fr-FR" altLang="fr-FR" sz="2000"/>
              <a:t>Importance du </a:t>
            </a:r>
            <a:r>
              <a:rPr lang="fr-FR" altLang="fr-FR" sz="2400" b="1"/>
              <a:t>syndrome restrictif</a:t>
            </a:r>
            <a:r>
              <a:rPr lang="fr-FR" altLang="fr-FR" sz="2000"/>
              <a:t> en fonction du degré de la scoliose ( Angle de Cobb)</a:t>
            </a:r>
          </a:p>
        </p:txBody>
      </p:sp>
      <p:sp>
        <p:nvSpPr>
          <p:cNvPr id="114692" name="Text Box 5"/>
          <p:cNvSpPr txBox="1">
            <a:spLocks noChangeArrowheads="1"/>
          </p:cNvSpPr>
          <p:nvPr/>
        </p:nvSpPr>
        <p:spPr bwMode="auto">
          <a:xfrm>
            <a:off x="395288" y="2997200"/>
            <a:ext cx="3292475" cy="6413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fr-FR" altLang="fr-FR" sz="1800" b="1"/>
              <a:t>Peu de retentissement &lt; 70 °</a:t>
            </a:r>
          </a:p>
          <a:p>
            <a:pPr eaLnBrk="1" hangingPunct="1"/>
            <a:r>
              <a:rPr lang="fr-FR" altLang="fr-FR" sz="1800" b="1"/>
              <a:t>Retentissement &gt; 100°</a:t>
            </a:r>
          </a:p>
        </p:txBody>
      </p:sp>
      <p:sp>
        <p:nvSpPr>
          <p:cNvPr id="114693" name="Text Box 6"/>
          <p:cNvSpPr txBox="1">
            <a:spLocks noChangeArrowheads="1"/>
          </p:cNvSpPr>
          <p:nvPr/>
        </p:nvSpPr>
        <p:spPr bwMode="auto">
          <a:xfrm>
            <a:off x="1384300" y="474503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fr-FR" altLang="fr-FR" sz="1800"/>
              <a:t>Angle de Cobb</a:t>
            </a:r>
          </a:p>
        </p:txBody>
      </p:sp>
      <p:pic>
        <p:nvPicPr>
          <p:cNvPr id="2" name="Image 1"/>
          <p:cNvPicPr>
            <a:picLocks noChangeAspect="1"/>
          </p:cNvPicPr>
          <p:nvPr/>
        </p:nvPicPr>
        <p:blipFill>
          <a:blip r:embed="rId4"/>
          <a:stretch>
            <a:fillRect/>
          </a:stretch>
        </p:blipFill>
        <p:spPr>
          <a:xfrm>
            <a:off x="0" y="3638550"/>
            <a:ext cx="3491880" cy="3245477"/>
          </a:xfrm>
          <a:prstGeom prst="rect">
            <a:avLst/>
          </a:prstGeom>
        </p:spPr>
      </p:pic>
    </p:spTree>
    <p:extLst>
      <p:ext uri="{BB962C8B-B14F-4D97-AF65-F5344CB8AC3E}">
        <p14:creationId xmlns:p14="http://schemas.microsoft.com/office/powerpoint/2010/main" val="2179407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fr-FR" altLang="fr-FR" sz="4000">
                <a:solidFill>
                  <a:srgbClr val="A50021"/>
                </a:solidFill>
              </a:rPr>
              <a:t>Scoliose et maladie neuromusculaire</a:t>
            </a:r>
          </a:p>
        </p:txBody>
      </p:sp>
      <p:sp>
        <p:nvSpPr>
          <p:cNvPr id="116738" name="Rectangle 4"/>
          <p:cNvSpPr>
            <a:spLocks noChangeArrowheads="1"/>
          </p:cNvSpPr>
          <p:nvPr/>
        </p:nvSpPr>
        <p:spPr bwMode="auto">
          <a:xfrm>
            <a:off x="34925" y="1641475"/>
            <a:ext cx="9109075"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2800" dirty="0"/>
              <a:t>Dystrophie musculaire</a:t>
            </a:r>
          </a:p>
          <a:p>
            <a:pPr eaLnBrk="1" hangingPunct="1"/>
            <a:r>
              <a:rPr lang="fr-FR" altLang="fr-FR" sz="2800" dirty="0"/>
              <a:t>• Maladie de Duchenne (1/3300 naissances)</a:t>
            </a:r>
          </a:p>
          <a:p>
            <a:pPr eaLnBrk="1" hangingPunct="1"/>
            <a:endParaRPr lang="fr-FR" altLang="fr-FR" sz="2800" dirty="0"/>
          </a:p>
          <a:p>
            <a:pPr eaLnBrk="1" hangingPunct="1"/>
            <a:r>
              <a:rPr lang="fr-FR" altLang="fr-FR" sz="2800" dirty="0"/>
              <a:t>• </a:t>
            </a:r>
            <a:r>
              <a:rPr lang="fr-FR" altLang="fr-FR" sz="2800" b="1" dirty="0"/>
              <a:t>50 à 70% d’anomalies cardiaques associées</a:t>
            </a:r>
            <a:r>
              <a:rPr lang="fr-FR" altLang="fr-FR" sz="2800" dirty="0"/>
              <a:t>:</a:t>
            </a:r>
          </a:p>
          <a:p>
            <a:pPr eaLnBrk="1" hangingPunct="1"/>
            <a:r>
              <a:rPr lang="fr-FR" altLang="fr-FR" sz="2800" dirty="0"/>
              <a:t>– Cardiomyopathies</a:t>
            </a:r>
          </a:p>
          <a:p>
            <a:pPr eaLnBrk="1" hangingPunct="1"/>
            <a:r>
              <a:rPr lang="fr-FR" altLang="fr-FR" sz="2800" dirty="0"/>
              <a:t>– Insuffisance mitrale</a:t>
            </a:r>
          </a:p>
          <a:p>
            <a:pPr eaLnBrk="1" hangingPunct="1"/>
            <a:r>
              <a:rPr lang="fr-FR" altLang="fr-FR" sz="2800" dirty="0"/>
              <a:t>– Tb rythme</a:t>
            </a:r>
          </a:p>
          <a:p>
            <a:pPr eaLnBrk="1" hangingPunct="1"/>
            <a:r>
              <a:rPr lang="fr-FR" altLang="fr-FR" sz="2800" dirty="0"/>
              <a:t>– Tb conduction</a:t>
            </a:r>
          </a:p>
          <a:p>
            <a:pPr eaLnBrk="1" hangingPunct="1"/>
            <a:endParaRPr lang="fr-FR" altLang="fr-FR" sz="2800" dirty="0"/>
          </a:p>
          <a:p>
            <a:pPr eaLnBrk="1" hangingPunct="1"/>
            <a:r>
              <a:rPr lang="fr-FR" altLang="fr-FR" sz="2400" b="1" dirty="0">
                <a:solidFill>
                  <a:srgbClr val="FF0000"/>
                </a:solidFill>
              </a:rPr>
              <a:t>Justification bilan cardiaque ( avec Echo) dans le bilan d’une scoliose chez patient avec maladie neuromusculaire</a:t>
            </a:r>
            <a:endParaRPr lang="fr-FR" altLang="fr-FR" sz="3600" dirty="0"/>
          </a:p>
          <a:p>
            <a:pPr eaLnBrk="1" hangingPunct="1"/>
            <a:endParaRPr lang="fr-FR" altLang="fr-FR" sz="3600" dirty="0"/>
          </a:p>
        </p:txBody>
      </p:sp>
    </p:spTree>
    <p:extLst>
      <p:ext uri="{BB962C8B-B14F-4D97-AF65-F5344CB8AC3E}">
        <p14:creationId xmlns:p14="http://schemas.microsoft.com/office/powerpoint/2010/main" val="1547202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descr="image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775" y="609600"/>
            <a:ext cx="486568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0" name="Rectangle 3"/>
          <p:cNvSpPr>
            <a:spLocks noChangeArrowheads="1"/>
          </p:cNvSpPr>
          <p:nvPr/>
        </p:nvSpPr>
        <p:spPr bwMode="auto">
          <a:xfrm>
            <a:off x="2932113" y="1452563"/>
            <a:ext cx="914558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1" hangingPunct="1"/>
            <a:endParaRPr lang="fr-FR" altLang="fr-FR"/>
          </a:p>
        </p:txBody>
      </p:sp>
    </p:spTree>
    <p:extLst>
      <p:ext uri="{BB962C8B-B14F-4D97-AF65-F5344CB8AC3E}">
        <p14:creationId xmlns:p14="http://schemas.microsoft.com/office/powerpoint/2010/main" val="587671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Hyperthermie maligne </a:t>
            </a:r>
          </a:p>
        </p:txBody>
      </p:sp>
      <p:sp>
        <p:nvSpPr>
          <p:cNvPr id="3" name="Espace réservé du contenu 2"/>
          <p:cNvSpPr>
            <a:spLocks noGrp="1"/>
          </p:cNvSpPr>
          <p:nvPr>
            <p:ph idx="1"/>
          </p:nvPr>
        </p:nvSpPr>
        <p:spPr/>
        <p:txBody>
          <a:bodyPr/>
          <a:lstStyle/>
          <a:p>
            <a:r>
              <a:rPr lang="fr-FR" dirty="0"/>
              <a:t>Forme fulminante : </a:t>
            </a:r>
            <a:r>
              <a:rPr lang="fr-FR" b="1" dirty="0"/>
              <a:t>1/250 000 </a:t>
            </a:r>
            <a:r>
              <a:rPr lang="fr-FR" dirty="0"/>
              <a:t>anesthésie</a:t>
            </a:r>
          </a:p>
          <a:p>
            <a:r>
              <a:rPr lang="fr-FR" dirty="0"/>
              <a:t>1/62000 AG halogénés/</a:t>
            </a:r>
            <a:r>
              <a:rPr lang="fr-FR" dirty="0" err="1"/>
              <a:t>succinylcholine</a:t>
            </a:r>
            <a:endParaRPr lang="fr-FR" dirty="0"/>
          </a:p>
          <a:p>
            <a:r>
              <a:rPr lang="fr-FR" dirty="0"/>
              <a:t>1/85000 AS sans </a:t>
            </a:r>
            <a:r>
              <a:rPr lang="fr-FR" dirty="0" err="1"/>
              <a:t>succinycholine</a:t>
            </a:r>
            <a:endParaRPr lang="fr-FR" dirty="0"/>
          </a:p>
          <a:p>
            <a:r>
              <a:rPr lang="fr-FR" dirty="0"/>
              <a:t>Nombre de nouveaux cas en France : 20 à 40</a:t>
            </a:r>
          </a:p>
          <a:p>
            <a:r>
              <a:rPr lang="fr-FR" dirty="0"/>
              <a:t>Evènement rare / anesthésiste</a:t>
            </a:r>
          </a:p>
        </p:txBody>
      </p:sp>
    </p:spTree>
    <p:extLst>
      <p:ext uri="{BB962C8B-B14F-4D97-AF65-F5344CB8AC3E}">
        <p14:creationId xmlns:p14="http://schemas.microsoft.com/office/powerpoint/2010/main" val="2927785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Gravité hyperthermie maligne</a:t>
            </a:r>
          </a:p>
        </p:txBody>
      </p:sp>
      <p:sp>
        <p:nvSpPr>
          <p:cNvPr id="3" name="Espace réservé du contenu 2"/>
          <p:cNvSpPr>
            <a:spLocks noGrp="1"/>
          </p:cNvSpPr>
          <p:nvPr>
            <p:ph idx="1"/>
          </p:nvPr>
        </p:nvSpPr>
        <p:spPr/>
        <p:txBody>
          <a:bodyPr/>
          <a:lstStyle/>
          <a:p>
            <a:r>
              <a:rPr lang="fr-FR" dirty="0"/>
              <a:t>Rhabdomyolyse aigue</a:t>
            </a:r>
          </a:p>
          <a:p>
            <a:r>
              <a:rPr lang="fr-FR" dirty="0"/>
              <a:t>Défaillance multiviscérale</a:t>
            </a:r>
          </a:p>
          <a:p>
            <a:r>
              <a:rPr lang="fr-FR" dirty="0"/>
              <a:t>Mortalité 90 % sans </a:t>
            </a:r>
            <a:r>
              <a:rPr lang="fr-FR" dirty="0" err="1"/>
              <a:t>dantrolène</a:t>
            </a:r>
            <a:endParaRPr lang="fr-FR" dirty="0"/>
          </a:p>
          <a:p>
            <a:r>
              <a:rPr lang="fr-FR" dirty="0"/>
              <a:t>Mortalité 5% avec </a:t>
            </a:r>
            <a:r>
              <a:rPr lang="fr-FR" dirty="0" err="1"/>
              <a:t>dantrolène</a:t>
            </a:r>
            <a:endParaRPr lang="fr-FR" dirty="0"/>
          </a:p>
        </p:txBody>
      </p:sp>
    </p:spTree>
    <p:extLst>
      <p:ext uri="{BB962C8B-B14F-4D97-AF65-F5344CB8AC3E}">
        <p14:creationId xmlns:p14="http://schemas.microsoft.com/office/powerpoint/2010/main" val="157901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fr-FR" dirty="0"/>
              <a:t>Objectif de la consultation</a:t>
            </a:r>
          </a:p>
        </p:txBody>
      </p:sp>
      <p:sp>
        <p:nvSpPr>
          <p:cNvPr id="4" name="ZoneTexte 3"/>
          <p:cNvSpPr txBox="1"/>
          <p:nvPr/>
        </p:nvSpPr>
        <p:spPr>
          <a:xfrm>
            <a:off x="457200" y="1417638"/>
            <a:ext cx="8624508" cy="6063198"/>
          </a:xfrm>
          <a:prstGeom prst="rect">
            <a:avLst/>
          </a:prstGeom>
          <a:noFill/>
        </p:spPr>
        <p:txBody>
          <a:bodyPr wrap="square" rtlCol="0">
            <a:spAutoFit/>
          </a:bodyPr>
          <a:lstStyle/>
          <a:p>
            <a:r>
              <a:rPr lang="fr-FR" sz="2800" b="1" dirty="0"/>
              <a:t>Evaluation du risque péri-opératoire</a:t>
            </a:r>
          </a:p>
          <a:p>
            <a:pPr marL="342900" indent="-342900">
              <a:buFont typeface="Arial" panose="020B0604020202020204" pitchFamily="34" charset="0"/>
              <a:buChar char="•"/>
            </a:pPr>
            <a:r>
              <a:rPr lang="fr-FR" sz="2400" dirty="0"/>
              <a:t>        Nature de l’intervention</a:t>
            </a:r>
          </a:p>
          <a:p>
            <a:pPr marL="571500" indent="-571500">
              <a:buFont typeface="Arial" panose="020B0604020202020204" pitchFamily="34" charset="0"/>
              <a:buChar char="•"/>
            </a:pPr>
            <a:r>
              <a:rPr lang="fr-FR" sz="2400" dirty="0"/>
              <a:t>	Etat pré -opératoire du patient</a:t>
            </a:r>
          </a:p>
          <a:p>
            <a:pPr marL="571500" indent="-571500">
              <a:buFont typeface="Arial" panose="020B0604020202020204" pitchFamily="34" charset="0"/>
              <a:buChar char="•"/>
            </a:pPr>
            <a:r>
              <a:rPr lang="fr-FR" sz="2400" dirty="0"/>
              <a:t>	Complications attendues per et postopératoires</a:t>
            </a:r>
          </a:p>
          <a:p>
            <a:endParaRPr lang="fr-FR" sz="2400" dirty="0"/>
          </a:p>
          <a:p>
            <a:r>
              <a:rPr lang="fr-FR" sz="2800" b="1" dirty="0"/>
              <a:t>Anticipation de la stratégie anesthésique </a:t>
            </a:r>
          </a:p>
          <a:p>
            <a:endParaRPr lang="fr-FR" sz="2800" b="1" dirty="0"/>
          </a:p>
          <a:p>
            <a:r>
              <a:rPr lang="fr-FR" sz="2800" b="1" dirty="0"/>
              <a:t>Information/Consentement: </a:t>
            </a:r>
          </a:p>
          <a:p>
            <a:pPr marL="457200" indent="-457200">
              <a:buFont typeface="Arial" panose="020B0604020202020204" pitchFamily="34" charset="0"/>
              <a:buChar char="•"/>
            </a:pPr>
            <a:r>
              <a:rPr lang="fr-FR" sz="2800" b="1" dirty="0"/>
              <a:t>      </a:t>
            </a:r>
            <a:r>
              <a:rPr lang="fr-FR" sz="2400" dirty="0"/>
              <a:t>Information du patient/réponses à ses questions</a:t>
            </a:r>
          </a:p>
          <a:p>
            <a:pPr marL="457200" indent="-457200">
              <a:buFont typeface="Arial" panose="020B0604020202020204" pitchFamily="34" charset="0"/>
              <a:buChar char="•"/>
            </a:pPr>
            <a:endParaRPr lang="fr-FR" sz="2400" dirty="0"/>
          </a:p>
          <a:p>
            <a:r>
              <a:rPr lang="fr-FR" sz="2800" b="1" dirty="0"/>
              <a:t>Evaluation du risque des nausées vomissements post-opératoires (NVPO) </a:t>
            </a:r>
          </a:p>
          <a:p>
            <a:endParaRPr lang="fr-FR" sz="2400" dirty="0"/>
          </a:p>
          <a:p>
            <a:endParaRPr lang="fr-FR" sz="2400" dirty="0"/>
          </a:p>
          <a:p>
            <a:r>
              <a:rPr lang="fr-FR" sz="2400" dirty="0"/>
              <a:t> </a:t>
            </a:r>
            <a:endParaRPr lang="fr-FR" sz="2800" dirty="0"/>
          </a:p>
        </p:txBody>
      </p:sp>
    </p:spTree>
    <p:extLst>
      <p:ext uri="{BB962C8B-B14F-4D97-AF65-F5344CB8AC3E}">
        <p14:creationId xmlns:p14="http://schemas.microsoft.com/office/powerpoint/2010/main" val="26886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11C357-0FAD-4A9D-BAF4-1269190DEB5A}"/>
              </a:ext>
            </a:extLst>
          </p:cNvPr>
          <p:cNvSpPr>
            <a:spLocks noGrp="1"/>
          </p:cNvSpPr>
          <p:nvPr>
            <p:ph type="title"/>
          </p:nvPr>
        </p:nvSpPr>
        <p:spPr/>
        <p:txBody>
          <a:bodyPr>
            <a:normAutofit fontScale="90000"/>
          </a:bodyPr>
          <a:lstStyle/>
          <a:p>
            <a:r>
              <a:rPr lang="fr-FR" dirty="0"/>
              <a:t>Risque d’HYPERTHERMIE MALIGNE en Anesthésie Réanimation </a:t>
            </a:r>
          </a:p>
        </p:txBody>
      </p:sp>
      <p:pic>
        <p:nvPicPr>
          <p:cNvPr id="4" name="Espace réservé du contenu 3">
            <a:extLst>
              <a:ext uri="{FF2B5EF4-FFF2-40B4-BE49-F238E27FC236}">
                <a16:creationId xmlns:a16="http://schemas.microsoft.com/office/drawing/2014/main" id="{1F8AF62B-0F35-4111-8B12-9146BC69D3C4}"/>
              </a:ext>
            </a:extLst>
          </p:cNvPr>
          <p:cNvPicPr>
            <a:picLocks noGrp="1" noChangeAspect="1"/>
          </p:cNvPicPr>
          <p:nvPr>
            <p:ph idx="1"/>
          </p:nvPr>
        </p:nvPicPr>
        <p:blipFill rotWithShape="1">
          <a:blip r:embed="rId3"/>
          <a:srcRect l="31206" t="18133" r="31206" b="34137"/>
          <a:stretch/>
        </p:blipFill>
        <p:spPr>
          <a:xfrm>
            <a:off x="1115616" y="1645671"/>
            <a:ext cx="6912768" cy="4937691"/>
          </a:xfrm>
          <a:prstGeom prst="rect">
            <a:avLst/>
          </a:prstGeom>
        </p:spPr>
      </p:pic>
    </p:spTree>
    <p:extLst>
      <p:ext uri="{BB962C8B-B14F-4D97-AF65-F5344CB8AC3E}">
        <p14:creationId xmlns:p14="http://schemas.microsoft.com/office/powerpoint/2010/main" val="3368284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B9869F-69A2-4D31-8121-9782A1F0906A}"/>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67E04773-9A7C-482F-9DFA-EAED95C4B418}"/>
              </a:ext>
            </a:extLst>
          </p:cNvPr>
          <p:cNvPicPr>
            <a:picLocks noGrp="1" noChangeAspect="1"/>
          </p:cNvPicPr>
          <p:nvPr>
            <p:ph idx="1"/>
          </p:nvPr>
        </p:nvPicPr>
        <p:blipFill rotWithShape="1">
          <a:blip r:embed="rId3"/>
          <a:srcRect l="29533" t="11137" r="30195" b="4540"/>
          <a:stretch/>
        </p:blipFill>
        <p:spPr>
          <a:xfrm>
            <a:off x="1331640" y="274638"/>
            <a:ext cx="5843364" cy="6882185"/>
          </a:xfrm>
          <a:prstGeom prst="rect">
            <a:avLst/>
          </a:prstGeom>
        </p:spPr>
      </p:pic>
    </p:spTree>
    <p:extLst>
      <p:ext uri="{BB962C8B-B14F-4D97-AF65-F5344CB8AC3E}">
        <p14:creationId xmlns:p14="http://schemas.microsoft.com/office/powerpoint/2010/main" val="3686124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AEEA6-80F1-431D-84A3-1AD940935063}"/>
              </a:ext>
            </a:extLst>
          </p:cNvPr>
          <p:cNvSpPr>
            <a:spLocks noGrp="1"/>
          </p:cNvSpPr>
          <p:nvPr>
            <p:ph type="title"/>
          </p:nvPr>
        </p:nvSpPr>
        <p:spPr/>
        <p:txBody>
          <a:bodyPr>
            <a:normAutofit fontScale="90000"/>
          </a:bodyPr>
          <a:lstStyle/>
          <a:p>
            <a:r>
              <a:rPr lang="fr-FR" dirty="0"/>
              <a:t>Réaliser une anesthésie chez le patient à risque HM </a:t>
            </a:r>
          </a:p>
        </p:txBody>
      </p:sp>
      <p:sp>
        <p:nvSpPr>
          <p:cNvPr id="3" name="Espace réservé du contenu 2">
            <a:extLst>
              <a:ext uri="{FF2B5EF4-FFF2-40B4-BE49-F238E27FC236}">
                <a16:creationId xmlns:a16="http://schemas.microsoft.com/office/drawing/2014/main" id="{D20F46B0-5636-4922-9EF9-1881385CFBBA}"/>
              </a:ext>
            </a:extLst>
          </p:cNvPr>
          <p:cNvSpPr>
            <a:spLocks noGrp="1"/>
          </p:cNvSpPr>
          <p:nvPr>
            <p:ph idx="1"/>
          </p:nvPr>
        </p:nvSpPr>
        <p:spPr>
          <a:xfrm>
            <a:off x="457200" y="2089108"/>
            <a:ext cx="8229600" cy="4525963"/>
          </a:xfrm>
        </p:spPr>
        <p:txBody>
          <a:bodyPr>
            <a:normAutofit/>
          </a:bodyPr>
          <a:lstStyle/>
          <a:p>
            <a:pPr marL="514350" indent="-514350">
              <a:buFont typeface="+mj-lt"/>
              <a:buAutoNum type="arabicPeriod"/>
            </a:pPr>
            <a:r>
              <a:rPr lang="fr-FR" dirty="0"/>
              <a:t>exclure les </a:t>
            </a:r>
            <a:r>
              <a:rPr lang="fr-FR" b="1" dirty="0"/>
              <a:t>agents anesthésiques volatils halogénés</a:t>
            </a:r>
            <a:r>
              <a:rPr lang="fr-FR" dirty="0"/>
              <a:t>, quels qu’ils soient, ainsi que le </a:t>
            </a:r>
            <a:r>
              <a:rPr lang="fr-FR" b="1" dirty="0"/>
              <a:t>curare dépolarisant </a:t>
            </a:r>
            <a:endParaRPr lang="fr-FR" dirty="0"/>
          </a:p>
          <a:p>
            <a:pPr marL="514350" indent="-514350">
              <a:buFont typeface="+mj-lt"/>
              <a:buAutoNum type="arabicPeriod"/>
            </a:pPr>
            <a:r>
              <a:rPr lang="fr-FR" dirty="0"/>
              <a:t>disposer </a:t>
            </a:r>
            <a:r>
              <a:rPr lang="fr-FR" b="1" dirty="0"/>
              <a:t>d’un monitorage de la capnographie </a:t>
            </a:r>
            <a:r>
              <a:rPr lang="fr-FR" dirty="0"/>
              <a:t>et de la température centrale ; </a:t>
            </a:r>
          </a:p>
          <a:p>
            <a:pPr marL="514350" indent="-514350">
              <a:buFont typeface="+mj-lt"/>
              <a:buAutoNum type="arabicPeriod"/>
            </a:pPr>
            <a:r>
              <a:rPr lang="fr-FR" dirty="0"/>
              <a:t>vérifier le protocole </a:t>
            </a:r>
            <a:r>
              <a:rPr lang="fr-FR" b="1" dirty="0"/>
              <a:t>d’accès au </a:t>
            </a:r>
            <a:r>
              <a:rPr lang="fr-FR" b="1" dirty="0" err="1"/>
              <a:t>dantrolène</a:t>
            </a:r>
            <a:r>
              <a:rPr lang="fr-FR" b="1" dirty="0"/>
              <a:t> </a:t>
            </a:r>
            <a:r>
              <a:rPr lang="fr-FR" dirty="0"/>
              <a:t>injectable.  </a:t>
            </a:r>
          </a:p>
          <a:p>
            <a:pPr marL="514350" indent="-514350">
              <a:buFont typeface="+mj-lt"/>
              <a:buAutoNum type="arabicPeriod"/>
            </a:pPr>
            <a:endParaRPr lang="fr-FR" dirty="0"/>
          </a:p>
        </p:txBody>
      </p:sp>
    </p:spTree>
    <p:extLst>
      <p:ext uri="{BB962C8B-B14F-4D97-AF65-F5344CB8AC3E}">
        <p14:creationId xmlns:p14="http://schemas.microsoft.com/office/powerpoint/2010/main" val="1604749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BEA9B-0CF7-4B86-A789-F5353A8885D3}"/>
              </a:ext>
            </a:extLst>
          </p:cNvPr>
          <p:cNvSpPr>
            <a:spLocks noGrp="1"/>
          </p:cNvSpPr>
          <p:nvPr>
            <p:ph type="title"/>
          </p:nvPr>
        </p:nvSpPr>
        <p:spPr/>
        <p:txBody>
          <a:bodyPr>
            <a:normAutofit fontScale="90000"/>
          </a:bodyPr>
          <a:lstStyle/>
          <a:p>
            <a:r>
              <a:rPr lang="fr-FR" dirty="0"/>
              <a:t>A faire après la crise </a:t>
            </a:r>
            <a:br>
              <a:rPr lang="fr-FR" dirty="0"/>
            </a:br>
            <a:endParaRPr lang="fr-FR" dirty="0"/>
          </a:p>
        </p:txBody>
      </p:sp>
      <p:sp>
        <p:nvSpPr>
          <p:cNvPr id="3" name="Espace réservé du contenu 2">
            <a:extLst>
              <a:ext uri="{FF2B5EF4-FFF2-40B4-BE49-F238E27FC236}">
                <a16:creationId xmlns:a16="http://schemas.microsoft.com/office/drawing/2014/main" id="{E447E531-A27C-496D-AD82-06216D63B126}"/>
              </a:ext>
            </a:extLst>
          </p:cNvPr>
          <p:cNvSpPr>
            <a:spLocks noGrp="1"/>
          </p:cNvSpPr>
          <p:nvPr>
            <p:ph idx="1"/>
          </p:nvPr>
        </p:nvSpPr>
        <p:spPr/>
        <p:txBody>
          <a:bodyPr>
            <a:normAutofit fontScale="55000" lnSpcReduction="20000"/>
          </a:bodyPr>
          <a:lstStyle/>
          <a:p>
            <a:pPr marL="0" indent="0">
              <a:buNone/>
            </a:pPr>
            <a:r>
              <a:rPr lang="fr-FR" dirty="0"/>
              <a:t> </a:t>
            </a:r>
          </a:p>
          <a:p>
            <a:pPr marL="0" indent="0">
              <a:buNone/>
            </a:pPr>
            <a:r>
              <a:rPr lang="fr-FR" dirty="0"/>
              <a:t>Il est recommandé, lorsqu’une crise HM a été suspectée, de colliger les documents en faveur du diagnostic de crise HM et  d’informer le patient et sa famille. </a:t>
            </a:r>
          </a:p>
          <a:p>
            <a:pPr marL="0" indent="0">
              <a:buNone/>
            </a:pPr>
            <a:r>
              <a:rPr lang="fr-FR" dirty="0"/>
              <a:t> </a:t>
            </a:r>
          </a:p>
          <a:p>
            <a:pPr marL="0" indent="0">
              <a:buNone/>
            </a:pPr>
            <a:r>
              <a:rPr lang="fr-FR" dirty="0"/>
              <a:t> a) </a:t>
            </a:r>
            <a:r>
              <a:rPr lang="fr-FR" b="1" dirty="0"/>
              <a:t>Le dosage des CPK entre 12 heures et  24 heures et jusqu’à normalisation du taux est essentiel.</a:t>
            </a:r>
            <a:r>
              <a:rPr lang="fr-FR" dirty="0"/>
              <a:t> un taux de CPK normal est un élément important contre le diagnostic de crise HM. Un taux qui reste élevé après plusieurs jours, doit faire rechercher une myopathie. </a:t>
            </a:r>
          </a:p>
          <a:p>
            <a:pPr marL="0" indent="0">
              <a:buNone/>
            </a:pPr>
            <a:r>
              <a:rPr lang="fr-FR" dirty="0"/>
              <a:t> </a:t>
            </a:r>
          </a:p>
          <a:p>
            <a:pPr marL="0" indent="0">
              <a:buNone/>
            </a:pPr>
            <a:r>
              <a:rPr lang="fr-FR" b="1" dirty="0"/>
              <a:t>b) Information du patient et de sa famille :  </a:t>
            </a:r>
            <a:r>
              <a:rPr lang="fr-FR" dirty="0"/>
              <a:t>- Remise d’un document relatant le protocole anesthésique et les signes faisant évoquer le diagnostic d’HM  Remise d’un document informant sur les conséquences du diagnostic évoqué de crise HM : précautions anesthésiques,  risque familial basé sur la transmission autosomique dominante. </a:t>
            </a:r>
          </a:p>
          <a:p>
            <a:pPr marL="0" indent="0">
              <a:buNone/>
            </a:pPr>
            <a:endParaRPr lang="fr-FR" b="1" dirty="0"/>
          </a:p>
          <a:p>
            <a:pPr marL="0" indent="0">
              <a:buNone/>
            </a:pPr>
            <a:r>
              <a:rPr lang="fr-FR" b="1" dirty="0"/>
              <a:t>c) Prise de contact avec un  centre expert HM </a:t>
            </a:r>
            <a:r>
              <a:rPr lang="fr-FR" dirty="0"/>
              <a:t>pour décider de la démarche diagnostique permettant de confirmer ou d’écarter le diagnostic de la crise HM </a:t>
            </a:r>
          </a:p>
        </p:txBody>
      </p:sp>
    </p:spTree>
    <p:extLst>
      <p:ext uri="{BB962C8B-B14F-4D97-AF65-F5344CB8AC3E}">
        <p14:creationId xmlns:p14="http://schemas.microsoft.com/office/powerpoint/2010/main" val="2732528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B5525-CFFA-476B-94C7-845DEC76E7FA}"/>
              </a:ext>
            </a:extLst>
          </p:cNvPr>
          <p:cNvSpPr>
            <a:spLocks noGrp="1"/>
          </p:cNvSpPr>
          <p:nvPr>
            <p:ph type="title"/>
          </p:nvPr>
        </p:nvSpPr>
        <p:spPr>
          <a:xfrm>
            <a:off x="35496" y="2348880"/>
            <a:ext cx="8229600" cy="1143000"/>
          </a:xfrm>
        </p:spPr>
        <p:txBody>
          <a:bodyPr>
            <a:normAutofit fontScale="90000"/>
          </a:bodyPr>
          <a:lstStyle/>
          <a:p>
            <a:r>
              <a:rPr lang="fr-FR" dirty="0"/>
              <a:t>Merci pour votre attention</a:t>
            </a:r>
            <a:br>
              <a:rPr lang="fr-FR" dirty="0"/>
            </a:br>
            <a:r>
              <a:rPr lang="fr-FR" sz="2700" dirty="0"/>
              <a:t>chawki.trabelsi@aphp.fr</a:t>
            </a:r>
            <a:endParaRPr lang="fr-FR" dirty="0"/>
          </a:p>
        </p:txBody>
      </p:sp>
    </p:spTree>
    <p:extLst>
      <p:ext uri="{BB962C8B-B14F-4D97-AF65-F5344CB8AC3E}">
        <p14:creationId xmlns:p14="http://schemas.microsoft.com/office/powerpoint/2010/main" val="100423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fr-FR" dirty="0"/>
              <a:t>Intubation difficile</a:t>
            </a:r>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4205" t="33826" r="23226" b="46917"/>
          <a:stretch/>
        </p:blipFill>
        <p:spPr bwMode="auto">
          <a:xfrm>
            <a:off x="1367394" y="1417638"/>
            <a:ext cx="6409212" cy="187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 2"/>
          <p:cNvPicPr>
            <a:picLocks noChangeAspect="1"/>
          </p:cNvPicPr>
          <p:nvPr/>
        </p:nvPicPr>
        <p:blipFill>
          <a:blip r:embed="rId4"/>
          <a:stretch>
            <a:fillRect/>
          </a:stretch>
        </p:blipFill>
        <p:spPr>
          <a:xfrm>
            <a:off x="2195736" y="3343251"/>
            <a:ext cx="4590686" cy="3514749"/>
          </a:xfrm>
          <a:prstGeom prst="rect">
            <a:avLst/>
          </a:prstGeom>
        </p:spPr>
      </p:pic>
    </p:spTree>
    <p:extLst>
      <p:ext uri="{BB962C8B-B14F-4D97-AF65-F5344CB8AC3E}">
        <p14:creationId xmlns:p14="http://schemas.microsoft.com/office/powerpoint/2010/main" val="4242338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fr-FR" dirty="0" err="1"/>
              <a:t>Mallampati</a:t>
            </a:r>
            <a:endParaRPr lang="fr-FR" dirty="0"/>
          </a:p>
        </p:txBody>
      </p:sp>
      <p:pic>
        <p:nvPicPr>
          <p:cNvPr id="2050"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556792"/>
            <a:ext cx="7128792" cy="368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55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650C20C-04B6-89B3-D243-2A73F1B47EE3}"/>
              </a:ext>
            </a:extLst>
          </p:cNvPr>
          <p:cNvSpPr>
            <a:spLocks noGrp="1"/>
          </p:cNvSpPr>
          <p:nvPr>
            <p:ph type="title"/>
          </p:nvPr>
        </p:nvSpPr>
        <p:spPr>
          <a:solidFill>
            <a:schemeClr val="accent5"/>
          </a:solidFill>
        </p:spPr>
        <p:txBody>
          <a:bodyPr/>
          <a:lstStyle/>
          <a:p>
            <a:r>
              <a:rPr lang="fr-FR" dirty="0">
                <a:solidFill>
                  <a:schemeClr val="bg1"/>
                </a:solidFill>
              </a:rPr>
              <a:t>Choix de la technique anesthésique </a:t>
            </a:r>
          </a:p>
        </p:txBody>
      </p:sp>
      <p:sp>
        <p:nvSpPr>
          <p:cNvPr id="3" name="Espace réservé du contenu 2">
            <a:extLst>
              <a:ext uri="{FF2B5EF4-FFF2-40B4-BE49-F238E27FC236}">
                <a16:creationId xmlns:a16="http://schemas.microsoft.com/office/drawing/2014/main" id="{3F6ED4B1-6F6A-2309-48DC-42E4666CBE9A}"/>
              </a:ext>
            </a:extLst>
          </p:cNvPr>
          <p:cNvSpPr>
            <a:spLocks noGrp="1"/>
          </p:cNvSpPr>
          <p:nvPr>
            <p:ph idx="1"/>
          </p:nvPr>
        </p:nvSpPr>
        <p:spPr>
          <a:xfrm>
            <a:off x="457200" y="1417638"/>
            <a:ext cx="8229600" cy="5611762"/>
          </a:xfrm>
        </p:spPr>
        <p:txBody>
          <a:bodyPr>
            <a:normAutofit fontScale="70000" lnSpcReduction="20000"/>
          </a:bodyPr>
          <a:lstStyle/>
          <a:p>
            <a:r>
              <a:rPr lang="fr-FR" dirty="0">
                <a:solidFill>
                  <a:srgbClr val="FF0000"/>
                </a:solidFill>
              </a:rPr>
              <a:t>AG ou RACHI??</a:t>
            </a:r>
          </a:p>
          <a:p>
            <a:r>
              <a:rPr lang="fr-FR" dirty="0"/>
              <a:t>Le recours à la rachianesthésie peut être controversé car anatomie anormale de la colonne vertébrale: risque de ponction durale difficile ou d'aggravation d'un déficit neurologique ancien. </a:t>
            </a:r>
          </a:p>
          <a:p>
            <a:pPr marL="0" indent="0">
              <a:buNone/>
            </a:pPr>
            <a:endParaRPr lang="fr-FR" dirty="0"/>
          </a:p>
          <a:p>
            <a:pPr marL="0" indent="0" algn="r">
              <a:buNone/>
            </a:pPr>
            <a:r>
              <a:rPr lang="fr-FR" sz="2000" i="1" dirty="0"/>
              <a:t>Bordes J, Gaillard PE, Lacroix G, Palmier B. Spinal </a:t>
            </a:r>
            <a:r>
              <a:rPr lang="fr-FR" sz="2000" i="1" dirty="0" err="1"/>
              <a:t>anaesthesia</a:t>
            </a:r>
            <a:r>
              <a:rPr lang="fr-FR" sz="2000" i="1" dirty="0"/>
              <a:t> </a:t>
            </a:r>
            <a:r>
              <a:rPr lang="fr-FR" sz="2000" i="1" dirty="0" err="1"/>
              <a:t>guided</a:t>
            </a:r>
            <a:r>
              <a:rPr lang="fr-FR" sz="2000" i="1" dirty="0"/>
              <a:t> by </a:t>
            </a:r>
            <a:r>
              <a:rPr lang="fr-FR" sz="2000" i="1" dirty="0" err="1"/>
              <a:t>computed</a:t>
            </a:r>
            <a:r>
              <a:rPr lang="fr-FR" sz="2000" i="1" dirty="0"/>
              <a:t> </a:t>
            </a:r>
            <a:r>
              <a:rPr lang="fr-FR" sz="2000" i="1" dirty="0" err="1"/>
              <a:t>tomography</a:t>
            </a:r>
            <a:r>
              <a:rPr lang="fr-FR" sz="2000" i="1" dirty="0"/>
              <a:t> scan in a patient </a:t>
            </a:r>
            <a:r>
              <a:rPr lang="fr-FR" sz="2000" i="1" dirty="0" err="1"/>
              <a:t>with</a:t>
            </a:r>
            <a:r>
              <a:rPr lang="fr-FR" sz="2000" i="1" dirty="0"/>
              <a:t> </a:t>
            </a:r>
            <a:r>
              <a:rPr lang="fr-FR" sz="2000" i="1" dirty="0" err="1"/>
              <a:t>severe</a:t>
            </a:r>
            <a:r>
              <a:rPr lang="fr-FR" sz="2000" i="1" dirty="0"/>
              <a:t> post-polio </a:t>
            </a:r>
            <a:r>
              <a:rPr lang="fr-FR" sz="2000" i="1" dirty="0" err="1"/>
              <a:t>sequelae</a:t>
            </a:r>
            <a:r>
              <a:rPr lang="fr-FR" sz="2000" i="1" dirty="0"/>
              <a:t>. Br J </a:t>
            </a:r>
            <a:r>
              <a:rPr lang="fr-FR" sz="2000" i="1" dirty="0" err="1"/>
              <a:t>Anaesth</a:t>
            </a:r>
            <a:r>
              <a:rPr lang="fr-FR" sz="2000" i="1" dirty="0"/>
              <a:t>. 2010 </a:t>
            </a:r>
            <a:r>
              <a:rPr lang="fr-FR" sz="2000" i="1" dirty="0" err="1"/>
              <a:t>Nov</a:t>
            </a:r>
            <a:r>
              <a:rPr lang="fr-FR" sz="2000" i="1" dirty="0"/>
              <a:t> ;105(5):702-3.</a:t>
            </a:r>
          </a:p>
          <a:p>
            <a:pPr marL="0" indent="0" algn="r">
              <a:buNone/>
            </a:pPr>
            <a:endParaRPr lang="fr-FR" sz="2000" i="1" dirty="0"/>
          </a:p>
          <a:p>
            <a:pPr marL="0" indent="0" algn="r">
              <a:buNone/>
            </a:pPr>
            <a:endParaRPr lang="fr-FR" sz="2000" i="1" dirty="0"/>
          </a:p>
          <a:p>
            <a:r>
              <a:rPr lang="fr-FR" dirty="0"/>
              <a:t>Bénéfice principal attendu de l’ALR = l’absence d’interférence avec une fonction respiratoire parfois altérée. </a:t>
            </a:r>
          </a:p>
          <a:p>
            <a:pPr marL="0" indent="0">
              <a:buNone/>
            </a:pPr>
            <a:endParaRPr lang="fr-FR" dirty="0"/>
          </a:p>
          <a:p>
            <a:r>
              <a:rPr lang="fr-FR" dirty="0"/>
              <a:t>Toutefois, comme toute procédure anesthésique, elle n’est pas dénuée de risques. Le recours donc à l’ALR sera encouragé sous réserve d’une </a:t>
            </a:r>
            <a:r>
              <a:rPr lang="fr-FR" dirty="0">
                <a:solidFill>
                  <a:srgbClr val="00B0F0"/>
                </a:solidFill>
              </a:rPr>
              <a:t>réduction des concentrations d’anesthésiques locaux utilisés. </a:t>
            </a:r>
          </a:p>
          <a:p>
            <a:endParaRPr lang="fr-FR" dirty="0"/>
          </a:p>
        </p:txBody>
      </p:sp>
    </p:spTree>
    <p:extLst>
      <p:ext uri="{BB962C8B-B14F-4D97-AF65-F5344CB8AC3E}">
        <p14:creationId xmlns:p14="http://schemas.microsoft.com/office/powerpoint/2010/main" val="4213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2F5D3-6C2A-D103-07E9-CA6525BA669B}"/>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A79E6E59-477A-D214-E63F-80B20BF39365}"/>
              </a:ext>
            </a:extLst>
          </p:cNvPr>
          <p:cNvPicPr>
            <a:picLocks noGrp="1" noChangeAspect="1"/>
          </p:cNvPicPr>
          <p:nvPr>
            <p:ph idx="1"/>
          </p:nvPr>
        </p:nvPicPr>
        <p:blipFill>
          <a:blip r:embed="rId3"/>
          <a:stretch>
            <a:fillRect/>
          </a:stretch>
        </p:blipFill>
        <p:spPr>
          <a:xfrm>
            <a:off x="827584" y="548680"/>
            <a:ext cx="7704856" cy="5760639"/>
          </a:xfrm>
          <a:prstGeom prst="rect">
            <a:avLst/>
          </a:prstGeom>
        </p:spPr>
      </p:pic>
    </p:spTree>
    <p:extLst>
      <p:ext uri="{BB962C8B-B14F-4D97-AF65-F5344CB8AC3E}">
        <p14:creationId xmlns:p14="http://schemas.microsoft.com/office/powerpoint/2010/main" val="1738575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solidFill>
        </p:spPr>
        <p:txBody>
          <a:bodyPr/>
          <a:lstStyle/>
          <a:p>
            <a:r>
              <a:rPr lang="fr-FR" dirty="0">
                <a:solidFill>
                  <a:schemeClr val="bg1"/>
                </a:solidFill>
              </a:rPr>
              <a:t>Dans le bloc opératoire </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5041" y="1600200"/>
            <a:ext cx="6293917" cy="4525963"/>
          </a:xfrm>
        </p:spPr>
      </p:pic>
    </p:spTree>
    <p:extLst>
      <p:ext uri="{BB962C8B-B14F-4D97-AF65-F5344CB8AC3E}">
        <p14:creationId xmlns:p14="http://schemas.microsoft.com/office/powerpoint/2010/main" val="2315320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7.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5404</Words>
  <Application>Microsoft Office PowerPoint</Application>
  <PresentationFormat>Affichage à l'écran (4:3)</PresentationFormat>
  <Paragraphs>622</Paragraphs>
  <Slides>44</Slides>
  <Notes>43</Notes>
  <HiddenSlides>0</HiddenSlides>
  <MMClips>2</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44</vt:i4>
      </vt:variant>
    </vt:vector>
  </HeadingPairs>
  <TitlesOfParts>
    <vt:vector size="53" baseType="lpstr">
      <vt:lpstr>Arial</vt:lpstr>
      <vt:lpstr>Calibri</vt:lpstr>
      <vt:lpstr>Garamond</vt:lpstr>
      <vt:lpstr>Open Sans</vt:lpstr>
      <vt:lpstr>StoneSans</vt:lpstr>
      <vt:lpstr>StoneSerif</vt:lpstr>
      <vt:lpstr>Times</vt:lpstr>
      <vt:lpstr>Wingdings</vt:lpstr>
      <vt:lpstr>Thème Office</vt:lpstr>
      <vt:lpstr>ADAPTATION DES TECHNIQUES ANESTHESIQUES POUR LA PRISE EN CHARGE DES PATIENTS EN SITUATION DE HANDICAP</vt:lpstr>
      <vt:lpstr>Anesthésie </vt:lpstr>
      <vt:lpstr>La consultation </vt:lpstr>
      <vt:lpstr>Objectif de la consultation</vt:lpstr>
      <vt:lpstr>Intubation difficile</vt:lpstr>
      <vt:lpstr>Mallampati</vt:lpstr>
      <vt:lpstr>Choix de la technique anesthésique </vt:lpstr>
      <vt:lpstr>Présentation PowerPoint</vt:lpstr>
      <vt:lpstr>Dans le bloc opératoire </vt:lpstr>
      <vt:lpstr>Un monitorage minimum Obligatoire</vt:lpstr>
      <vt:lpstr>Préoxygénation</vt:lpstr>
      <vt:lpstr>L’induction</vt:lpstr>
      <vt:lpstr>Intubation </vt:lpstr>
      <vt:lpstr>Risque d’inhalation du contenu gastrique</vt:lpstr>
      <vt:lpstr>La complication </vt:lpstr>
      <vt:lpstr>Présentation PowerPoint</vt:lpstr>
      <vt:lpstr>Deux cas de contre indication absolue à la succinylcholine</vt:lpstr>
      <vt:lpstr>Autre alternative à la succinylcholine</vt:lpstr>
      <vt:lpstr>L’installation</vt:lpstr>
      <vt:lpstr>Présentation PowerPoint</vt:lpstr>
      <vt:lpstr>Monitorage de la curarisation </vt:lpstr>
      <vt:lpstr>Présentation PowerPoint</vt:lpstr>
      <vt:lpstr>Myopathie de  Duchenne et de Becker Anesthésie  </vt:lpstr>
      <vt:lpstr>Myopathie de  Duchenne et de Beker Anesthésie  </vt:lpstr>
      <vt:lpstr>Dystrophie de Steinert et anesthésie </vt:lpstr>
      <vt:lpstr>Dystrophie de Steinert et anesthésie </vt:lpstr>
      <vt:lpstr>Dystrophie de Steinert et anesthésie </vt:lpstr>
      <vt:lpstr>La myopathie à central core</vt:lpstr>
      <vt:lpstr>Atteinte cardiaque et myopathie </vt:lpstr>
      <vt:lpstr>Les atteintes respiratoires</vt:lpstr>
      <vt:lpstr>Myopathies et anesthésie </vt:lpstr>
      <vt:lpstr>Gastrotomie</vt:lpstr>
      <vt:lpstr>Chirurgie de scoliose</vt:lpstr>
      <vt:lpstr>Evaluation respiratoire</vt:lpstr>
      <vt:lpstr>Evaluation respiratoire</vt:lpstr>
      <vt:lpstr>Scoliose et maladie neuromusculaire</vt:lpstr>
      <vt:lpstr>Présentation PowerPoint</vt:lpstr>
      <vt:lpstr>Hyperthermie maligne </vt:lpstr>
      <vt:lpstr>Gravité hyperthermie maligne</vt:lpstr>
      <vt:lpstr>Risque d’HYPERTHERMIE MALIGNE en Anesthésie Réanimation </vt:lpstr>
      <vt:lpstr>Présentation PowerPoint</vt:lpstr>
      <vt:lpstr>Réaliser une anesthésie chez le patient à risque HM </vt:lpstr>
      <vt:lpstr>A faire après la crise  </vt:lpstr>
      <vt:lpstr>Merci pour votre attention chawki.trabelsi@aphp.fr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Maladie neuromusculaires et anesthésie</dc:title>
  <dc:creator>Valeria</dc:creator>
  <cp:lastModifiedBy>Henri-Jean Philippe</cp:lastModifiedBy>
  <cp:revision>120</cp:revision>
  <dcterms:created xsi:type="dcterms:W3CDTF">2020-02-20T21:45:45Z</dcterms:created>
  <dcterms:modified xsi:type="dcterms:W3CDTF">2024-05-22T16:54:51Z</dcterms:modified>
</cp:coreProperties>
</file>