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7" r:id="rId4"/>
    <p:sldId id="266" r:id="rId5"/>
    <p:sldId id="262" r:id="rId6"/>
    <p:sldId id="265" r:id="rId7"/>
    <p:sldId id="261" r:id="rId8"/>
    <p:sldId id="263" r:id="rId9"/>
    <p:sldId id="264" r:id="rId10"/>
    <p:sldId id="270" r:id="rId11"/>
    <p:sldId id="269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810F-1B9B-41E0-985D-F8E59494006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E3AF3-4CF1-4381-B607-46139D576CB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41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3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0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4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7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altLang="fr-FR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fr-FR" altLang="fr-FR" sz="1200" dirty="0">
                <a:latin typeface="Times New Roman" pitchFamily="18" charset="0"/>
              </a:rPr>
              <a:t>21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altLang="fr-FR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altLang="fr-FR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551613" cy="3686175"/>
          </a:xfrm>
          <a:ln w="12700"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8102" y="4688007"/>
            <a:ext cx="4939560" cy="444127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842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07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6D992-AC51-4CB4-8C4F-41241051158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7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14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vague_bleu2.png"/>
          <p:cNvPicPr>
            <a:picLocks noChangeAspect="1" noChangeArrowheads="1"/>
          </p:cNvPicPr>
          <p:nvPr/>
        </p:nvPicPr>
        <p:blipFill>
          <a:blip r:embed="rId2" cstate="print"/>
          <a:srcRect b="82549"/>
          <a:stretch>
            <a:fillRect/>
          </a:stretch>
        </p:blipFill>
        <p:spPr bwMode="auto">
          <a:xfrm>
            <a:off x="0" y="2770188"/>
            <a:ext cx="121920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22867" y="1568451"/>
            <a:ext cx="10363200" cy="1076325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967" y="2678114"/>
            <a:ext cx="8534400" cy="782637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DA59D"/>
                </a:solidFill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1" y="5748338"/>
            <a:ext cx="5336116" cy="1065212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84" y="115888"/>
            <a:ext cx="408093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5517233"/>
            <a:ext cx="186901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349250"/>
            <a:ext cx="3048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42" y="349251"/>
            <a:ext cx="1373716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57" y="165252"/>
            <a:ext cx="3311691" cy="125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1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2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35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4784" y="1730376"/>
            <a:ext cx="538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784" y="1730376"/>
            <a:ext cx="538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0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8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4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1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2132856"/>
            <a:ext cx="10972800" cy="386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ctr" defTabSz="873125">
              <a:defRPr sz="1000"/>
            </a:lvl1pPr>
          </a:lstStyle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759842"/>
            <a:ext cx="10987616" cy="10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94784" y="1556792"/>
            <a:ext cx="8949267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sz="2100"/>
          </a:p>
        </p:txBody>
      </p:sp>
      <p:sp>
        <p:nvSpPr>
          <p:cNvPr id="4105" name="Arc 9"/>
          <p:cNvSpPr>
            <a:spLocks/>
          </p:cNvSpPr>
          <p:nvPr/>
        </p:nvSpPr>
        <p:spPr bwMode="auto">
          <a:xfrm flipV="1">
            <a:off x="9544051" y="1228180"/>
            <a:ext cx="2647949" cy="3286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29"/>
              <a:gd name="T1" fmla="*/ 0 h 21600"/>
              <a:gd name="T2" fmla="*/ 21429 w 21429"/>
              <a:gd name="T3" fmla="*/ 18891 h 21600"/>
              <a:gd name="T4" fmla="*/ 0 w 214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29" h="21600" fill="none" extrusionOk="0">
                <a:moveTo>
                  <a:pt x="-1" y="0"/>
                </a:moveTo>
                <a:cubicBezTo>
                  <a:pt x="10881" y="0"/>
                  <a:pt x="20064" y="8094"/>
                  <a:pt x="21429" y="18890"/>
                </a:cubicBezTo>
              </a:path>
              <a:path w="21429" h="21600" stroke="0" extrusionOk="0">
                <a:moveTo>
                  <a:pt x="-1" y="0"/>
                </a:moveTo>
                <a:cubicBezTo>
                  <a:pt x="10881" y="0"/>
                  <a:pt x="20064" y="8094"/>
                  <a:pt x="21429" y="188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47B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210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7084" y="6281738"/>
            <a:ext cx="2125133" cy="423862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185" y="116632"/>
            <a:ext cx="2736849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86" y="173038"/>
            <a:ext cx="186901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173037"/>
            <a:ext cx="3048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84" y="108244"/>
            <a:ext cx="1152491" cy="7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80" y="44481"/>
            <a:ext cx="2775027" cy="104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2pPr>
      <a:lvl3pPr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3pPr>
      <a:lvl4pPr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4pPr>
      <a:lvl5pPr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5pPr>
      <a:lvl6pPr marL="457200"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6pPr>
      <a:lvl7pPr marL="914400"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7pPr>
      <a:lvl8pPr marL="1371600"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8pPr>
      <a:lvl9pPr marL="1828800" algn="l" defTabSz="873125" rtl="0" eaLnBrk="1" fontAlgn="base" hangingPunct="1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</a:defRPr>
      </a:lvl9pPr>
    </p:titleStyle>
    <p:bodyStyle>
      <a:lvl1pPr marL="327025" indent="-327025" algn="l" defTabSz="873125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3050" algn="l" defTabSz="873125" rtl="0" eaLnBrk="1" fontAlgn="base" hangingPunct="1">
        <a:spcBef>
          <a:spcPct val="20000"/>
        </a:spcBef>
        <a:spcAft>
          <a:spcPct val="0"/>
        </a:spcAft>
        <a:buClr>
          <a:srgbClr val="0047B6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090613" indent="-217488" algn="l" defTabSz="873125" rtl="0" eaLnBrk="1" fontAlgn="base" hangingPunct="1">
        <a:spcBef>
          <a:spcPct val="20000"/>
        </a:spcBef>
        <a:spcAft>
          <a:spcPct val="0"/>
        </a:spcAft>
        <a:buClr>
          <a:srgbClr val="0047B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27175" indent="-217488" algn="l" defTabSz="873125" rtl="0" eaLnBrk="1" fontAlgn="base" hangingPunct="1">
        <a:spcBef>
          <a:spcPct val="20000"/>
        </a:spcBef>
        <a:spcAft>
          <a:spcPct val="0"/>
        </a:spcAft>
        <a:buClr>
          <a:srgbClr val="0047B6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9637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pitchFamily="34" charset="0"/>
        </a:defRPr>
      </a:lvl5pPr>
      <a:lvl6pPr marL="24209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pitchFamily="34" charset="0"/>
        </a:defRPr>
      </a:lvl6pPr>
      <a:lvl7pPr marL="28781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pitchFamily="34" charset="0"/>
        </a:defRPr>
      </a:lvl7pPr>
      <a:lvl8pPr marL="33353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pitchFamily="34" charset="0"/>
        </a:defRPr>
      </a:lvl8pPr>
      <a:lvl9pPr marL="3792538" indent="-219075" algn="l" defTabSz="873125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salga@aphp.fr" TargetMode="External"/><Relationship Id="rId2" Type="http://schemas.openxmlformats.org/officeDocument/2006/relationships/hyperlink" Target="mailto:fabien.cal&#233;@aphp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ylvain.petit@aphp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37421" y="1600225"/>
            <a:ext cx="7772400" cy="180020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péri-opératoire d’un patient neurologique</a:t>
            </a:r>
            <a:endParaRPr lang="en-GB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51784" y="4365105"/>
            <a:ext cx="6400800" cy="782637"/>
          </a:xfrm>
        </p:spPr>
        <p:txBody>
          <a:bodyPr/>
          <a:lstStyle/>
          <a:p>
            <a:r>
              <a:rPr lang="fr-FR" dirty="0"/>
              <a:t>Fabien CALE </a:t>
            </a:r>
            <a:r>
              <a:rPr lang="fr-FR" dirty="0">
                <a:hlinkClick r:id="rId2"/>
              </a:rPr>
              <a:t>fabien.calé@aphp.fr</a:t>
            </a:r>
            <a:r>
              <a:rPr lang="fr-FR" dirty="0"/>
              <a:t> </a:t>
            </a:r>
          </a:p>
          <a:p>
            <a:r>
              <a:rPr lang="fr-FR" dirty="0"/>
              <a:t>Marjorie SALGA </a:t>
            </a:r>
            <a:r>
              <a:rPr lang="fr-FR" dirty="0">
                <a:hlinkClick r:id="rId3"/>
              </a:rPr>
              <a:t>marjorie.salga@aphp.fr</a:t>
            </a:r>
            <a:endParaRPr lang="fr-FR" dirty="0"/>
          </a:p>
          <a:p>
            <a:r>
              <a:rPr lang="fr-FR" dirty="0"/>
              <a:t>Sylvain PETIT </a:t>
            </a:r>
            <a:r>
              <a:rPr lang="fr-FR" dirty="0">
                <a:hlinkClick r:id="rId4"/>
              </a:rPr>
              <a:t>sylvain.petit@aphp.fr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20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altLang="fr-FR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alt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6CD05A-80D0-4E71-BE65-FF611010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Importance de la PEC MPR post-opératoire</a:t>
            </a:r>
          </a:p>
        </p:txBody>
      </p:sp>
      <p:sp>
        <p:nvSpPr>
          <p:cNvPr id="63493" name="Rectangle 5"/>
          <p:cNvSpPr>
            <a:spLocks noGrp="1"/>
          </p:cNvSpPr>
          <p:nvPr>
            <p:ph idx="1"/>
          </p:nvPr>
        </p:nvSpPr>
        <p:spPr>
          <a:xfrm>
            <a:off x="857250" y="1916832"/>
            <a:ext cx="10279309" cy="44196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b="1" dirty="0">
                <a:ea typeface="ＭＳ Ｐゴシック" pitchFamily="34" charset="-128"/>
              </a:rPr>
              <a:t>- Prévenir et prendre en charge les potentielles « épines irritative » </a:t>
            </a:r>
          </a:p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dirty="0">
                <a:ea typeface="ＭＳ Ｐゴシック" pitchFamily="34" charset="-128"/>
                <a:sym typeface="Wingdings" panose="05000000000000000000" pitchFamily="2" charset="2"/>
              </a:rPr>
              <a:t> R</a:t>
            </a:r>
            <a:r>
              <a:rPr lang="fr-FR" altLang="fr-FR" sz="2000" dirty="0">
                <a:ea typeface="ＭＳ Ｐゴシック" pitchFamily="34" charset="-128"/>
              </a:rPr>
              <a:t>arement exprimées : Troubles sensitifs, de communication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fr-FR" altLang="fr-FR" sz="2000" dirty="0">
                <a:ea typeface="ＭＳ Ｐゴシック" pitchFamily="34" charset="-128"/>
              </a:rPr>
              <a:t>Douleurs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fr-FR" altLang="fr-FR" sz="2000" dirty="0">
                <a:ea typeface="ＭＳ Ｐゴシック" pitchFamily="34" charset="-128"/>
              </a:rPr>
              <a:t>Problématiques urinaires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fr-FR" altLang="fr-FR" sz="2000" dirty="0">
                <a:ea typeface="ＭＳ Ｐゴシック" pitchFamily="34" charset="-128"/>
              </a:rPr>
              <a:t>Constipation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fr-FR" altLang="fr-FR" sz="2000" dirty="0">
                <a:ea typeface="ＭＳ Ｐゴシック" pitchFamily="34" charset="-128"/>
              </a:rPr>
              <a:t>Escarres </a:t>
            </a:r>
          </a:p>
          <a:p>
            <a:pPr lvl="1" algn="just">
              <a:lnSpc>
                <a:spcPct val="90000"/>
              </a:lnSpc>
              <a:defRPr/>
            </a:pPr>
            <a:endParaRPr lang="fr-FR" altLang="fr-FR" sz="2000" dirty="0">
              <a:ea typeface="ＭＳ Ｐゴシック" pitchFamily="34" charset="-128"/>
            </a:endParaRPr>
          </a:p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- </a:t>
            </a:r>
            <a:r>
              <a:rPr lang="fr-FR" altLang="fr-FR" sz="2000" b="1" dirty="0">
                <a:ea typeface="ＭＳ Ｐゴシック" pitchFamily="34" charset="-128"/>
              </a:rPr>
              <a:t>Traiter l’hypertonie musculaire (toxine botulique, </a:t>
            </a:r>
            <a:r>
              <a:rPr lang="fr-FR" altLang="fr-FR" sz="2000" b="1" dirty="0" err="1">
                <a:ea typeface="ＭＳ Ｐゴシック" pitchFamily="34" charset="-128"/>
              </a:rPr>
              <a:t>liorésal</a:t>
            </a:r>
            <a:r>
              <a:rPr lang="fr-FR" altLang="fr-FR" sz="2000" b="1" dirty="0">
                <a:ea typeface="ＭＳ Ｐゴシック" pitchFamily="34" charset="-128"/>
              </a:rPr>
              <a:t>) </a:t>
            </a:r>
          </a:p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dirty="0">
                <a:ea typeface="ＭＳ Ｐゴシック" pitchFamily="34" charset="-128"/>
                <a:sym typeface="Wingdings" panose="05000000000000000000" pitchFamily="2" charset="2"/>
              </a:rPr>
              <a:t> </a:t>
            </a:r>
            <a:r>
              <a:rPr lang="fr-FR" altLang="fr-FR" sz="2000" dirty="0">
                <a:ea typeface="ＭＳ Ｐゴシック" pitchFamily="34" charset="-128"/>
              </a:rPr>
              <a:t>Attention recrudescence post opératoire</a:t>
            </a:r>
          </a:p>
          <a:p>
            <a:pPr marL="0" lvl="1" indent="0" algn="just">
              <a:lnSpc>
                <a:spcPct val="80000"/>
              </a:lnSpc>
              <a:buNone/>
              <a:defRPr/>
            </a:pPr>
            <a:endParaRPr lang="fr-FR" altLang="fr-FR" sz="2000" dirty="0">
              <a:ea typeface="ＭＳ Ｐゴシック" pitchFamily="34" charset="-128"/>
            </a:endParaRPr>
          </a:p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- Surveiller les immobilisations sous plâtres: risques escarres</a:t>
            </a:r>
          </a:p>
          <a:p>
            <a:pPr marL="327025" lvl="1" indent="-327025" algn="just">
              <a:lnSpc>
                <a:spcPct val="80000"/>
              </a:lnSpc>
              <a:buBlip>
                <a:blip r:embed="rId3"/>
              </a:buBlip>
              <a:defRPr/>
            </a:pPr>
            <a:endParaRPr lang="fr-FR" altLang="fr-FR" sz="2000" dirty="0">
              <a:ea typeface="ＭＳ Ｐゴシック" pitchFamily="34" charset="-128"/>
            </a:endParaRPr>
          </a:p>
          <a:p>
            <a:pPr marL="0" lvl="1" indent="0" algn="just">
              <a:lnSpc>
                <a:spcPct val="80000"/>
              </a:lnSpc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- Rééducation spécifique		</a:t>
            </a:r>
          </a:p>
          <a:p>
            <a:pPr marL="327025" lvl="1" indent="-327025" algn="just">
              <a:lnSpc>
                <a:spcPct val="80000"/>
              </a:lnSpc>
              <a:buBlip>
                <a:blip r:embed="rId3"/>
              </a:buBlip>
              <a:defRPr/>
            </a:pPr>
            <a:endParaRPr lang="fr-FR" altLang="fr-FR" sz="2000" dirty="0">
              <a:ea typeface="ＭＳ Ｐゴシック" pitchFamily="34" charset="-128"/>
            </a:endParaRPr>
          </a:p>
          <a:p>
            <a:pPr marL="327025" lvl="1" indent="-327025">
              <a:lnSpc>
                <a:spcPct val="80000"/>
              </a:lnSpc>
              <a:buBlip>
                <a:blip r:embed="rId3"/>
              </a:buBlip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2050" name="F5F534A3-E081-4B8B-BFE0-DACD3BD2CD23" descr="1f19007d-cc77-4423-9916-2033d26c3e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59" y="2660216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88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316791" y="1700982"/>
            <a:ext cx="4551617" cy="4608423"/>
            <a:chOff x="327050" y="0"/>
            <a:chExt cx="5856108" cy="547275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49"/>
            <a:stretch/>
          </p:blipFill>
          <p:spPr bwMode="auto">
            <a:xfrm>
              <a:off x="545911" y="0"/>
              <a:ext cx="4544704" cy="54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2060812" y="996286"/>
              <a:ext cx="1095375" cy="1104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1937982" y="3821373"/>
              <a:ext cx="2952750" cy="15144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27050" y="695958"/>
              <a:ext cx="1625575" cy="7074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>
              <a:stCxn id="10" idx="1"/>
            </p:cNvCxnSpPr>
            <p:nvPr/>
          </p:nvCxnSpPr>
          <p:spPr>
            <a:xfrm flipH="1" flipV="1">
              <a:off x="4763070" y="4042579"/>
              <a:ext cx="1420088" cy="565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Zone de texte 9"/>
          <p:cNvSpPr txBox="1"/>
          <p:nvPr/>
        </p:nvSpPr>
        <p:spPr>
          <a:xfrm>
            <a:off x="6868408" y="4968064"/>
            <a:ext cx="3432222" cy="122605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a typeface="Calibri"/>
                <a:cs typeface="Times New Roman"/>
              </a:rPr>
              <a:t>Coussin pour limiter l’équin du pied. </a:t>
            </a:r>
            <a:endParaRPr lang="fr-FR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a typeface="Calibri"/>
                <a:cs typeface="Times New Roman"/>
              </a:rPr>
              <a:t>Bien s’assurer que les talons sont dans le vide et non sur la mousse.</a:t>
            </a:r>
            <a:endParaRPr lang="fr-FR" sz="1400" dirty="0">
              <a:ea typeface="Calibri"/>
              <a:cs typeface="Times New Roman"/>
            </a:endParaRPr>
          </a:p>
        </p:txBody>
      </p:sp>
      <p:sp>
        <p:nvSpPr>
          <p:cNvPr id="11" name="Zone de texte 10"/>
          <p:cNvSpPr txBox="1"/>
          <p:nvPr/>
        </p:nvSpPr>
        <p:spPr>
          <a:xfrm>
            <a:off x="175303" y="1900179"/>
            <a:ext cx="2057400" cy="638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>
                <a:ea typeface="Calibri"/>
                <a:cs typeface="Times New Roman"/>
              </a:rPr>
              <a:t>Coussin à installer entre les jambes.</a:t>
            </a:r>
            <a:endParaRPr lang="fr-FR" sz="1400">
              <a:ea typeface="Calibri"/>
              <a:cs typeface="Times New Roman"/>
            </a:endParaRPr>
          </a:p>
        </p:txBody>
      </p:sp>
      <p:sp>
        <p:nvSpPr>
          <p:cNvPr id="12" name="Bulle ronde 11"/>
          <p:cNvSpPr/>
          <p:nvPr/>
        </p:nvSpPr>
        <p:spPr bwMode="auto">
          <a:xfrm>
            <a:off x="106815" y="4738112"/>
            <a:ext cx="2302609" cy="1266791"/>
          </a:xfrm>
          <a:prstGeom prst="wedgeEllipseCallout">
            <a:avLst>
              <a:gd name="adj1" fmla="val 50639"/>
              <a:gd name="adj2" fmla="val -35513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95363"/>
            <a:endParaRPr lang="fr-FR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6862" y="4937309"/>
            <a:ext cx="2193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Transmission de l’information au sein de l’équipe et dans les structures d’accueil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54133" y="908894"/>
            <a:ext cx="8240712" cy="792088"/>
          </a:xfrm>
        </p:spPr>
        <p:txBody>
          <a:bodyPr/>
          <a:lstStyle/>
          <a:p>
            <a:r>
              <a:rPr lang="fr-FR" dirty="0"/>
              <a:t>La rééducation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3433" y="2465567"/>
            <a:ext cx="5670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/>
              <a:t>Rôle des professionnels paramédicaux (kiné, ergo, diététiciennes, personnel de soins…) : </a:t>
            </a:r>
          </a:p>
          <a:p>
            <a:r>
              <a:rPr lang="fr-FR" b="1" kern="0" dirty="0"/>
              <a:t>Anticiper et adapter</a:t>
            </a:r>
            <a:r>
              <a:rPr lang="fr-FR" kern="0" dirty="0"/>
              <a:t> l’installation au lit</a:t>
            </a:r>
          </a:p>
          <a:p>
            <a:pPr lvl="1"/>
            <a:r>
              <a:rPr lang="fr-FR" kern="0" dirty="0"/>
              <a:t>Point d’appuis</a:t>
            </a:r>
          </a:p>
          <a:p>
            <a:pPr lvl="1"/>
            <a:r>
              <a:rPr lang="fr-FR" kern="0" dirty="0"/>
              <a:t>Épines irritative</a:t>
            </a:r>
          </a:p>
          <a:p>
            <a:pPr lvl="1"/>
            <a:r>
              <a:rPr lang="fr-FR" kern="0" dirty="0"/>
              <a:t>Prévention des déformation neuro-orthopédiques</a:t>
            </a:r>
          </a:p>
          <a:p>
            <a:pPr lvl="1"/>
            <a:r>
              <a:rPr lang="fr-FR" kern="0" dirty="0"/>
              <a:t>Maintient dans la durée</a:t>
            </a:r>
          </a:p>
          <a:p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263854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908720"/>
            <a:ext cx="8240712" cy="792088"/>
          </a:xfrm>
        </p:spPr>
        <p:txBody>
          <a:bodyPr/>
          <a:lstStyle/>
          <a:p>
            <a:r>
              <a:rPr lang="fr-FR" dirty="0"/>
              <a:t>La rééducation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628800"/>
            <a:ext cx="8810597" cy="5184576"/>
          </a:xfrm>
        </p:spPr>
        <p:txBody>
          <a:bodyPr/>
          <a:lstStyle/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2000" dirty="0"/>
              <a:t>        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6" y="3928816"/>
            <a:ext cx="3853229" cy="1973188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07366" y="1700808"/>
            <a:ext cx="10933285" cy="20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marL="327025" indent="-32702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613" indent="-273050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B6"/>
              </a:buClr>
              <a:buSzPct val="8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090613" indent="-217488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B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217488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B6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963738" indent="-21907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420938" indent="-21907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878138" indent="-21907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335338" indent="-21907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792538" indent="-219075" algn="l" defTabSz="873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buNone/>
            </a:pPr>
            <a:r>
              <a:rPr lang="fr-FR" sz="1800" b="1" kern="0" dirty="0"/>
              <a:t>Rôle des professionnels paramédicaux (kiné, ergo, diététiciennes, personnel de soins…)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kern="0" dirty="0"/>
              <a:t>(Ré)évaluer : </a:t>
            </a:r>
            <a:r>
              <a:rPr lang="fr-FR" sz="1800" kern="0" dirty="0"/>
              <a:t>le niveau fonctionnel des patients / l’installation au lit et au fauteuil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kern="0" dirty="0"/>
              <a:t>Orienter </a:t>
            </a:r>
            <a:r>
              <a:rPr lang="fr-FR" sz="1800" kern="0" dirty="0"/>
              <a:t>: la rééducation et la prise en charge avec les équipes de soin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kern="0" dirty="0"/>
              <a:t>Communiquer: </a:t>
            </a:r>
            <a:r>
              <a:rPr lang="fr-FR" sz="1800" kern="0" dirty="0"/>
              <a:t>avec les équipes infirmières / aides soignantes et avec les médecin MPR / chirurgiens</a:t>
            </a:r>
          </a:p>
          <a:p>
            <a:pPr marL="0" indent="0">
              <a:buNone/>
            </a:pPr>
            <a:endParaRPr lang="fr-FR" sz="1800" b="1" kern="0" dirty="0"/>
          </a:p>
          <a:p>
            <a:pPr marL="0" indent="0">
              <a:buNone/>
            </a:pPr>
            <a:endParaRPr lang="fr-FR" sz="1800" b="1" kern="0" dirty="0"/>
          </a:p>
          <a:p>
            <a:pPr marL="0" indent="0">
              <a:buNone/>
            </a:pPr>
            <a:endParaRPr lang="fr-FR" kern="0" dirty="0"/>
          </a:p>
          <a:p>
            <a:pPr marL="0" indent="0">
              <a:buNone/>
            </a:pPr>
            <a:r>
              <a:rPr lang="fr-FR" kern="0" dirty="0"/>
              <a:t>  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94" y="3558855"/>
            <a:ext cx="3617480" cy="27131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507" y="3165321"/>
            <a:ext cx="2292517" cy="364805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10635765" y="3871144"/>
            <a:ext cx="308460" cy="400297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3801169" cy="1371600"/>
          </a:xfrm>
        </p:spPr>
        <p:txBody>
          <a:bodyPr/>
          <a:lstStyle/>
          <a:p>
            <a:pPr algn="ctr" eaLnBrk="1" hangingPunct="1"/>
            <a:r>
              <a:rPr lang="fr-FR" dirty="0"/>
              <a:t>Conclusion 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0" y="2286000"/>
            <a:ext cx="11161239" cy="366328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  <a:defRPr/>
            </a:pPr>
            <a:r>
              <a:rPr lang="fr-FR" sz="2800" dirty="0"/>
              <a:t>Ne pas avoir peur d’opérer des patients en situation de handicap </a:t>
            </a:r>
          </a:p>
          <a:p>
            <a:pPr eaLnBrk="1" hangingPunct="1">
              <a:buFontTx/>
              <a:buChar char="-"/>
              <a:defRPr/>
            </a:pPr>
            <a:r>
              <a:rPr lang="fr-FR" sz="2800" dirty="0"/>
              <a:t>Pas d’outils spécifiques mais tenir compte du handicap </a:t>
            </a:r>
          </a:p>
          <a:p>
            <a:pPr eaLnBrk="1" hangingPunct="1">
              <a:buFontTx/>
              <a:buChar char="-"/>
              <a:defRPr/>
            </a:pPr>
            <a:r>
              <a:rPr lang="fr-FR" sz="2800" dirty="0"/>
              <a:t>Nécessite une organisation en amont -&gt; anticiper les difficultés </a:t>
            </a:r>
          </a:p>
          <a:p>
            <a:pPr eaLnBrk="1" hangingPunct="1">
              <a:buFontTx/>
              <a:buChar char="-"/>
              <a:defRPr/>
            </a:pPr>
            <a:r>
              <a:rPr lang="fr-FR" sz="2800" dirty="0"/>
              <a:t>S’entourer de professionnels qui connaissent le handicap (médecin MPR, kiné, ergo…)</a:t>
            </a:r>
          </a:p>
          <a:p>
            <a:pPr marL="0" indent="0">
              <a:buNone/>
              <a:defRPr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8409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4544119" cy="1371600"/>
          </a:xfrm>
        </p:spPr>
        <p:txBody>
          <a:bodyPr/>
          <a:lstStyle/>
          <a:p>
            <a:pPr algn="ctr"/>
            <a:r>
              <a:rPr lang="fr-FR" dirty="0"/>
              <a:t>Le patient neurologique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1" y="2228848"/>
            <a:ext cx="9105824" cy="369185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Besoins spécifiques </a:t>
            </a:r>
            <a:r>
              <a:rPr lang="fr-FR" sz="2400" dirty="0"/>
              <a:t>en lien avec son handicap </a:t>
            </a:r>
          </a:p>
          <a:p>
            <a:pPr marL="0" indent="0" algn="just">
              <a:buNone/>
              <a:defRPr/>
            </a:pPr>
            <a:endParaRPr lang="fr-FR" sz="2400" dirty="0"/>
          </a:p>
          <a:p>
            <a:pPr algn="just">
              <a:buFontTx/>
              <a:buChar char="-"/>
              <a:defRPr/>
            </a:pPr>
            <a:r>
              <a:rPr lang="fr-FR" sz="2400" dirty="0"/>
              <a:t>Quel est son environnement de vie : domicile adapté ou non…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Quelle est son autonomie au quotidien : présence d’un aidant, matériel spécifique…? 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Quelle est sa situation sociale : travail, scolarisation…? 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Suivi par 1 médecin/service de Médecine Physique et de Réadaptation? </a:t>
            </a:r>
          </a:p>
          <a:p>
            <a:pPr algn="just">
              <a:buFontTx/>
              <a:buChar char="-"/>
              <a:defRPr/>
            </a:pPr>
            <a:endParaRPr lang="fr-FR" sz="2400" dirty="0"/>
          </a:p>
          <a:p>
            <a:pPr marL="0" indent="0" eaLnBrk="1" hangingPunct="1">
              <a:buNone/>
              <a:defRPr/>
            </a:pPr>
            <a:endParaRPr lang="fr-FR" sz="2400" dirty="0"/>
          </a:p>
          <a:p>
            <a:pPr marL="0" indent="0"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882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4544119" cy="1371600"/>
          </a:xfrm>
        </p:spPr>
        <p:txBody>
          <a:bodyPr/>
          <a:lstStyle/>
          <a:p>
            <a:pPr algn="ctr"/>
            <a:r>
              <a:rPr lang="fr-FR" dirty="0"/>
              <a:t>Le patient neurologique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1" y="2228848"/>
            <a:ext cx="9105824" cy="369185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Avoir une vision d’ensemble </a:t>
            </a:r>
          </a:p>
          <a:p>
            <a:pPr marL="0" indent="0" algn="just">
              <a:buNone/>
              <a:defRPr/>
            </a:pPr>
            <a:endParaRPr lang="fr-FR" sz="2400" b="1" dirty="0">
              <a:solidFill>
                <a:srgbClr val="C0000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fr-FR" sz="2400" dirty="0"/>
              <a:t>Les plaintes ne sont pas toujours verbalisées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Attention accès aux soins/dépistages pas toujours facile 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Ne pas rester focalisé sur l’atteinte neurologique </a:t>
            </a:r>
          </a:p>
          <a:p>
            <a:pPr algn="just">
              <a:buFontTx/>
              <a:buChar char="-"/>
              <a:defRPr/>
            </a:pPr>
            <a:r>
              <a:rPr lang="fr-FR" sz="2400" dirty="0"/>
              <a:t>Être à l’affut des « épines irritatives »</a:t>
            </a:r>
          </a:p>
          <a:p>
            <a:pPr eaLnBrk="1" hangingPunct="1">
              <a:buFontTx/>
              <a:buChar char="-"/>
              <a:defRPr/>
            </a:pPr>
            <a:endParaRPr lang="fr-FR" sz="2400" dirty="0"/>
          </a:p>
          <a:p>
            <a:pPr marL="0" indent="0"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19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2386707" cy="1371600"/>
          </a:xfrm>
        </p:spPr>
        <p:txBody>
          <a:bodyPr/>
          <a:lstStyle/>
          <a:p>
            <a:pPr algn="ctr"/>
            <a:r>
              <a:rPr lang="fr-FR" dirty="0"/>
              <a:t>La chirurgie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585862" y="2277050"/>
            <a:ext cx="11161239" cy="339984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fr-FR" sz="2800" b="1" dirty="0"/>
              <a:t>Ne pas renoncer </a:t>
            </a:r>
          </a:p>
          <a:p>
            <a:pPr marL="0" indent="0" algn="just">
              <a:buNone/>
              <a:defRPr/>
            </a:pPr>
            <a:r>
              <a:rPr lang="fr-FR" sz="2800" b="1" dirty="0"/>
              <a:t>Démystifier </a:t>
            </a:r>
          </a:p>
          <a:p>
            <a:pPr marL="0" indent="0" algn="just">
              <a:buNone/>
              <a:defRPr/>
            </a:pPr>
            <a:r>
              <a:rPr lang="fr-FR" sz="2800" b="1" dirty="0"/>
              <a:t>Pas de matériel dédié </a:t>
            </a:r>
          </a:p>
          <a:p>
            <a:pPr marL="0" indent="0" algn="just">
              <a:buNone/>
              <a:defRPr/>
            </a:pPr>
            <a:r>
              <a:rPr lang="fr-FR" sz="2800" b="1" dirty="0"/>
              <a:t>S’adapter </a:t>
            </a:r>
          </a:p>
          <a:p>
            <a:pPr marL="0" indent="0" algn="just">
              <a:buNone/>
              <a:defRPr/>
            </a:pPr>
            <a:endParaRPr lang="fr-FR" sz="2800" b="1" dirty="0"/>
          </a:p>
          <a:p>
            <a:pPr marL="0" indent="0" algn="just">
              <a:buNone/>
              <a:defRPr/>
            </a:pPr>
            <a:r>
              <a:rPr lang="fr-FR" sz="2800" dirty="0"/>
              <a:t>Un patient en situation de handicap devrait avoir accès à des solutions chirurgicales lorsqu’elles existent </a:t>
            </a:r>
          </a:p>
          <a:p>
            <a:pPr marL="0" indent="0" algn="just">
              <a:buNone/>
              <a:defRPr/>
            </a:pPr>
            <a:r>
              <a:rPr lang="fr-FR" sz="2800" dirty="0"/>
              <a:t>Y compris de confort </a:t>
            </a:r>
          </a:p>
          <a:p>
            <a:pPr marL="0" indent="0" algn="just">
              <a:buNone/>
              <a:defRPr/>
            </a:pPr>
            <a:endParaRPr lang="fr-FR" sz="2800" dirty="0"/>
          </a:p>
          <a:p>
            <a:pPr marL="0" indent="0" eaLnBrk="1" hangingPunct="1"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283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2386707" cy="1371600"/>
          </a:xfrm>
        </p:spPr>
        <p:txBody>
          <a:bodyPr/>
          <a:lstStyle/>
          <a:p>
            <a:pPr algn="ctr"/>
            <a:r>
              <a:rPr lang="fr-FR" dirty="0"/>
              <a:t>La chirurgie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566812" y="2629476"/>
            <a:ext cx="11161239" cy="27488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800" b="1" dirty="0"/>
              <a:t>Ne pas renoncer </a:t>
            </a:r>
          </a:p>
          <a:p>
            <a:pPr marL="0" indent="0" algn="just">
              <a:buNone/>
              <a:defRPr/>
            </a:pPr>
            <a:endParaRPr lang="fr-FR" sz="2800" b="1" dirty="0"/>
          </a:p>
          <a:p>
            <a:pPr marL="0" indent="0" algn="just">
              <a:buNone/>
              <a:defRPr/>
            </a:pPr>
            <a:r>
              <a:rPr lang="fr-FR" sz="2800" b="1" dirty="0">
                <a:solidFill>
                  <a:srgbClr val="C00000"/>
                </a:solidFill>
              </a:rPr>
              <a:t>Mais </a:t>
            </a:r>
          </a:p>
          <a:p>
            <a:pPr marL="0" indent="0" algn="just">
              <a:buNone/>
              <a:defRPr/>
            </a:pPr>
            <a:endParaRPr lang="fr-FR" sz="2800" b="1" dirty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r>
              <a:rPr lang="fr-FR" sz="2800" b="1" dirty="0">
                <a:solidFill>
                  <a:srgbClr val="C00000"/>
                </a:solidFill>
              </a:rPr>
              <a:t>Ne pas espérer guérir l’incurable… </a:t>
            </a:r>
            <a:endParaRPr lang="fr-FR" sz="2400" dirty="0"/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marL="0" indent="0" eaLnBrk="1" hangingPunct="1"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endParaRPr lang="fr-FR" sz="2800" dirty="0"/>
          </a:p>
        </p:txBody>
      </p:sp>
      <p:pic>
        <p:nvPicPr>
          <p:cNvPr id="1028" name="Picture 4" descr="https://static.wixstatic.com/media/1c3f24_7153068fcdc640bb840da217bb953992~mv2.png/v1/fill/w_360,h_326,al_c,q_85,usm_0.66_1.00_0.01,enc_auto/1c3f24_7153068fcdc640bb840da217bb953992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88" y="1700211"/>
            <a:ext cx="5087938" cy="46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0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2386707" cy="1371600"/>
          </a:xfrm>
        </p:spPr>
        <p:txBody>
          <a:bodyPr/>
          <a:lstStyle/>
          <a:p>
            <a:pPr algn="ctr"/>
            <a:r>
              <a:rPr lang="fr-FR" dirty="0"/>
              <a:t>La chirurgie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0" y="2228850"/>
            <a:ext cx="11161239" cy="372043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800" b="1" dirty="0">
                <a:solidFill>
                  <a:srgbClr val="C00000"/>
                </a:solidFill>
              </a:rPr>
              <a:t>Pour une chirurgie réussie mieux vaut anticiper !</a:t>
            </a:r>
          </a:p>
          <a:p>
            <a:pPr marL="0" indent="0" algn="just">
              <a:buNone/>
              <a:defRPr/>
            </a:pPr>
            <a:endParaRPr lang="fr-FR" sz="2800" dirty="0"/>
          </a:p>
          <a:p>
            <a:pPr lvl="1" algn="just">
              <a:buFontTx/>
              <a:buChar char="-"/>
              <a:defRPr/>
            </a:pPr>
            <a:r>
              <a:rPr lang="fr-FR" sz="2400" dirty="0"/>
              <a:t>Le matériel : lève personne, matelas à air, sondes urinaires, sonnette…</a:t>
            </a:r>
          </a:p>
          <a:p>
            <a:pPr lvl="1" algn="just">
              <a:buFontTx/>
              <a:buChar char="-"/>
              <a:defRPr/>
            </a:pPr>
            <a:r>
              <a:rPr lang="fr-FR" sz="2400" dirty="0"/>
              <a:t>L’humain : « lourdeur » de certains patients, être sensibilisé aux troubles de la déglutition, aux troubles cognitifs, risque de chute…</a:t>
            </a:r>
          </a:p>
          <a:p>
            <a:pPr lvl="1" algn="just">
              <a:buFontTx/>
              <a:buChar char="-"/>
              <a:defRPr/>
            </a:pPr>
            <a:r>
              <a:rPr lang="fr-FR" sz="2400" dirty="0"/>
              <a:t>Post-op : retour à la maison (avec/sans aide?) ou transfert SMR</a:t>
            </a:r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marL="0" indent="0" eaLnBrk="1" hangingPunct="1"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3148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2386707" cy="1371600"/>
          </a:xfrm>
        </p:spPr>
        <p:txBody>
          <a:bodyPr/>
          <a:lstStyle/>
          <a:p>
            <a:pPr algn="ctr"/>
            <a:r>
              <a:rPr lang="fr-FR" dirty="0"/>
              <a:t>La chirurgie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0" y="1834480"/>
            <a:ext cx="11161239" cy="41148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800" dirty="0"/>
              <a:t>			Quel degré d’urgence ?</a:t>
            </a:r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marL="0" indent="0" eaLnBrk="1" hangingPunct="1"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276019" y="3225814"/>
            <a:ext cx="491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Attention à la dégradation fonctionnelle rapide -&gt; beaucoup à perdre </a:t>
            </a:r>
          </a:p>
          <a:p>
            <a:endParaRPr lang="en-US" dirty="0"/>
          </a:p>
        </p:txBody>
      </p:sp>
      <p:sp>
        <p:nvSpPr>
          <p:cNvPr id="3" name="Flèche vers le bas 2"/>
          <p:cNvSpPr/>
          <p:nvPr/>
        </p:nvSpPr>
        <p:spPr bwMode="auto">
          <a:xfrm rot="18493131">
            <a:off x="6229351" y="2305488"/>
            <a:ext cx="619125" cy="8366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èche vers le bas 7"/>
          <p:cNvSpPr/>
          <p:nvPr/>
        </p:nvSpPr>
        <p:spPr bwMode="auto">
          <a:xfrm rot="2120512">
            <a:off x="3228535" y="2400739"/>
            <a:ext cx="619125" cy="8366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7130" y="3225814"/>
            <a:ext cx="491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 pas se précipiter devant une situation chronique et stable </a:t>
            </a:r>
          </a:p>
          <a:p>
            <a:endParaRPr lang="en-US" dirty="0"/>
          </a:p>
        </p:txBody>
      </p:sp>
      <p:pic>
        <p:nvPicPr>
          <p:cNvPr id="2050" name="Picture 2" descr="Embrayage, Frein, Accélérateur | Apprendre à Bien les Utili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28" y="4067266"/>
            <a:ext cx="3472920" cy="24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03235" y="515316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Coup d’accélérateur </a:t>
            </a:r>
            <a:endParaRPr lang="en-US" dirty="0"/>
          </a:p>
        </p:txBody>
      </p:sp>
      <p:sp>
        <p:nvSpPr>
          <p:cNvPr id="7" name="Flèche courbée vers la gauche 6"/>
          <p:cNvSpPr/>
          <p:nvPr/>
        </p:nvSpPr>
        <p:spPr bwMode="auto">
          <a:xfrm rot="1996282">
            <a:off x="7527571" y="4011154"/>
            <a:ext cx="1080839" cy="216208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1371" y="51895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Coup de frein</a:t>
            </a:r>
            <a:endParaRPr lang="en-US" dirty="0"/>
          </a:p>
        </p:txBody>
      </p:sp>
      <p:sp>
        <p:nvSpPr>
          <p:cNvPr id="10" name="Flèche courbée vers la droite 9"/>
          <p:cNvSpPr/>
          <p:nvPr/>
        </p:nvSpPr>
        <p:spPr bwMode="auto">
          <a:xfrm rot="19724099">
            <a:off x="2648873" y="3979572"/>
            <a:ext cx="1065323" cy="222525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5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2386707" cy="1371600"/>
          </a:xfrm>
        </p:spPr>
        <p:txBody>
          <a:bodyPr/>
          <a:lstStyle/>
          <a:p>
            <a:pPr algn="ctr"/>
            <a:r>
              <a:rPr lang="fr-FR" dirty="0"/>
              <a:t>La chirurgie</a:t>
            </a:r>
          </a:p>
        </p:txBody>
      </p:sp>
      <p:sp>
        <p:nvSpPr>
          <p:cNvPr id="218119" name="Rectangle 1031"/>
          <p:cNvSpPr>
            <a:spLocks noGrp="1" noChangeArrowheads="1"/>
          </p:cNvSpPr>
          <p:nvPr>
            <p:ph idx="1"/>
          </p:nvPr>
        </p:nvSpPr>
        <p:spPr>
          <a:xfrm>
            <a:off x="695400" y="1834480"/>
            <a:ext cx="11161239" cy="41148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sz="2800" b="1" dirty="0"/>
              <a:t>Dans quel but ? </a:t>
            </a:r>
          </a:p>
          <a:p>
            <a:pPr marL="0" indent="0" algn="just">
              <a:buNone/>
              <a:defRPr/>
            </a:pPr>
            <a:endParaRPr lang="fr-FR" sz="2800" b="1" dirty="0"/>
          </a:p>
          <a:p>
            <a:pPr lvl="1" algn="just">
              <a:buFontTx/>
              <a:buChar char="-"/>
              <a:defRPr/>
            </a:pPr>
            <a:r>
              <a:rPr lang="fr-FR" sz="2500" dirty="0"/>
              <a:t>Discuter à plusieurs </a:t>
            </a:r>
          </a:p>
          <a:p>
            <a:pPr lvl="1" algn="just">
              <a:buFontTx/>
              <a:buChar char="-"/>
              <a:defRPr/>
            </a:pPr>
            <a:r>
              <a:rPr lang="fr-FR" sz="2500" dirty="0"/>
              <a:t>Ecouter les patients mais aussi famille/aidants</a:t>
            </a:r>
          </a:p>
          <a:p>
            <a:pPr lvl="1" algn="just">
              <a:buFontTx/>
              <a:buChar char="-"/>
              <a:defRPr/>
            </a:pPr>
            <a:r>
              <a:rPr lang="fr-FR" sz="2500" b="1" dirty="0">
                <a:solidFill>
                  <a:srgbClr val="C00000"/>
                </a:solidFill>
              </a:rPr>
              <a:t>« Contrat » d’objectif(s)</a:t>
            </a:r>
          </a:p>
          <a:p>
            <a:pPr lvl="1" algn="just">
              <a:buFontTx/>
              <a:buChar char="-"/>
              <a:defRPr/>
            </a:pPr>
            <a:r>
              <a:rPr lang="fr-FR" sz="2500" dirty="0"/>
              <a:t>Jusqu’ou va-t-on? </a:t>
            </a:r>
            <a:endParaRPr lang="fr-FR" sz="2800" dirty="0"/>
          </a:p>
          <a:p>
            <a:pPr algn="just">
              <a:buFontTx/>
              <a:buChar char="-"/>
              <a:defRPr/>
            </a:pPr>
            <a:endParaRPr lang="fr-FR" sz="2800" dirty="0"/>
          </a:p>
          <a:p>
            <a:pPr marL="0" indent="0" eaLnBrk="1" hangingPunct="1"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endParaRPr lang="fr-FR" sz="2800" dirty="0"/>
          </a:p>
        </p:txBody>
      </p:sp>
      <p:pic>
        <p:nvPicPr>
          <p:cNvPr id="5" name="Picture 35">
            <a:extLst>
              <a:ext uri="{FF2B5EF4-FFF2-40B4-BE49-F238E27FC236}">
                <a16:creationId xmlns:a16="http://schemas.microsoft.com/office/drawing/2014/main" id="{4140C8E9-E111-1349-8A8B-D110ED78E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9"/>
          <a:stretch/>
        </p:blipFill>
        <p:spPr>
          <a:xfrm>
            <a:off x="7419975" y="4041354"/>
            <a:ext cx="4436664" cy="26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2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L’anesthésie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dirty="0"/>
              <a:t>La chirurgie c’est aussi l’anesthésie!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L’anesthésiste doit adhérer au projet chirurgical </a:t>
            </a:r>
          </a:p>
          <a:p>
            <a:pPr marL="0" indent="0">
              <a:buNone/>
            </a:pPr>
            <a:r>
              <a:rPr lang="fr-FR" sz="2800" dirty="0"/>
              <a:t>Ne pas récuser systématiquement </a:t>
            </a:r>
          </a:p>
          <a:p>
            <a:pPr marL="0" indent="0">
              <a:buNone/>
            </a:pPr>
            <a:r>
              <a:rPr lang="fr-FR" sz="2800" dirty="0"/>
              <a:t>Comprendre la nécessité de l’opération </a:t>
            </a:r>
            <a:endParaRPr lang="en-US" sz="2800" dirty="0"/>
          </a:p>
        </p:txBody>
      </p:sp>
      <p:pic>
        <p:nvPicPr>
          <p:cNvPr id="1026" name="6F6EEC5F-768E-4E26-9B0C-ED58DAF3C846" descr="IMG_93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25" y="2132856"/>
            <a:ext cx="3310557" cy="428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6735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résentation GHUPIFO">
  <a:themeElements>
    <a:clrScheme name="Modèle par défaut AP-HP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 AP-HP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AP-HP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Grand écran</PresentationFormat>
  <Paragraphs>119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Wingdings</vt:lpstr>
      <vt:lpstr>Modèle Présentation GHUPIFO</vt:lpstr>
      <vt:lpstr>Gestion péri-opératoire d’un patient neurologique</vt:lpstr>
      <vt:lpstr>Le patient neurologique</vt:lpstr>
      <vt:lpstr>Le patient neurologique</vt:lpstr>
      <vt:lpstr>La chirurgie</vt:lpstr>
      <vt:lpstr>La chirurgie</vt:lpstr>
      <vt:lpstr>La chirurgie</vt:lpstr>
      <vt:lpstr>La chirurgie</vt:lpstr>
      <vt:lpstr>La chirurgie</vt:lpstr>
      <vt:lpstr>L’anesthésie </vt:lpstr>
      <vt:lpstr>Importance de la PEC MPR post-opératoire</vt:lpstr>
      <vt:lpstr>La rééducation</vt:lpstr>
      <vt:lpstr>La rééducation</vt:lpstr>
      <vt:lpstr>Conclusion 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SALGA Marjorie</dc:creator>
  <cp:lastModifiedBy>Henri-Jean Philippe</cp:lastModifiedBy>
  <cp:revision>42</cp:revision>
  <dcterms:created xsi:type="dcterms:W3CDTF">2023-11-20T13:53:52Z</dcterms:created>
  <dcterms:modified xsi:type="dcterms:W3CDTF">2023-11-21T12:00:55Z</dcterms:modified>
</cp:coreProperties>
</file>