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8" r:id="rId1"/>
  </p:sldMasterIdLst>
  <p:notesMasterIdLst>
    <p:notesMasterId r:id="rId20"/>
  </p:notesMasterIdLst>
  <p:sldIdLst>
    <p:sldId id="256" r:id="rId2"/>
    <p:sldId id="583" r:id="rId3"/>
    <p:sldId id="581" r:id="rId4"/>
    <p:sldId id="568" r:id="rId5"/>
    <p:sldId id="563" r:id="rId6"/>
    <p:sldId id="546" r:id="rId7"/>
    <p:sldId id="569" r:id="rId8"/>
    <p:sldId id="550" r:id="rId9"/>
    <p:sldId id="582" r:id="rId10"/>
    <p:sldId id="551" r:id="rId11"/>
    <p:sldId id="570" r:id="rId12"/>
    <p:sldId id="571" r:id="rId13"/>
    <p:sldId id="572" r:id="rId14"/>
    <p:sldId id="573" r:id="rId15"/>
    <p:sldId id="576" r:id="rId16"/>
    <p:sldId id="578" r:id="rId17"/>
    <p:sldId id="574" r:id="rId18"/>
    <p:sldId id="579" r:id="rId19"/>
  </p:sldIdLst>
  <p:sldSz cx="9144000" cy="5715000" type="screen16x10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521415D9-36F7-43E2-AB2F-B90AF26B5E84}">
      <p14:sectionLst xmlns:p14="http://schemas.microsoft.com/office/powerpoint/2010/main">
        <p14:section name="Section par défaut" id="{7B5AF8C3-D3B9-BF4D-8A7C-365C26F7F375}">
          <p14:sldIdLst>
            <p14:sldId id="256"/>
            <p14:sldId id="583"/>
            <p14:sldId id="581"/>
            <p14:sldId id="568"/>
            <p14:sldId id="563"/>
            <p14:sldId id="546"/>
            <p14:sldId id="569"/>
            <p14:sldId id="550"/>
            <p14:sldId id="582"/>
            <p14:sldId id="551"/>
            <p14:sldId id="570"/>
            <p14:sldId id="571"/>
            <p14:sldId id="572"/>
            <p14:sldId id="573"/>
            <p14:sldId id="576"/>
            <p14:sldId id="578"/>
            <p14:sldId id="574"/>
            <p14:sldId id="5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x cdv" initials="ac" lastIdx="1" clrIdx="0">
    <p:extLst>
      <p:ext uri="{19B8F6BF-5375-455C-9EA6-DF929625EA0E}">
        <p15:presenceInfo xmlns:p15="http://schemas.microsoft.com/office/powerpoint/2012/main" userId="26da7cf3978e4ca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B4A3"/>
    <a:srgbClr val="FC0D56"/>
    <a:srgbClr val="DB8C20"/>
    <a:srgbClr val="EFD3D3"/>
    <a:srgbClr val="8CFBFC"/>
    <a:srgbClr val="FC4478"/>
    <a:srgbClr val="FC45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6620D4E-398B-4A85-B674-0EA28C08B839}">
  <a:tblStyle styleId="{B6620D4E-398B-4A85-B674-0EA28C08B839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97" autoAdjust="0"/>
    <p:restoredTop sz="95477" autoAdjust="0"/>
  </p:normalViewPr>
  <p:slideViewPr>
    <p:cSldViewPr snapToGrid="0" snapToObjects="1">
      <p:cViewPr varScale="1">
        <p:scale>
          <a:sx n="118" d="100"/>
          <a:sy n="118" d="100"/>
        </p:scale>
        <p:origin x="224" y="59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654982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fr-FR" dirty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4345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1603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2388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721428" y="3154372"/>
            <a:ext cx="5216699" cy="128875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1pPr>
            <a:lvl2pPr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2pPr>
            <a:lvl3pPr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3pPr>
            <a:lvl4pPr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4pPr>
            <a:lvl5pPr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5pPr>
            <a:lvl6pPr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6pPr>
            <a:lvl7pPr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7pPr>
            <a:lvl8pPr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8pPr>
            <a:lvl9pPr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9pPr>
          </a:lstStyle>
          <a:p>
            <a:endParaRPr/>
          </a:p>
        </p:txBody>
      </p:sp>
      <p:sp>
        <p:nvSpPr>
          <p:cNvPr id="9" name="Shape 9"/>
          <p:cNvSpPr/>
          <p:nvPr/>
        </p:nvSpPr>
        <p:spPr>
          <a:xfrm>
            <a:off x="5938246" y="2814627"/>
            <a:ext cx="721800" cy="85749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6659860" y="2814627"/>
            <a:ext cx="721800" cy="85749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-1" y="2814627"/>
            <a:ext cx="721800" cy="85749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721427" y="2814627"/>
            <a:ext cx="5216699" cy="85749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893700" y="228875"/>
            <a:ext cx="6462600" cy="952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" name="Shape 53"/>
          <p:cNvSpPr/>
          <p:nvPr/>
        </p:nvSpPr>
        <p:spPr>
          <a:xfrm>
            <a:off x="7356369" y="5629252"/>
            <a:ext cx="893699" cy="85749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8250314" y="5629252"/>
            <a:ext cx="893699" cy="85749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/>
          <p:nvPr/>
        </p:nvSpPr>
        <p:spPr>
          <a:xfrm>
            <a:off x="3" y="5629252"/>
            <a:ext cx="893699" cy="85749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/>
          <p:nvPr/>
        </p:nvSpPr>
        <p:spPr>
          <a:xfrm>
            <a:off x="893709" y="5629252"/>
            <a:ext cx="6462600" cy="85749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893700" y="228875"/>
            <a:ext cx="6462600" cy="95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893700" y="1526210"/>
            <a:ext cx="6462600" cy="3946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rgbClr val="677480"/>
              </a:buClr>
              <a:buSzPct val="100000"/>
              <a:buFont typeface="Lato"/>
              <a:buChar char="▷"/>
              <a:defRPr sz="30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>
              <a:spcBef>
                <a:spcPts val="480"/>
              </a:spcBef>
              <a:buClr>
                <a:srgbClr val="677480"/>
              </a:buClr>
              <a:buSzPct val="100000"/>
              <a:buFont typeface="Lato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>
              <a:spcBef>
                <a:spcPts val="480"/>
              </a:spcBef>
              <a:buClr>
                <a:srgbClr val="677480"/>
              </a:buClr>
              <a:buSzPct val="100000"/>
              <a:buFont typeface="Lato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ctrTitle"/>
          </p:nvPr>
        </p:nvSpPr>
        <p:spPr>
          <a:xfrm>
            <a:off x="1117600" y="1536125"/>
            <a:ext cx="7294880" cy="75289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fr-FR" sz="3200" dirty="0"/>
              <a:t>Tumeurs </a:t>
            </a:r>
            <a:r>
              <a:rPr lang="fr-FR" sz="3200" dirty="0" err="1"/>
              <a:t>infiltrantes</a:t>
            </a:r>
            <a:r>
              <a:rPr lang="fr-FR" sz="3200" dirty="0"/>
              <a:t>  de la vessie</a:t>
            </a:r>
            <a:endParaRPr lang="en" sz="2600" dirty="0"/>
          </a:p>
        </p:txBody>
      </p:sp>
      <p:sp>
        <p:nvSpPr>
          <p:cNvPr id="3" name="Sous-titre 2"/>
          <p:cNvSpPr txBox="1">
            <a:spLocks/>
          </p:cNvSpPr>
          <p:nvPr/>
        </p:nvSpPr>
        <p:spPr>
          <a:xfrm>
            <a:off x="646815" y="3236601"/>
            <a:ext cx="2668270" cy="969498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fr-F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/>
                <a:cs typeface="Helvetica Light"/>
              </a:rPr>
              <a:t>Emmanuelle Fabiano</a:t>
            </a:r>
          </a:p>
        </p:txBody>
      </p:sp>
      <p:pic>
        <p:nvPicPr>
          <p:cNvPr id="9" name="Image 8" descr="Une image contenant tasse, lumière&#10;&#10;Description générée automatiquement">
            <a:extLst>
              <a:ext uri="{FF2B5EF4-FFF2-40B4-BE49-F238E27FC236}">
                <a16:creationId xmlns:a16="http://schemas.microsoft.com/office/drawing/2014/main" id="{F61EAE26-EF27-9846-85F5-75DB1E11A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722" y="3236601"/>
            <a:ext cx="3138163" cy="189676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5926B0-0867-EE45-99A9-CF13C58DE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462600" cy="718457"/>
          </a:xfrm>
        </p:spPr>
        <p:txBody>
          <a:bodyPr/>
          <a:lstStyle/>
          <a:p>
            <a:r>
              <a:rPr lang="fr-FR" sz="3200" dirty="0">
                <a:latin typeface="Helvetica Light" panose="020B0403020202020204" pitchFamily="34" charset="0"/>
              </a:rPr>
              <a:t>RTCT : Quelle chimiothérapie ?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C11067BE-E058-8849-8572-1F7268A8CF69}"/>
              </a:ext>
            </a:extLst>
          </p:cNvPr>
          <p:cNvSpPr/>
          <p:nvPr/>
        </p:nvSpPr>
        <p:spPr>
          <a:xfrm>
            <a:off x="2976242" y="738553"/>
            <a:ext cx="3191516" cy="38034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  <a:latin typeface="Helvetica Light" panose="020B0403020202020204" pitchFamily="34" charset="0"/>
              </a:rPr>
              <a:t>Deux essais randomisés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EFD3990C-883A-A047-B2E1-E94C99883237}"/>
              </a:ext>
            </a:extLst>
          </p:cNvPr>
          <p:cNvSpPr/>
          <p:nvPr/>
        </p:nvSpPr>
        <p:spPr>
          <a:xfrm>
            <a:off x="373225" y="1264714"/>
            <a:ext cx="2848978" cy="380345"/>
          </a:xfrm>
          <a:prstGeom prst="roundRect">
            <a:avLst/>
          </a:prstGeom>
          <a:noFill/>
          <a:ln w="952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2"/>
                </a:solidFill>
                <a:latin typeface="Helvetica Light" panose="020B0403020202020204" pitchFamily="34" charset="0"/>
              </a:rPr>
              <a:t>RT + 5FU </a:t>
            </a:r>
            <a:r>
              <a:rPr lang="fr-FR" sz="1200" dirty="0" err="1">
                <a:solidFill>
                  <a:schemeClr val="bg2"/>
                </a:solidFill>
                <a:latin typeface="Helvetica Light" panose="020B0403020202020204" pitchFamily="34" charset="0"/>
              </a:rPr>
              <a:t>Mitomycine</a:t>
            </a:r>
            <a:r>
              <a:rPr lang="fr-FR" sz="1200" dirty="0">
                <a:solidFill>
                  <a:schemeClr val="bg2"/>
                </a:solidFill>
                <a:latin typeface="Helvetica Light" panose="020B0403020202020204" pitchFamily="34" charset="0"/>
              </a:rPr>
              <a:t> &gt; RT seule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53205DAB-1B96-A74A-BF96-47E78A1E6A73}"/>
              </a:ext>
            </a:extLst>
          </p:cNvPr>
          <p:cNvSpPr/>
          <p:nvPr/>
        </p:nvSpPr>
        <p:spPr>
          <a:xfrm>
            <a:off x="5921797" y="1279290"/>
            <a:ext cx="2848978" cy="380345"/>
          </a:xfrm>
          <a:prstGeom prst="roundRect">
            <a:avLst/>
          </a:prstGeom>
          <a:noFill/>
          <a:ln w="952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2"/>
                </a:solidFill>
                <a:latin typeface="Helvetica Light" panose="020B0403020202020204" pitchFamily="34" charset="0"/>
              </a:rPr>
              <a:t>RT + CDDP &gt; RT seule</a:t>
            </a:r>
          </a:p>
        </p:txBody>
      </p:sp>
      <p:pic>
        <p:nvPicPr>
          <p:cNvPr id="7" name="Picture 5" descr="Capture d’écran 2018-07-01 à 11.47.09.png">
            <a:extLst>
              <a:ext uri="{FF2B5EF4-FFF2-40B4-BE49-F238E27FC236}">
                <a16:creationId xmlns:a16="http://schemas.microsoft.com/office/drawing/2014/main" id="{D7F844E6-51B9-9E42-8CBF-B9FD0CD3A1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6" b="66075"/>
          <a:stretch/>
        </p:blipFill>
        <p:spPr>
          <a:xfrm>
            <a:off x="-70266" y="1858835"/>
            <a:ext cx="3569704" cy="1591756"/>
          </a:xfrm>
          <a:prstGeom prst="rect">
            <a:avLst/>
          </a:prstGeom>
        </p:spPr>
      </p:pic>
      <p:pic>
        <p:nvPicPr>
          <p:cNvPr id="9" name="Picture 5" descr="Capture d’écran 2018-07-01 à 11.47.09.png">
            <a:extLst>
              <a:ext uri="{FF2B5EF4-FFF2-40B4-BE49-F238E27FC236}">
                <a16:creationId xmlns:a16="http://schemas.microsoft.com/office/drawing/2014/main" id="{22AE63B2-8736-0748-B0E0-8CF1E5E30A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87" r="3776"/>
          <a:stretch/>
        </p:blipFill>
        <p:spPr>
          <a:xfrm>
            <a:off x="-70265" y="3507993"/>
            <a:ext cx="3569703" cy="1553646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12FFAC81-DBC8-8544-9EAC-2C091C2B94DE}"/>
              </a:ext>
            </a:extLst>
          </p:cNvPr>
          <p:cNvSpPr txBox="1"/>
          <p:nvPr/>
        </p:nvSpPr>
        <p:spPr>
          <a:xfrm>
            <a:off x="166254" y="5350649"/>
            <a:ext cx="14350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i="1" dirty="0">
                <a:solidFill>
                  <a:schemeClr val="bg2"/>
                </a:solidFill>
                <a:latin typeface="HELVETICA LIGHT" panose="020B0403020202020204" pitchFamily="34" charset="0"/>
              </a:rPr>
              <a:t>James et al, NJEM 2012</a:t>
            </a:r>
          </a:p>
        </p:txBody>
      </p:sp>
      <p:pic>
        <p:nvPicPr>
          <p:cNvPr id="11" name="Picture 3" descr="Capture d’écran 2018-07-01 à 15.45.54.png">
            <a:extLst>
              <a:ext uri="{FF2B5EF4-FFF2-40B4-BE49-F238E27FC236}">
                <a16:creationId xmlns:a16="http://schemas.microsoft.com/office/drawing/2014/main" id="{80AD6B9C-E22A-5748-80DC-F06AA31A32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2"/>
          <a:stretch/>
        </p:blipFill>
        <p:spPr>
          <a:xfrm>
            <a:off x="6051424" y="2053709"/>
            <a:ext cx="3043347" cy="3296940"/>
          </a:xfrm>
          <a:prstGeom prst="rect">
            <a:avLst/>
          </a:prstGeom>
        </p:spPr>
      </p:pic>
      <p:sp>
        <p:nvSpPr>
          <p:cNvPr id="14" name="TextBox 15">
            <a:extLst>
              <a:ext uri="{FF2B5EF4-FFF2-40B4-BE49-F238E27FC236}">
                <a16:creationId xmlns:a16="http://schemas.microsoft.com/office/drawing/2014/main" id="{2420B3DA-105B-F945-89F9-35C7D558D67C}"/>
              </a:ext>
            </a:extLst>
          </p:cNvPr>
          <p:cNvSpPr txBox="1"/>
          <p:nvPr/>
        </p:nvSpPr>
        <p:spPr>
          <a:xfrm>
            <a:off x="6549481" y="3679757"/>
            <a:ext cx="2040622" cy="2564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00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Helvetica Light" panose="020B0403020202020204" pitchFamily="34" charset="0"/>
                <a:ea typeface="+mn-ea"/>
                <a:cs typeface="+mn-cs"/>
                <a:sym typeface="Helvetica Light"/>
              </a:rPr>
              <a:t>RLR 5 ans : 40% vs 59%, p 0,036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6FFDE70-0065-5B40-878B-8BA2FB251752}"/>
              </a:ext>
            </a:extLst>
          </p:cNvPr>
          <p:cNvSpPr txBox="1"/>
          <p:nvPr/>
        </p:nvSpPr>
        <p:spPr>
          <a:xfrm>
            <a:off x="1696041" y="5336181"/>
            <a:ext cx="13965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i="1" dirty="0" err="1">
                <a:solidFill>
                  <a:schemeClr val="bg2"/>
                </a:solidFill>
                <a:latin typeface="HELVETICA LIGHT" panose="020B0403020202020204" pitchFamily="34" charset="0"/>
              </a:rPr>
              <a:t>Coppin</a:t>
            </a:r>
            <a:r>
              <a:rPr lang="fr-FR" sz="900" i="1" dirty="0">
                <a:solidFill>
                  <a:schemeClr val="bg2"/>
                </a:solidFill>
                <a:latin typeface="HELVETICA LIGHT" panose="020B0403020202020204" pitchFamily="34" charset="0"/>
              </a:rPr>
              <a:t> et al, JCO 1996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D80725-7F15-354E-8176-4D51ECF703ED}"/>
              </a:ext>
            </a:extLst>
          </p:cNvPr>
          <p:cNvSpPr txBox="1"/>
          <p:nvPr/>
        </p:nvSpPr>
        <p:spPr>
          <a:xfrm>
            <a:off x="3640707" y="5368744"/>
            <a:ext cx="904094" cy="2410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900" i="1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HELVETICA LIGHT" panose="020B0403020202020204" pitchFamily="34" charset="0"/>
                <a:ea typeface="+mn-ea"/>
                <a:cs typeface="+mn-cs"/>
                <a:sym typeface="Helvetica Light"/>
              </a:rPr>
              <a:t>Mak</a:t>
            </a:r>
            <a:r>
              <a:rPr lang="fr-FR" sz="900" i="1" dirty="0">
                <a:solidFill>
                  <a:schemeClr val="bg2"/>
                </a:solidFill>
                <a:latin typeface="HELVETICA LIGHT" panose="020B0403020202020204" pitchFamily="34" charset="0"/>
              </a:rPr>
              <a:t>,</a:t>
            </a:r>
            <a:r>
              <a:rPr kumimoji="0" lang="fr-FR" sz="900" i="1" u="none" strike="noStrike" cap="none" spc="0" normalizeH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HELVETICA LIGHT" panose="020B0403020202020204" pitchFamily="34" charset="0"/>
                <a:ea typeface="+mn-ea"/>
                <a:cs typeface="+mn-cs"/>
                <a:sym typeface="Helvetica Light"/>
              </a:rPr>
              <a:t> JCO 2014</a:t>
            </a:r>
            <a:endParaRPr kumimoji="0" lang="fr-FR" sz="900" i="1" u="none" strike="noStrike" cap="none" spc="0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latin typeface="HELVETICA LIGHT" panose="020B0403020202020204" pitchFamily="34" charset="0"/>
              <a:ea typeface="+mn-ea"/>
              <a:cs typeface="+mn-cs"/>
              <a:sym typeface="Helvetica Light"/>
            </a:endParaRP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075D9DE4-5497-6E40-9622-F1759E8A988E}"/>
              </a:ext>
            </a:extLst>
          </p:cNvPr>
          <p:cNvSpPr txBox="1"/>
          <p:nvPr/>
        </p:nvSpPr>
        <p:spPr>
          <a:xfrm>
            <a:off x="5260604" y="5368744"/>
            <a:ext cx="1168590" cy="2410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900" i="1" u="none" strike="noStrike" cap="none" spc="0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uFillTx/>
                <a:latin typeface="HELVETICA LIGHT" panose="020B0403020202020204" pitchFamily="34" charset="0"/>
                <a:ea typeface="+mn-ea"/>
                <a:cs typeface="+mn-cs"/>
                <a:sym typeface="Helvetica Light"/>
              </a:rPr>
              <a:t>Sauer</a:t>
            </a:r>
            <a:r>
              <a:rPr kumimoji="0" lang="fr-FR" sz="900" i="1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HELVETICA LIGHT" panose="020B0403020202020204" pitchFamily="34" charset="0"/>
                <a:ea typeface="+mn-ea"/>
                <a:cs typeface="+mn-cs"/>
                <a:sym typeface="Helvetica Light"/>
              </a:rPr>
              <a:t>, IJROBP 1998</a:t>
            </a:r>
          </a:p>
        </p:txBody>
      </p:sp>
      <p:sp>
        <p:nvSpPr>
          <p:cNvPr id="18" name="TextBox 21">
            <a:extLst>
              <a:ext uri="{FF2B5EF4-FFF2-40B4-BE49-F238E27FC236}">
                <a16:creationId xmlns:a16="http://schemas.microsoft.com/office/drawing/2014/main" id="{02ACA932-46BE-0C45-8D41-07F2995660B8}"/>
              </a:ext>
            </a:extLst>
          </p:cNvPr>
          <p:cNvSpPr txBox="1"/>
          <p:nvPr/>
        </p:nvSpPr>
        <p:spPr>
          <a:xfrm>
            <a:off x="7237169" y="5368744"/>
            <a:ext cx="1352934" cy="2410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900" i="1" u="none" strike="noStrike" cap="none" spc="0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uFillTx/>
                <a:latin typeface="HELVETICA LIGHT" panose="020B0403020202020204" pitchFamily="34" charset="0"/>
                <a:ea typeface="+mn-ea"/>
                <a:cs typeface="+mn-cs"/>
                <a:sym typeface="Helvetica Light"/>
              </a:rPr>
              <a:t>Mitin</a:t>
            </a:r>
            <a:r>
              <a:rPr lang="fr-FR" sz="900" i="1" dirty="0">
                <a:solidFill>
                  <a:schemeClr val="bg2"/>
                </a:solidFill>
                <a:latin typeface="HELVETICA LIGHT" panose="020B0403020202020204" pitchFamily="34" charset="0"/>
              </a:rPr>
              <a:t>, Lancet </a:t>
            </a:r>
            <a:r>
              <a:rPr lang="fr-FR" sz="900" i="1" dirty="0" err="1">
                <a:solidFill>
                  <a:schemeClr val="bg2"/>
                </a:solidFill>
                <a:latin typeface="HELVETICA LIGHT" panose="020B0403020202020204" pitchFamily="34" charset="0"/>
              </a:rPr>
              <a:t>oncol</a:t>
            </a:r>
            <a:r>
              <a:rPr lang="fr-FR" sz="900" i="1" dirty="0">
                <a:solidFill>
                  <a:schemeClr val="bg2"/>
                </a:solidFill>
                <a:latin typeface="HELVETICA LIGHT" panose="020B0403020202020204" pitchFamily="34" charset="0"/>
              </a:rPr>
              <a:t> 2013</a:t>
            </a:r>
            <a:endParaRPr kumimoji="0" lang="fr-FR" sz="900" i="1" u="none" strike="noStrike" cap="none" spc="0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latin typeface="HELVETICA LIGHT" panose="020B0403020202020204" pitchFamily="34" charset="0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079985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B45C42-51D3-2F47-8F1A-3A0A9FC56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428" y="3154372"/>
            <a:ext cx="7175663" cy="621981"/>
          </a:xfrm>
        </p:spPr>
        <p:txBody>
          <a:bodyPr/>
          <a:lstStyle/>
          <a:p>
            <a:r>
              <a:rPr lang="fr-FR" sz="2800" dirty="0">
                <a:latin typeface="Helvetica Light" panose="020B0403020202020204" pitchFamily="34" charset="0"/>
              </a:rPr>
              <a:t>Quels résultats ? Traitement </a:t>
            </a:r>
            <a:r>
              <a:rPr lang="fr-FR" sz="2800" dirty="0" err="1">
                <a:latin typeface="Helvetica Light" panose="020B0403020202020204" pitchFamily="34" charset="0"/>
              </a:rPr>
              <a:t>Trimodal</a:t>
            </a:r>
            <a:r>
              <a:rPr lang="fr-FR" sz="2800" dirty="0">
                <a:latin typeface="Helvetica Light" panose="020B0403020202020204" pitchFamily="34" charset="0"/>
              </a:rPr>
              <a:t> 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F602DA92-C1D7-8F49-ACEA-8BAAA6948853}"/>
              </a:ext>
            </a:extLst>
          </p:cNvPr>
          <p:cNvSpPr txBox="1">
            <a:spLocks/>
          </p:cNvSpPr>
          <p:nvPr/>
        </p:nvSpPr>
        <p:spPr>
          <a:xfrm>
            <a:off x="721428" y="3776353"/>
            <a:ext cx="7175663" cy="6219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ct val="100000"/>
              <a:buFont typeface="Raleway"/>
              <a:buNone/>
              <a:defRPr sz="4800" b="0" i="0" u="none" strike="noStrike" cap="none" baseline="0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  <a:rtl val="0"/>
              </a:defRPr>
            </a:lvl1pPr>
            <a:lvl2pPr>
              <a:spcBef>
                <a:spcPts val="0"/>
              </a:spcBef>
              <a:buClr>
                <a:srgbClr val="2185C5"/>
              </a:buClr>
              <a:buSzPct val="100000"/>
              <a:buFont typeface="Raleway"/>
              <a:buNone/>
              <a:defRPr sz="4800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>
              <a:spcBef>
                <a:spcPts val="0"/>
              </a:spcBef>
              <a:buClr>
                <a:srgbClr val="2185C5"/>
              </a:buClr>
              <a:buSzPct val="100000"/>
              <a:buFont typeface="Raleway"/>
              <a:buNone/>
              <a:defRPr sz="4800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>
              <a:spcBef>
                <a:spcPts val="0"/>
              </a:spcBef>
              <a:buClr>
                <a:srgbClr val="2185C5"/>
              </a:buClr>
              <a:buSzPct val="100000"/>
              <a:buFont typeface="Raleway"/>
              <a:buNone/>
              <a:defRPr sz="4800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>
              <a:spcBef>
                <a:spcPts val="0"/>
              </a:spcBef>
              <a:buClr>
                <a:srgbClr val="2185C5"/>
              </a:buClr>
              <a:buSzPct val="100000"/>
              <a:buFont typeface="Raleway"/>
              <a:buNone/>
              <a:defRPr sz="4800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>
              <a:spcBef>
                <a:spcPts val="0"/>
              </a:spcBef>
              <a:buClr>
                <a:srgbClr val="2185C5"/>
              </a:buClr>
              <a:buSzPct val="100000"/>
              <a:buFont typeface="Raleway"/>
              <a:buNone/>
              <a:defRPr sz="4800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>
              <a:spcBef>
                <a:spcPts val="0"/>
              </a:spcBef>
              <a:buClr>
                <a:srgbClr val="2185C5"/>
              </a:buClr>
              <a:buSzPct val="100000"/>
              <a:buFont typeface="Raleway"/>
              <a:buNone/>
              <a:defRPr sz="4800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>
              <a:spcBef>
                <a:spcPts val="0"/>
              </a:spcBef>
              <a:buClr>
                <a:srgbClr val="2185C5"/>
              </a:buClr>
              <a:buSzPct val="100000"/>
              <a:buFont typeface="Raleway"/>
              <a:buNone/>
              <a:defRPr sz="4800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>
              <a:spcBef>
                <a:spcPts val="0"/>
              </a:spcBef>
              <a:buClr>
                <a:srgbClr val="2185C5"/>
              </a:buClr>
              <a:buSzPct val="100000"/>
              <a:buFont typeface="Raleway"/>
              <a:buNone/>
              <a:defRPr sz="4800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Helvetica Light" panose="020B0403020202020204" pitchFamily="34" charset="0"/>
              </a:rPr>
              <a:t>RTUV-Radio-Chimiothérapie</a:t>
            </a:r>
            <a:endParaRPr lang="fr-FR" sz="2800" dirty="0">
              <a:solidFill>
                <a:schemeClr val="tx2">
                  <a:lumMod val="75000"/>
                </a:schemeClr>
              </a:solidFill>
              <a:latin typeface="Helvetica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034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22034B54-BC6E-8145-8D66-65014DB761DA}"/>
              </a:ext>
            </a:extLst>
          </p:cNvPr>
          <p:cNvGraphicFramePr>
            <a:graphicFrameLocks noGrp="1"/>
          </p:cNvGraphicFramePr>
          <p:nvPr/>
        </p:nvGraphicFramePr>
        <p:xfrm>
          <a:off x="447675" y="359228"/>
          <a:ext cx="8248650" cy="50992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9479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ETUDE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N 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  <a:ea typeface="Calibri"/>
                          <a:cs typeface="Times New Roman"/>
                        </a:rPr>
                        <a:t>Age</a:t>
                      </a: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Stade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  <a:ea typeface="Calibri"/>
                          <a:cs typeface="Times New Roman"/>
                        </a:rPr>
                        <a:t>CT</a:t>
                      </a: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RT (Gy)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RC (%)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Survie (%)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Conservation vésicale 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26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Chauvet [1996]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109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  <a:ea typeface="Calibri"/>
                          <a:cs typeface="Times New Roman"/>
                        </a:rPr>
                        <a:t>66</a:t>
                      </a: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T1 – T4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CDDP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55-60 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79 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SG : 41,9 (4 ans)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NP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26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Rodel [2002]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415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  <a:ea typeface="Calibri"/>
                          <a:cs typeface="Times New Roman"/>
                        </a:rPr>
                        <a:t>63 </a:t>
                      </a:r>
                      <a:r>
                        <a:rPr lang="fr-FR" sz="800" b="0" i="0" baseline="0" dirty="0">
                          <a:effectLst/>
                          <a:latin typeface="Helvetica Light" panose="020B0403020202020204" pitchFamily="34" charset="0"/>
                          <a:ea typeface="Calibri"/>
                          <a:cs typeface="Times New Roman"/>
                        </a:rPr>
                        <a:t> ; </a:t>
                      </a: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  <a:ea typeface="Calibri"/>
                          <a:cs typeface="Times New Roman"/>
                        </a:rPr>
                        <a:t>31-79</a:t>
                      </a: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T1 – T4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5-FU - CDDP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54-56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72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SSM : 42 (10 ans)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80 % (10 ans)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1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Hussain [2004]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41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i="0" dirty="0">
                          <a:latin typeface="Helvetica Light" panose="020B0403020202020204" pitchFamily="34" charset="0"/>
                        </a:rPr>
                        <a:t>68 ; 58-79</a:t>
                      </a: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T2 – T4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5-FU - MMC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55 (20 fractions)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71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SG : 36 (5 ans)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Cystectomie de rattrapage 12 %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26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 err="1">
                          <a:effectLst/>
                          <a:latin typeface="Helvetica Light" panose="020B0403020202020204" pitchFamily="34" charset="0"/>
                        </a:rPr>
                        <a:t>Kragelj</a:t>
                      </a: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 [2005]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84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T1 – T4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Vinblastine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64,8 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78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SSM : 51 (9 ans)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55%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26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 err="1">
                          <a:effectLst/>
                          <a:latin typeface="Helvetica Light" panose="020B0403020202020204" pitchFamily="34" charset="0"/>
                        </a:rPr>
                        <a:t>Gogna</a:t>
                      </a: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 [2006]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113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T2 – T4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CDDP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63-64 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70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SSM : 50 (5 ans)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61%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26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Lagrange [2011]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53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i="0" dirty="0">
                          <a:latin typeface="Helvetica Light" panose="020B0403020202020204" pitchFamily="34" charset="0"/>
                        </a:rPr>
                        <a:t>71 ; 51-78</a:t>
                      </a: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T2 – T4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5-FU - CDDP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63 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94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SG : 36 (8 ans)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67 %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26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 err="1">
                          <a:effectLst/>
                          <a:latin typeface="Helvetica Light" panose="020B0403020202020204" pitchFamily="34" charset="0"/>
                        </a:rPr>
                        <a:t>Krause</a:t>
                      </a: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 [2011]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473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i="0" dirty="0">
                          <a:latin typeface="Helvetica Light" panose="020B0403020202020204" pitchFamily="34" charset="0"/>
                        </a:rPr>
                        <a:t>65,3 ; 28-91</a:t>
                      </a: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T1 – T4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diverses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53,9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70,4 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SG : 49 (5 ans)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70 %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26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Zapatero [2012]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80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i="0" dirty="0">
                          <a:latin typeface="Helvetica Light" panose="020B0403020202020204" pitchFamily="34" charset="0"/>
                        </a:rPr>
                        <a:t>63 ; 41-77</a:t>
                      </a: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T2 – T4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CDDP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60-64,8 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74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SG :  73 (5 ans)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83 %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26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 err="1">
                          <a:effectLst/>
                          <a:latin typeface="Helvetica Light" panose="020B0403020202020204" pitchFamily="34" charset="0"/>
                        </a:rPr>
                        <a:t>Tunio</a:t>
                      </a: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 [2012]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230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  <a:ea typeface="Calibri"/>
                          <a:cs typeface="Times New Roman"/>
                        </a:rPr>
                        <a:t>61,95</a:t>
                      </a: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T2 – T4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CDDP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65 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93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SG :  52,9 (5 ans)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58,9 %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26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Mak [2014]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468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  <a:ea typeface="Calibri"/>
                          <a:cs typeface="Times New Roman"/>
                        </a:rPr>
                        <a:t>66 ; 34 - 93</a:t>
                      </a: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T2 – T4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CDDP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diverses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69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SG :  57 (5 ans)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80 %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613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Rose [2016]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265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  <a:ea typeface="Calibri"/>
                          <a:cs typeface="Times New Roman"/>
                        </a:rPr>
                        <a:t>75 ; 33 - 96</a:t>
                      </a: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T2 – T4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diverses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NP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NP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 SM : 41 mois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Cystectomie de rattrapage 4 %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85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 err="1">
                          <a:effectLst/>
                          <a:latin typeface="Helvetica Light" panose="020B0403020202020204" pitchFamily="34" charset="0"/>
                        </a:rPr>
                        <a:t>Giacalone</a:t>
                      </a: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 [2017]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475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i="0" dirty="0">
                          <a:latin typeface="Helvetica Light" panose="020B0403020202020204" pitchFamily="34" charset="0"/>
                        </a:rPr>
                        <a:t>67,3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T2 – T4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diverses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64-66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(44 pour 15 Pts)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75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SG :  57 (5 ans)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 52 %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510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 err="1">
                          <a:effectLst/>
                          <a:latin typeface="Helvetica Light" panose="020B0403020202020204" pitchFamily="34" charset="0"/>
                        </a:rPr>
                        <a:t>Nagao</a:t>
                      </a: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 [2017]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50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T2 – T4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CDDP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48,6 Gy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NP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SG :  65 (5 ans)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Survie avec vessie intacte 49,8 %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786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  <a:ea typeface="Calibri"/>
                          <a:cs typeface="Times New Roman"/>
                        </a:rPr>
                        <a:t>Fabiano [2021]</a:t>
                      </a: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  <a:ea typeface="Calibri"/>
                          <a:cs typeface="Times New Roman"/>
                        </a:rPr>
                        <a:t>313</a:t>
                      </a: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i="0" dirty="0">
                          <a:latin typeface="Helvetica Light" panose="020B0403020202020204" pitchFamily="34" charset="0"/>
                        </a:rPr>
                        <a:t>68 ; 36-87</a:t>
                      </a: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  <a:ea typeface="Calibri"/>
                          <a:cs typeface="Times New Roman"/>
                        </a:rPr>
                        <a:t>T2-T4</a:t>
                      </a: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5-FU - CDDP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  <a:ea typeface="Calibri"/>
                          <a:cs typeface="Times New Roman"/>
                        </a:rPr>
                        <a:t>65 Gy </a:t>
                      </a:r>
                      <a:r>
                        <a:rPr lang="fr-FR" sz="800" b="0" i="0" dirty="0" err="1">
                          <a:effectLst/>
                          <a:latin typeface="Helvetica Light" panose="020B0403020202020204" pitchFamily="34" charset="0"/>
                          <a:ea typeface="Calibri"/>
                          <a:cs typeface="Times New Roman"/>
                        </a:rPr>
                        <a:t>eq</a:t>
                      </a: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fr-FR" sz="800" b="0" i="0" dirty="0" err="1">
                          <a:effectLst/>
                          <a:latin typeface="Helvetica Light" panose="020B0403020202020204" pitchFamily="34" charset="0"/>
                          <a:ea typeface="Calibri"/>
                          <a:cs typeface="Times New Roman"/>
                        </a:rPr>
                        <a:t>hypof</a:t>
                      </a: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  <a:ea typeface="Calibri"/>
                          <a:cs typeface="Times New Roman"/>
                        </a:rPr>
                        <a:t>83</a:t>
                      </a: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  <a:ea typeface="Calibri"/>
                          <a:cs typeface="Times New Roman"/>
                        </a:rPr>
                        <a:t>SG: 62 (7 ans)</a:t>
                      </a: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i="0" dirty="0">
                          <a:solidFill>
                            <a:schemeClr val="bg2"/>
                          </a:solidFill>
                          <a:effectLst/>
                          <a:latin typeface="Helvetica Light" panose="020B0403020202020204" pitchFamily="34" charset="0"/>
                        </a:rPr>
                        <a:t>62%</a:t>
                      </a:r>
                      <a:endParaRPr lang="fr-FR" sz="800" b="0" i="0" dirty="0">
                        <a:solidFill>
                          <a:schemeClr val="bg2"/>
                        </a:solidFill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E1075EDB-F935-354D-8466-3D7C18027BC5}"/>
              </a:ext>
            </a:extLst>
          </p:cNvPr>
          <p:cNvSpPr/>
          <p:nvPr/>
        </p:nvSpPr>
        <p:spPr>
          <a:xfrm>
            <a:off x="1460665" y="303983"/>
            <a:ext cx="1330036" cy="5202036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Helvetica Light" panose="020B0403020202020204" pitchFamily="34" charset="0"/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302E397D-D4CB-C843-9E01-631A8DDAF090}"/>
              </a:ext>
            </a:extLst>
          </p:cNvPr>
          <p:cNvSpPr/>
          <p:nvPr/>
        </p:nvSpPr>
        <p:spPr>
          <a:xfrm>
            <a:off x="3051958" y="2363190"/>
            <a:ext cx="5047013" cy="1080654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fr-FR" dirty="0">
                <a:solidFill>
                  <a:schemeClr val="bg1"/>
                </a:solidFill>
                <a:latin typeface="Helvetica Light" panose="020B0403020202020204" pitchFamily="34" charset="0"/>
              </a:rPr>
              <a:t>Plus de 1800 pts inclus dans des protocoles de RTCT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dirty="0">
                <a:solidFill>
                  <a:schemeClr val="bg1"/>
                </a:solidFill>
                <a:latin typeface="Helvetica Light" panose="020B0403020202020204" pitchFamily="34" charset="0"/>
              </a:rPr>
              <a:t>Age médian 65-68 ans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dirty="0">
                <a:solidFill>
                  <a:schemeClr val="bg1"/>
                </a:solidFill>
                <a:latin typeface="Helvetica Light" panose="020B0403020202020204" pitchFamily="34" charset="0"/>
              </a:rPr>
              <a:t>~15% plus de 75 ans</a:t>
            </a:r>
          </a:p>
        </p:txBody>
      </p:sp>
    </p:spTree>
    <p:extLst>
      <p:ext uri="{BB962C8B-B14F-4D97-AF65-F5344CB8AC3E}">
        <p14:creationId xmlns:p14="http://schemas.microsoft.com/office/powerpoint/2010/main" val="311856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22034B54-BC6E-8145-8D66-65014DB761DA}"/>
              </a:ext>
            </a:extLst>
          </p:cNvPr>
          <p:cNvGraphicFramePr>
            <a:graphicFrameLocks noGrp="1"/>
          </p:cNvGraphicFramePr>
          <p:nvPr/>
        </p:nvGraphicFramePr>
        <p:xfrm>
          <a:off x="447675" y="359228"/>
          <a:ext cx="8248650" cy="50992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9479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ETUDE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N 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  <a:ea typeface="Calibri"/>
                          <a:cs typeface="Times New Roman"/>
                        </a:rPr>
                        <a:t>Age</a:t>
                      </a: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Stade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  <a:ea typeface="Calibri"/>
                          <a:cs typeface="Times New Roman"/>
                        </a:rPr>
                        <a:t>CT</a:t>
                      </a: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RT (Gy)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RC (%)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Survie (%)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Conservation vésicale 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26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Chauvet [1996]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109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  <a:ea typeface="Calibri"/>
                          <a:cs typeface="Times New Roman"/>
                        </a:rPr>
                        <a:t>66</a:t>
                      </a: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T1 – T4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CDDP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55-60 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79 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SG : 41,9 (4 ans)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NP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26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Rodel [2002]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415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  <a:ea typeface="Calibri"/>
                          <a:cs typeface="Times New Roman"/>
                        </a:rPr>
                        <a:t>63 </a:t>
                      </a:r>
                      <a:r>
                        <a:rPr lang="fr-FR" sz="800" b="0" i="0" baseline="0" dirty="0">
                          <a:effectLst/>
                          <a:latin typeface="Helvetica Light" panose="020B0403020202020204" pitchFamily="34" charset="0"/>
                          <a:ea typeface="Calibri"/>
                          <a:cs typeface="Times New Roman"/>
                        </a:rPr>
                        <a:t> ; </a:t>
                      </a: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  <a:ea typeface="Calibri"/>
                          <a:cs typeface="Times New Roman"/>
                        </a:rPr>
                        <a:t>31-79</a:t>
                      </a: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T1 – T4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5-FU - CDDP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54-56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72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SSM : 42 (10 ans)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80 % (10 ans)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1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Hussain [2004]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41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i="0" dirty="0">
                          <a:latin typeface="Helvetica Light" panose="020B0403020202020204" pitchFamily="34" charset="0"/>
                        </a:rPr>
                        <a:t>68 ; 58-79</a:t>
                      </a: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T2 – T4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5-FU - MMC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55 (20 fractions)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71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SG : 36 (5 ans)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Cystectomie de rattrapage 12 %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26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 err="1">
                          <a:effectLst/>
                          <a:latin typeface="Helvetica Light" panose="020B0403020202020204" pitchFamily="34" charset="0"/>
                        </a:rPr>
                        <a:t>Kragelj</a:t>
                      </a: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 [2005]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84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T1 – T4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Vinblastine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64,8 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78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SSM : 51 (9 ans)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55%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26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 err="1">
                          <a:effectLst/>
                          <a:latin typeface="Helvetica Light" panose="020B0403020202020204" pitchFamily="34" charset="0"/>
                        </a:rPr>
                        <a:t>Gogna</a:t>
                      </a: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 [2006]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113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T2 – T4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CDDP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63-64 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70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SSM : 50 (5 ans)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61%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26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Lagrange [2011]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53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i="0" dirty="0">
                          <a:latin typeface="Helvetica Light" panose="020B0403020202020204" pitchFamily="34" charset="0"/>
                        </a:rPr>
                        <a:t>71 ; 51-78</a:t>
                      </a: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T2 – T4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5-FU - CDDP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63 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94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SG : 36 (8 ans)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67 %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26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 err="1">
                          <a:effectLst/>
                          <a:latin typeface="Helvetica Light" panose="020B0403020202020204" pitchFamily="34" charset="0"/>
                        </a:rPr>
                        <a:t>Krause</a:t>
                      </a: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 [2011]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473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i="0" dirty="0">
                          <a:latin typeface="Helvetica Light" panose="020B0403020202020204" pitchFamily="34" charset="0"/>
                        </a:rPr>
                        <a:t>65,3 ; 28-91</a:t>
                      </a: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T1 – T4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diverses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53,9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70,4 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SG : 49 (5 ans)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70 %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26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Zapatero [2012]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80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i="0" dirty="0">
                          <a:latin typeface="Helvetica Light" panose="020B0403020202020204" pitchFamily="34" charset="0"/>
                        </a:rPr>
                        <a:t>63 ; 41-77</a:t>
                      </a: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T2 – T4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CDDP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60-64,8 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74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SG :  73 (5 ans)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83 %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26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 err="1">
                          <a:effectLst/>
                          <a:latin typeface="Helvetica Light" panose="020B0403020202020204" pitchFamily="34" charset="0"/>
                        </a:rPr>
                        <a:t>Tunio</a:t>
                      </a: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 [2012]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230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  <a:ea typeface="Calibri"/>
                          <a:cs typeface="Times New Roman"/>
                        </a:rPr>
                        <a:t>61,95</a:t>
                      </a: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T2 – T4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CDDP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65 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93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SG :  52,9 (5 ans)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58,9 %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26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Mak [2014]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468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  <a:ea typeface="Calibri"/>
                          <a:cs typeface="Times New Roman"/>
                        </a:rPr>
                        <a:t>66 ; 34 - 93</a:t>
                      </a: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T2 – T4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CDDP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diverses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69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SG :  57 (5 ans)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80 %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613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Rose [2016]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265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  <a:ea typeface="Calibri"/>
                          <a:cs typeface="Times New Roman"/>
                        </a:rPr>
                        <a:t>75 ; 33 - 96</a:t>
                      </a: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T2 – T4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diverses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NP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NP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 SM : 41 mois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Cystectomie de rattrapage 4 %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85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 err="1">
                          <a:effectLst/>
                          <a:latin typeface="Helvetica Light" panose="020B0403020202020204" pitchFamily="34" charset="0"/>
                        </a:rPr>
                        <a:t>Giacalone</a:t>
                      </a: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 [2017]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475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i="0" dirty="0">
                          <a:latin typeface="Helvetica Light" panose="020B0403020202020204" pitchFamily="34" charset="0"/>
                        </a:rPr>
                        <a:t>67,3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T2 – T4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diverses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64-66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(44 pour 15 Pts)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75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SG :  57 (5 ans)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 52 %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510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 err="1">
                          <a:effectLst/>
                          <a:latin typeface="Helvetica Light" panose="020B0403020202020204" pitchFamily="34" charset="0"/>
                        </a:rPr>
                        <a:t>Nagao</a:t>
                      </a: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 [2017]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50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T2 – T4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CDDP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48,6 Gy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NP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SG :  65 (5 ans)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Survie avec vessie intacte 49,8 %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786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  <a:ea typeface="Calibri"/>
                          <a:cs typeface="Times New Roman"/>
                        </a:rPr>
                        <a:t>Fabiano [2021]</a:t>
                      </a: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  <a:ea typeface="Calibri"/>
                          <a:cs typeface="Times New Roman"/>
                        </a:rPr>
                        <a:t>313</a:t>
                      </a: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i="0" dirty="0">
                          <a:latin typeface="Helvetica Light" panose="020B0403020202020204" pitchFamily="34" charset="0"/>
                        </a:rPr>
                        <a:t>68 ; 36-87</a:t>
                      </a: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  <a:ea typeface="Calibri"/>
                          <a:cs typeface="Times New Roman"/>
                        </a:rPr>
                        <a:t>T2-T4</a:t>
                      </a: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5-FU - CDDP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  <a:ea typeface="Calibri"/>
                          <a:cs typeface="Times New Roman"/>
                        </a:rPr>
                        <a:t>65 Gy </a:t>
                      </a:r>
                      <a:r>
                        <a:rPr lang="fr-FR" sz="800" b="0" i="0" dirty="0" err="1">
                          <a:effectLst/>
                          <a:latin typeface="Helvetica Light" panose="020B0403020202020204" pitchFamily="34" charset="0"/>
                          <a:ea typeface="Calibri"/>
                          <a:cs typeface="Times New Roman"/>
                        </a:rPr>
                        <a:t>eq</a:t>
                      </a: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fr-FR" sz="800" b="0" i="0" dirty="0" err="1">
                          <a:effectLst/>
                          <a:latin typeface="Helvetica Light" panose="020B0403020202020204" pitchFamily="34" charset="0"/>
                          <a:ea typeface="Calibri"/>
                          <a:cs typeface="Times New Roman"/>
                        </a:rPr>
                        <a:t>hypof</a:t>
                      </a: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  <a:ea typeface="Calibri"/>
                          <a:cs typeface="Times New Roman"/>
                        </a:rPr>
                        <a:t>83</a:t>
                      </a: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  <a:ea typeface="Calibri"/>
                          <a:cs typeface="Times New Roman"/>
                        </a:rPr>
                        <a:t>SG: 62 (7 ans)</a:t>
                      </a: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i="0" dirty="0">
                          <a:solidFill>
                            <a:schemeClr val="bg2"/>
                          </a:solidFill>
                          <a:effectLst/>
                          <a:latin typeface="Helvetica Light" panose="020B0403020202020204" pitchFamily="34" charset="0"/>
                        </a:rPr>
                        <a:t>62%</a:t>
                      </a:r>
                      <a:endParaRPr lang="fr-FR" sz="800" b="0" i="0" dirty="0">
                        <a:solidFill>
                          <a:schemeClr val="bg2"/>
                        </a:solidFill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9D524809-3B4E-3449-A56D-F73B783CC11A}"/>
              </a:ext>
            </a:extLst>
          </p:cNvPr>
          <p:cNvSpPr/>
          <p:nvPr/>
        </p:nvSpPr>
        <p:spPr>
          <a:xfrm>
            <a:off x="3431968" y="307855"/>
            <a:ext cx="1840675" cy="5202036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Helvetica Light" panose="020B0403020202020204" pitchFamily="34" charset="0"/>
            </a:endParaRP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5C5A125-38FA-D548-B403-ABD2120919D8}"/>
              </a:ext>
            </a:extLst>
          </p:cNvPr>
          <p:cNvSpPr/>
          <p:nvPr/>
        </p:nvSpPr>
        <p:spPr>
          <a:xfrm>
            <a:off x="5842659" y="2414563"/>
            <a:ext cx="2766951" cy="49431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fr-FR" dirty="0">
                <a:solidFill>
                  <a:schemeClr val="bg1"/>
                </a:solidFill>
                <a:latin typeface="Helvetica Light" panose="020B0403020202020204" pitchFamily="34" charset="0"/>
              </a:rPr>
              <a:t>Protocoles variables</a:t>
            </a:r>
          </a:p>
        </p:txBody>
      </p:sp>
    </p:spTree>
    <p:extLst>
      <p:ext uri="{BB962C8B-B14F-4D97-AF65-F5344CB8AC3E}">
        <p14:creationId xmlns:p14="http://schemas.microsoft.com/office/powerpoint/2010/main" val="3812171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22034B54-BC6E-8145-8D66-65014DB761DA}"/>
              </a:ext>
            </a:extLst>
          </p:cNvPr>
          <p:cNvGraphicFramePr>
            <a:graphicFrameLocks noGrp="1"/>
          </p:cNvGraphicFramePr>
          <p:nvPr/>
        </p:nvGraphicFramePr>
        <p:xfrm>
          <a:off x="447675" y="359228"/>
          <a:ext cx="8248650" cy="50992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9479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ETUDE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N 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  <a:ea typeface="Calibri"/>
                          <a:cs typeface="Times New Roman"/>
                        </a:rPr>
                        <a:t>Age</a:t>
                      </a: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Stade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  <a:ea typeface="Calibri"/>
                          <a:cs typeface="Times New Roman"/>
                        </a:rPr>
                        <a:t>CT</a:t>
                      </a: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RT (Gy)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RC (%)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Survie (%)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Conservation vésicale 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26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Chauvet [1996]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109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  <a:ea typeface="Calibri"/>
                          <a:cs typeface="Times New Roman"/>
                        </a:rPr>
                        <a:t>66</a:t>
                      </a: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T1 – T4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CDDP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55-60 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79 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SG : 41,9 (4 ans)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NP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26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Rodel [2002]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415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  <a:ea typeface="Calibri"/>
                          <a:cs typeface="Times New Roman"/>
                        </a:rPr>
                        <a:t>63 </a:t>
                      </a:r>
                      <a:r>
                        <a:rPr lang="fr-FR" sz="800" b="0" i="0" baseline="0" dirty="0">
                          <a:effectLst/>
                          <a:latin typeface="Helvetica Light" panose="020B0403020202020204" pitchFamily="34" charset="0"/>
                          <a:ea typeface="Calibri"/>
                          <a:cs typeface="Times New Roman"/>
                        </a:rPr>
                        <a:t> ; </a:t>
                      </a: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  <a:ea typeface="Calibri"/>
                          <a:cs typeface="Times New Roman"/>
                        </a:rPr>
                        <a:t>31-79</a:t>
                      </a: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T1 – T4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5-FU - CDDP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54-56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72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SSM : 42 (10 ans)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80 % (10 ans)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1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Hussain [2004]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41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i="0" dirty="0">
                          <a:latin typeface="Helvetica Light" panose="020B0403020202020204" pitchFamily="34" charset="0"/>
                        </a:rPr>
                        <a:t>68 ; 58-79</a:t>
                      </a: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T2 – T4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5-FU - MMC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55 (20 fractions)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71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SG : 36 (5 ans)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Cystectomie de rattrapage 12 %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26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 err="1">
                          <a:effectLst/>
                          <a:latin typeface="Helvetica Light" panose="020B0403020202020204" pitchFamily="34" charset="0"/>
                        </a:rPr>
                        <a:t>Kragelj</a:t>
                      </a: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 [2005]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84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T1 – T4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Vinblastine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64,8 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78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SSM : 51 (9 ans)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55%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26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 err="1">
                          <a:effectLst/>
                          <a:latin typeface="Helvetica Light" panose="020B0403020202020204" pitchFamily="34" charset="0"/>
                        </a:rPr>
                        <a:t>Gogna</a:t>
                      </a: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 [2006]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113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T2 – T4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CDDP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63-64 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70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SSM : 50 (5 ans)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61%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26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Lagrange [2011]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53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i="0" dirty="0">
                          <a:latin typeface="Helvetica Light" panose="020B0403020202020204" pitchFamily="34" charset="0"/>
                        </a:rPr>
                        <a:t>71 ; 51-78</a:t>
                      </a: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T2 – T4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5-FU - CDDP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63 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94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SG : 36 (8 ans)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67 %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26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 err="1">
                          <a:effectLst/>
                          <a:latin typeface="Helvetica Light" panose="020B0403020202020204" pitchFamily="34" charset="0"/>
                        </a:rPr>
                        <a:t>Krause</a:t>
                      </a: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 [2011]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473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i="0" dirty="0">
                          <a:latin typeface="Helvetica Light" panose="020B0403020202020204" pitchFamily="34" charset="0"/>
                        </a:rPr>
                        <a:t>65,3 ; 28-91</a:t>
                      </a: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T1 – T4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diverses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53,9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70,4 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SG : 49 (5 ans)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70 %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26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Zapatero [2012]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80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i="0" dirty="0">
                          <a:latin typeface="Helvetica Light" panose="020B0403020202020204" pitchFamily="34" charset="0"/>
                        </a:rPr>
                        <a:t>63 ; 41-77</a:t>
                      </a: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T2 – T4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CDDP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60-64,8 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74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SG :  73 (5 ans)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83 %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26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 err="1">
                          <a:effectLst/>
                          <a:latin typeface="Helvetica Light" panose="020B0403020202020204" pitchFamily="34" charset="0"/>
                        </a:rPr>
                        <a:t>Tunio</a:t>
                      </a: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 [2012]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230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  <a:ea typeface="Calibri"/>
                          <a:cs typeface="Times New Roman"/>
                        </a:rPr>
                        <a:t>61,95</a:t>
                      </a: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T2 – T4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CDDP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65 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93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SG :  52,9 (5 ans)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58,9 %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26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Mak [2014]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468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  <a:ea typeface="Calibri"/>
                          <a:cs typeface="Times New Roman"/>
                        </a:rPr>
                        <a:t>66 ; 34 - 93</a:t>
                      </a: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T2 – T4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CDDP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diverses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69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SG :  57 (5 ans)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80 %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613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Rose [2016]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265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  <a:ea typeface="Calibri"/>
                          <a:cs typeface="Times New Roman"/>
                        </a:rPr>
                        <a:t>75 ; 33 - 96</a:t>
                      </a: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T2 – T4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diverses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NP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NP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 SM : 41 mois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Cystectomie de rattrapage 4 %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85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 err="1">
                          <a:effectLst/>
                          <a:latin typeface="Helvetica Light" panose="020B0403020202020204" pitchFamily="34" charset="0"/>
                        </a:rPr>
                        <a:t>Giacalone</a:t>
                      </a: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 [2017]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475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i="0" dirty="0">
                          <a:latin typeface="Helvetica Light" panose="020B0403020202020204" pitchFamily="34" charset="0"/>
                        </a:rPr>
                        <a:t>67,3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T2 – T4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diverses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64-66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(44 pour 15 Pts)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75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>
                          <a:effectLst/>
                          <a:latin typeface="Helvetica Light" panose="020B0403020202020204" pitchFamily="34" charset="0"/>
                        </a:rPr>
                        <a:t>SG :  57 (5 ans)</a:t>
                      </a:r>
                      <a:endParaRPr lang="fr-FR" sz="800" b="0" i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 52 %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510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 err="1">
                          <a:effectLst/>
                          <a:latin typeface="Helvetica Light" panose="020B0403020202020204" pitchFamily="34" charset="0"/>
                        </a:rPr>
                        <a:t>Nagao</a:t>
                      </a: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 [2017]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50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T2 – T4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CDDP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48,6 Gy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NP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SG :  65 (5 ans)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Survie avec vessie intacte 49,8 %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786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  <a:ea typeface="Calibri"/>
                          <a:cs typeface="Times New Roman"/>
                        </a:rPr>
                        <a:t>Fabiano [2021]</a:t>
                      </a: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  <a:ea typeface="Calibri"/>
                          <a:cs typeface="Times New Roman"/>
                        </a:rPr>
                        <a:t>313</a:t>
                      </a: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i="0" dirty="0">
                          <a:latin typeface="Helvetica Light" panose="020B0403020202020204" pitchFamily="34" charset="0"/>
                        </a:rPr>
                        <a:t>68 ; 36-87</a:t>
                      </a: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  <a:ea typeface="Calibri"/>
                          <a:cs typeface="Times New Roman"/>
                        </a:rPr>
                        <a:t>T2-T4</a:t>
                      </a: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</a:rPr>
                        <a:t>5-FU - CDDP</a:t>
                      </a:r>
                      <a:endParaRPr lang="fr-FR" sz="800" b="0" i="0" dirty="0"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  <a:ea typeface="Calibri"/>
                          <a:cs typeface="Times New Roman"/>
                        </a:rPr>
                        <a:t>65 Gy </a:t>
                      </a:r>
                      <a:r>
                        <a:rPr lang="fr-FR" sz="800" b="0" i="0" dirty="0" err="1">
                          <a:effectLst/>
                          <a:latin typeface="Helvetica Light" panose="020B0403020202020204" pitchFamily="34" charset="0"/>
                          <a:ea typeface="Calibri"/>
                          <a:cs typeface="Times New Roman"/>
                        </a:rPr>
                        <a:t>eq</a:t>
                      </a: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fr-FR" sz="800" b="0" i="0" dirty="0" err="1">
                          <a:effectLst/>
                          <a:latin typeface="Helvetica Light" panose="020B0403020202020204" pitchFamily="34" charset="0"/>
                          <a:ea typeface="Calibri"/>
                          <a:cs typeface="Times New Roman"/>
                        </a:rPr>
                        <a:t>hypof</a:t>
                      </a: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  <a:ea typeface="Calibri"/>
                          <a:cs typeface="Times New Roman"/>
                        </a:rPr>
                        <a:t>83</a:t>
                      </a: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fr-FR" sz="800" b="0" i="0" dirty="0">
                          <a:effectLst/>
                          <a:latin typeface="Helvetica Light" panose="020B0403020202020204" pitchFamily="34" charset="0"/>
                          <a:ea typeface="Calibri"/>
                          <a:cs typeface="Times New Roman"/>
                        </a:rPr>
                        <a:t>SG: 62 (7 ans)</a:t>
                      </a:r>
                    </a:p>
                  </a:txBody>
                  <a:tcPr marL="58481" marR="58481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i="0" dirty="0">
                          <a:solidFill>
                            <a:schemeClr val="bg2"/>
                          </a:solidFill>
                          <a:effectLst/>
                          <a:latin typeface="Helvetica Light" panose="020B0403020202020204" pitchFamily="34" charset="0"/>
                        </a:rPr>
                        <a:t>62%</a:t>
                      </a:r>
                      <a:endParaRPr lang="fr-FR" sz="800" b="0" i="0" dirty="0">
                        <a:solidFill>
                          <a:schemeClr val="bg2"/>
                        </a:solidFill>
                        <a:effectLst/>
                        <a:latin typeface="Helvetica Light" panose="020B04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8481" marR="58481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E1075EDB-F935-354D-8466-3D7C18027BC5}"/>
              </a:ext>
            </a:extLst>
          </p:cNvPr>
          <p:cNvSpPr/>
          <p:nvPr/>
        </p:nvSpPr>
        <p:spPr>
          <a:xfrm>
            <a:off x="5189517" y="256482"/>
            <a:ext cx="3578058" cy="5253409"/>
          </a:xfrm>
          <a:prstGeom prst="roundRect">
            <a:avLst/>
          </a:prstGeom>
          <a:noFill/>
          <a:ln>
            <a:solidFill>
              <a:srgbClr val="FC0D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Helvetica Light" panose="020B0403020202020204" pitchFamily="34" charset="0"/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302E397D-D4CB-C843-9E01-631A8DDAF090}"/>
              </a:ext>
            </a:extLst>
          </p:cNvPr>
          <p:cNvSpPr/>
          <p:nvPr/>
        </p:nvSpPr>
        <p:spPr>
          <a:xfrm>
            <a:off x="376425" y="2368546"/>
            <a:ext cx="4524499" cy="1080654"/>
          </a:xfrm>
          <a:prstGeom prst="roundRect">
            <a:avLst/>
          </a:prstGeom>
          <a:solidFill>
            <a:srgbClr val="FC0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fr-FR" dirty="0">
                <a:solidFill>
                  <a:schemeClr val="bg1"/>
                </a:solidFill>
                <a:latin typeface="Helvetica Light" panose="020B0403020202020204" pitchFamily="34" charset="0"/>
              </a:rPr>
              <a:t>Réponse complète après RTCT : 70-80%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dirty="0">
                <a:solidFill>
                  <a:schemeClr val="bg1"/>
                </a:solidFill>
                <a:latin typeface="Helvetica Light" panose="020B0403020202020204" pitchFamily="34" charset="0"/>
              </a:rPr>
              <a:t>Survie globale à 5 ans : 50-60%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dirty="0">
                <a:solidFill>
                  <a:schemeClr val="bg1"/>
                </a:solidFill>
                <a:latin typeface="Helvetica Light" panose="020B0403020202020204" pitchFamily="34" charset="0"/>
              </a:rPr>
              <a:t>Taux de conservation vésicale : 60-70%</a:t>
            </a:r>
          </a:p>
        </p:txBody>
      </p:sp>
    </p:spTree>
    <p:extLst>
      <p:ext uri="{BB962C8B-B14F-4D97-AF65-F5344CB8AC3E}">
        <p14:creationId xmlns:p14="http://schemas.microsoft.com/office/powerpoint/2010/main" val="66965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5926B0-0867-EE45-99A9-CF13C58DE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47100" cy="718457"/>
          </a:xfrm>
        </p:spPr>
        <p:txBody>
          <a:bodyPr/>
          <a:lstStyle/>
          <a:p>
            <a:r>
              <a:rPr lang="fr-FR" sz="3200" dirty="0">
                <a:latin typeface="Helvetica Light" panose="020B0403020202020204" pitchFamily="34" charset="0"/>
              </a:rPr>
              <a:t>TMT : toxicité  tardive</a:t>
            </a:r>
          </a:p>
        </p:txBody>
      </p:sp>
      <p:pic>
        <p:nvPicPr>
          <p:cNvPr id="3" name="Capture d’écran 2018-06-26 à 14.43.33.png" descr="Capture d’écran 2018-06-26 à 14.43.33.png">
            <a:extLst>
              <a:ext uri="{FF2B5EF4-FFF2-40B4-BE49-F238E27FC236}">
                <a16:creationId xmlns:a16="http://schemas.microsoft.com/office/drawing/2014/main" id="{3E27BB82-2D77-D24D-B3D2-C606CADB4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504" y="2219583"/>
            <a:ext cx="6944991" cy="209393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023650DF-DC0B-2343-A1EC-71E7733C7257}"/>
              </a:ext>
            </a:extLst>
          </p:cNvPr>
          <p:cNvSpPr/>
          <p:nvPr/>
        </p:nvSpPr>
        <p:spPr>
          <a:xfrm>
            <a:off x="1882927" y="1707443"/>
            <a:ext cx="5378143" cy="38034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  <a:latin typeface="Helvetica Light" panose="020B0403020202020204" pitchFamily="34" charset="0"/>
              </a:rPr>
              <a:t>Toxicité tardive : données des essais du RTOG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0EF7DA96-7D61-134F-B367-1E791D648A54}"/>
              </a:ext>
            </a:extLst>
          </p:cNvPr>
          <p:cNvSpPr/>
          <p:nvPr/>
        </p:nvSpPr>
        <p:spPr>
          <a:xfrm>
            <a:off x="5918200" y="2863519"/>
            <a:ext cx="457200" cy="889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12C007EB-1201-4542-8049-4C8C7B7AE18F}"/>
              </a:ext>
            </a:extLst>
          </p:cNvPr>
          <p:cNvSpPr/>
          <p:nvPr/>
        </p:nvSpPr>
        <p:spPr>
          <a:xfrm>
            <a:off x="7451091" y="2860148"/>
            <a:ext cx="457200" cy="889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CE827F-0D0B-1E40-8B55-998400009C58}"/>
              </a:ext>
            </a:extLst>
          </p:cNvPr>
          <p:cNvSpPr/>
          <p:nvPr/>
        </p:nvSpPr>
        <p:spPr>
          <a:xfrm>
            <a:off x="320987" y="5256312"/>
            <a:ext cx="290175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1000" i="1" dirty="0" err="1">
                <a:latin typeface="HELVETICA LIGHT" panose="020B0403020202020204" pitchFamily="34" charset="0"/>
              </a:rPr>
              <a:t>Efstathiou</a:t>
            </a:r>
            <a:r>
              <a:rPr lang="fr-FR" altLang="fr-FR" sz="1000" i="1" dirty="0">
                <a:latin typeface="HELVETICA LIGHT" panose="020B0403020202020204" pitchFamily="34" charset="0"/>
              </a:rPr>
              <a:t> JA. J Clin </a:t>
            </a:r>
            <a:r>
              <a:rPr lang="fr-FR" altLang="fr-FR" sz="1000" i="1" dirty="0" err="1">
                <a:latin typeface="HELVETICA LIGHT" panose="020B0403020202020204" pitchFamily="34" charset="0"/>
              </a:rPr>
              <a:t>Oncol</a:t>
            </a:r>
            <a:r>
              <a:rPr lang="fr-FR" altLang="fr-FR" sz="1000" i="1" dirty="0">
                <a:latin typeface="HELVETICA LIGHT" panose="020B0403020202020204" pitchFamily="34" charset="0"/>
              </a:rPr>
              <a:t> 2009 ; 27:4055-4061</a:t>
            </a:r>
          </a:p>
        </p:txBody>
      </p:sp>
    </p:spTree>
    <p:extLst>
      <p:ext uri="{BB962C8B-B14F-4D97-AF65-F5344CB8AC3E}">
        <p14:creationId xmlns:p14="http://schemas.microsoft.com/office/powerpoint/2010/main" val="2265744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5926B0-0867-EE45-99A9-CF13C58DE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8523"/>
            <a:ext cx="8547100" cy="718457"/>
          </a:xfrm>
        </p:spPr>
        <p:txBody>
          <a:bodyPr/>
          <a:lstStyle/>
          <a:p>
            <a:r>
              <a:rPr lang="fr-FR" sz="2800" dirty="0">
                <a:latin typeface="Helvetica Light" panose="020B0403020202020204" pitchFamily="34" charset="0"/>
              </a:rPr>
              <a:t>TMT : qualité de vie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23C58CC8-4523-2B4F-BCE9-19A5E2F5C6A5}"/>
              </a:ext>
            </a:extLst>
          </p:cNvPr>
          <p:cNvSpPr/>
          <p:nvPr/>
        </p:nvSpPr>
        <p:spPr>
          <a:xfrm>
            <a:off x="2448816" y="1450141"/>
            <a:ext cx="3936353" cy="650327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Helvetica Light" panose="020B0403020202020204" pitchFamily="34" charset="0"/>
              </a:rPr>
              <a:t>Etude phase  II GETUG 97-01</a:t>
            </a:r>
            <a:endParaRPr lang="fr-FR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122CD194-45A7-F546-82EE-9537121F740D}"/>
              </a:ext>
            </a:extLst>
          </p:cNvPr>
          <p:cNvSpPr/>
          <p:nvPr/>
        </p:nvSpPr>
        <p:spPr>
          <a:xfrm>
            <a:off x="1625208" y="2328054"/>
            <a:ext cx="5583567" cy="1969625"/>
          </a:xfrm>
          <a:prstGeom prst="roundRect">
            <a:avLst/>
          </a:prstGeom>
          <a:noFill/>
          <a:ln w="9525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itchFamily="2" charset="2"/>
              <a:buChar char="ü"/>
            </a:pPr>
            <a:r>
              <a:rPr lang="fr-FR" sz="1200" dirty="0">
                <a:solidFill>
                  <a:schemeClr val="bg2"/>
                </a:solidFill>
                <a:latin typeface="Helvetica Light" panose="020B0403020202020204" pitchFamily="34" charset="0"/>
              </a:rPr>
              <a:t>51 pts (45 Gy puis </a:t>
            </a:r>
            <a:r>
              <a:rPr lang="fr-FR" sz="1200" dirty="0" err="1">
                <a:solidFill>
                  <a:schemeClr val="bg2"/>
                </a:solidFill>
                <a:latin typeface="Helvetica Light" panose="020B0403020202020204" pitchFamily="34" charset="0"/>
              </a:rPr>
              <a:t>boost</a:t>
            </a:r>
            <a:r>
              <a:rPr lang="fr-FR" sz="1200" dirty="0">
                <a:solidFill>
                  <a:schemeClr val="bg2"/>
                </a:solidFill>
                <a:latin typeface="Helvetica Light" panose="020B0403020202020204" pitchFamily="34" charset="0"/>
              </a:rPr>
              <a:t> vésical 18 Gy + cisplatine-5FU)</a:t>
            </a:r>
          </a:p>
          <a:p>
            <a:pPr marL="171450" indent="-171450">
              <a:buFont typeface="Wingdings" pitchFamily="2" charset="2"/>
              <a:buChar char="ü"/>
            </a:pPr>
            <a:endParaRPr lang="fr-FR" sz="1200" dirty="0">
              <a:solidFill>
                <a:schemeClr val="bg2"/>
              </a:solidFill>
              <a:latin typeface="Helvetica Light" panose="020B0403020202020204" pitchFamily="34" charset="0"/>
            </a:endParaRPr>
          </a:p>
          <a:p>
            <a:pPr marL="171450" indent="-171450">
              <a:spcBef>
                <a:spcPct val="0"/>
              </a:spcBef>
              <a:buClr>
                <a:srgbClr val="FFC000"/>
              </a:buClr>
              <a:buFont typeface="Wingdings" pitchFamily="2" charset="2"/>
              <a:buChar char="ü"/>
            </a:pPr>
            <a:r>
              <a:rPr lang="fr-FR" altLang="fr-FR" sz="1200" dirty="0">
                <a:solidFill>
                  <a:schemeClr val="bg2"/>
                </a:solidFill>
                <a:latin typeface="Helvetica Light" panose="020B0403020202020204" pitchFamily="34" charset="0"/>
              </a:rPr>
              <a:t> Fonction vésicale satisfaisante à 36 mois </a:t>
            </a:r>
            <a:r>
              <a:rPr lang="fr-FR" altLang="fr-FR" sz="1200" dirty="0">
                <a:solidFill>
                  <a:schemeClr val="bg2"/>
                </a:solidFill>
                <a:latin typeface="Helvetica Light" panose="020B0403020202020204" pitchFamily="34" charset="0"/>
                <a:ea typeface="ＭＳ Ｐゴシック" panose="020B0600070205080204" pitchFamily="34" charset="-128"/>
              </a:rPr>
              <a:t>(SOMA-LENT) : 100 % ; pas d’incontinence urinaire</a:t>
            </a:r>
          </a:p>
          <a:p>
            <a:pPr marL="171450" indent="-171450">
              <a:spcBef>
                <a:spcPct val="0"/>
              </a:spcBef>
              <a:buClr>
                <a:srgbClr val="FFC000"/>
              </a:buClr>
              <a:buFont typeface="Wingdings" pitchFamily="2" charset="2"/>
              <a:buChar char="ü"/>
            </a:pPr>
            <a:endParaRPr lang="fr-FR" altLang="fr-FR" sz="1200" dirty="0">
              <a:solidFill>
                <a:schemeClr val="bg2"/>
              </a:solidFill>
              <a:latin typeface="Helvetica Light" panose="020B0403020202020204" pitchFamily="34" charset="0"/>
              <a:ea typeface="ＭＳ Ｐゴシック" panose="020B0600070205080204" pitchFamily="34" charset="-128"/>
            </a:endParaRPr>
          </a:p>
          <a:p>
            <a:pPr marL="171450" indent="-171450">
              <a:spcBef>
                <a:spcPct val="0"/>
              </a:spcBef>
              <a:buClr>
                <a:srgbClr val="FFC000"/>
              </a:buClr>
              <a:buFont typeface="Wingdings" pitchFamily="2" charset="2"/>
              <a:buChar char="ü"/>
            </a:pPr>
            <a:r>
              <a:rPr lang="fr-FR" altLang="fr-FR" sz="1200" dirty="0">
                <a:solidFill>
                  <a:schemeClr val="bg2"/>
                </a:solidFill>
                <a:latin typeface="Helvetica Light" panose="020B0403020202020204" pitchFamily="34" charset="0"/>
                <a:ea typeface="ＭＳ Ｐゴシック" panose="020B0600070205080204" pitchFamily="34" charset="-128"/>
              </a:rPr>
              <a:t>- Qualité de vie (QLQ C30) satisfaisante : 67 %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B97C78A-FF98-7F49-B985-24F8E24C66F6}"/>
              </a:ext>
            </a:extLst>
          </p:cNvPr>
          <p:cNvSpPr txBox="1"/>
          <p:nvPr/>
        </p:nvSpPr>
        <p:spPr>
          <a:xfrm>
            <a:off x="135384" y="5220209"/>
            <a:ext cx="37594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en-US" altLang="fr-FR" sz="1000" i="1" dirty="0">
              <a:solidFill>
                <a:schemeClr val="bg2"/>
              </a:solidFill>
              <a:latin typeface="HELVETICA LIGHT" panose="020B0403020202020204" pitchFamily="34" charset="0"/>
            </a:endParaRPr>
          </a:p>
          <a:p>
            <a:pPr algn="r"/>
            <a:r>
              <a:rPr lang="en-US" altLang="fr-FR" sz="1000" i="1" dirty="0">
                <a:solidFill>
                  <a:schemeClr val="bg2"/>
                </a:solidFill>
                <a:latin typeface="HELVETICA LIGHT" panose="020B0403020202020204" pitchFamily="34" charset="0"/>
              </a:rPr>
              <a:t>Lagrange JL et al. </a:t>
            </a:r>
            <a:r>
              <a:rPr lang="en-US" altLang="fr-FR" sz="1000" i="1" dirty="0" err="1">
                <a:solidFill>
                  <a:schemeClr val="bg2"/>
                </a:solidFill>
                <a:latin typeface="HELVETICA LIGHT" panose="020B0403020202020204" pitchFamily="34" charset="0"/>
              </a:rPr>
              <a:t>Int</a:t>
            </a:r>
            <a:r>
              <a:rPr lang="en-US" altLang="fr-FR" sz="1000" i="1" dirty="0">
                <a:solidFill>
                  <a:schemeClr val="bg2"/>
                </a:solidFill>
                <a:latin typeface="HELVETICA LIGHT" panose="020B0403020202020204" pitchFamily="34" charset="0"/>
              </a:rPr>
              <a:t> J </a:t>
            </a:r>
            <a:r>
              <a:rPr lang="en-US" altLang="fr-FR" sz="1000" i="1" dirty="0" err="1">
                <a:solidFill>
                  <a:schemeClr val="bg2"/>
                </a:solidFill>
                <a:latin typeface="HELVETICA LIGHT" panose="020B0403020202020204" pitchFamily="34" charset="0"/>
              </a:rPr>
              <a:t>Radiat</a:t>
            </a:r>
            <a:r>
              <a:rPr lang="en-US" altLang="fr-FR" sz="1000" i="1" dirty="0">
                <a:solidFill>
                  <a:schemeClr val="bg2"/>
                </a:solidFill>
                <a:latin typeface="HELVETICA LIGHT" panose="020B0403020202020204" pitchFamily="34" charset="0"/>
              </a:rPr>
              <a:t> </a:t>
            </a:r>
            <a:r>
              <a:rPr lang="en-US" altLang="fr-FR" sz="1000" i="1" dirty="0" err="1">
                <a:solidFill>
                  <a:schemeClr val="bg2"/>
                </a:solidFill>
                <a:latin typeface="HELVETICA LIGHT" panose="020B0403020202020204" pitchFamily="34" charset="0"/>
              </a:rPr>
              <a:t>Oncol</a:t>
            </a:r>
            <a:r>
              <a:rPr lang="en-US" altLang="fr-FR" sz="1000" i="1" dirty="0">
                <a:solidFill>
                  <a:schemeClr val="bg2"/>
                </a:solidFill>
                <a:latin typeface="HELVETICA LIGHT" panose="020B0403020202020204" pitchFamily="34" charset="0"/>
              </a:rPr>
              <a:t> </a:t>
            </a:r>
            <a:r>
              <a:rPr lang="en-US" altLang="fr-FR" sz="1000" i="1" dirty="0" err="1">
                <a:solidFill>
                  <a:schemeClr val="bg2"/>
                </a:solidFill>
                <a:latin typeface="HELVETICA LIGHT" panose="020B0403020202020204" pitchFamily="34" charset="0"/>
              </a:rPr>
              <a:t>Biol</a:t>
            </a:r>
            <a:r>
              <a:rPr lang="en-US" altLang="fr-FR" sz="1000" i="1" dirty="0">
                <a:solidFill>
                  <a:schemeClr val="bg2"/>
                </a:solidFill>
                <a:latin typeface="HELVETICA LIGHT" panose="020B0403020202020204" pitchFamily="34" charset="0"/>
              </a:rPr>
              <a:t> Phys 2011 ;79 :172-8</a:t>
            </a:r>
          </a:p>
          <a:p>
            <a:pPr algn="r"/>
            <a:endParaRPr lang="fr-FR" sz="1000" i="1" dirty="0">
              <a:solidFill>
                <a:schemeClr val="bg2"/>
              </a:solidFill>
              <a:latin typeface="HELVETICA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978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5926B0-0867-EE45-99A9-CF13C58DE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14548"/>
          </a:xfrm>
        </p:spPr>
        <p:txBody>
          <a:bodyPr/>
          <a:lstStyle/>
          <a:p>
            <a:r>
              <a:rPr lang="fr-FR" sz="2800" dirty="0">
                <a:latin typeface="Helvetica Light" panose="020B0403020202020204" pitchFamily="34" charset="0"/>
              </a:rPr>
              <a:t>Traitement </a:t>
            </a:r>
            <a:r>
              <a:rPr lang="fr-FR" sz="2800" dirty="0" err="1">
                <a:latin typeface="Helvetica Light" panose="020B0403020202020204" pitchFamily="34" charset="0"/>
              </a:rPr>
              <a:t>Trimodal</a:t>
            </a:r>
            <a:r>
              <a:rPr lang="fr-FR" sz="2800" dirty="0">
                <a:latin typeface="Helvetica Light" panose="020B0403020202020204" pitchFamily="34" charset="0"/>
              </a:rPr>
              <a:t> : facteurs pronostiques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D856ED15-0E49-E348-A648-F74EFF7EFC52}"/>
              </a:ext>
            </a:extLst>
          </p:cNvPr>
          <p:cNvSpPr/>
          <p:nvPr/>
        </p:nvSpPr>
        <p:spPr>
          <a:xfrm>
            <a:off x="456351" y="1299660"/>
            <a:ext cx="3492193" cy="38034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  <a:latin typeface="Helvetica Light" panose="020B0403020202020204" pitchFamily="34" charset="0"/>
              </a:rPr>
              <a:t>Facteurs pronostiques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D8C072E8-9DE4-B842-B4BF-E6FBD0AA7DDA}"/>
              </a:ext>
            </a:extLst>
          </p:cNvPr>
          <p:cNvSpPr/>
          <p:nvPr/>
        </p:nvSpPr>
        <p:spPr>
          <a:xfrm>
            <a:off x="456352" y="2023250"/>
            <a:ext cx="3634012" cy="2548750"/>
          </a:xfrm>
          <a:prstGeom prst="roundRect">
            <a:avLst/>
          </a:prstGeom>
          <a:noFill/>
          <a:ln w="952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1200" dirty="0">
                <a:solidFill>
                  <a:schemeClr val="bg2"/>
                </a:solidFill>
                <a:latin typeface="Helvetica Light" panose="020B0403020202020204" pitchFamily="34" charset="0"/>
              </a:rPr>
              <a:t>Stade </a:t>
            </a:r>
            <a:r>
              <a:rPr lang="fr-FR" sz="1200" dirty="0" err="1">
                <a:solidFill>
                  <a:schemeClr val="bg2"/>
                </a:solidFill>
                <a:latin typeface="Helvetica Light" panose="020B0403020202020204" pitchFamily="34" charset="0"/>
              </a:rPr>
              <a:t>T</a:t>
            </a:r>
            <a:endParaRPr lang="fr-FR" sz="1200" dirty="0">
              <a:solidFill>
                <a:schemeClr val="bg2"/>
              </a:solidFill>
              <a:latin typeface="Helvetica Light" panose="020B0403020202020204" pitchFamily="34" charset="0"/>
            </a:endParaRP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1200" dirty="0">
                <a:solidFill>
                  <a:schemeClr val="bg2"/>
                </a:solidFill>
                <a:latin typeface="Helvetica Light" panose="020B0403020202020204" pitchFamily="34" charset="0"/>
              </a:rPr>
              <a:t>Qualité de la RTUV initiale : macroscopiquement complète ou non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1200" dirty="0">
                <a:solidFill>
                  <a:schemeClr val="bg2"/>
                </a:solidFill>
                <a:latin typeface="Helvetica Light" panose="020B0403020202020204" pitchFamily="34" charset="0"/>
              </a:rPr>
              <a:t>DPD au diagnostic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1200" dirty="0">
                <a:solidFill>
                  <a:schemeClr val="bg2"/>
                </a:solidFill>
                <a:latin typeface="Helvetica Light" panose="020B0403020202020204" pitchFamily="34" charset="0"/>
              </a:rPr>
              <a:t>Présence de Cis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1200" dirty="0">
                <a:solidFill>
                  <a:schemeClr val="bg2"/>
                </a:solidFill>
                <a:latin typeface="Helvetica Light" panose="020B0403020202020204" pitchFamily="34" charset="0"/>
              </a:rPr>
              <a:t>RCH ou reliquat après RTCT d’induction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1200" dirty="0">
                <a:solidFill>
                  <a:schemeClr val="bg2"/>
                </a:solidFill>
                <a:latin typeface="Helvetica Light" panose="020B0403020202020204" pitchFamily="34" charset="0"/>
              </a:rPr>
              <a:t>Taille?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1200" dirty="0">
                <a:solidFill>
                  <a:schemeClr val="bg2"/>
                </a:solidFill>
                <a:latin typeface="Helvetica Light" panose="020B0403020202020204" pitchFamily="34" charset="0"/>
              </a:rPr>
              <a:t>Caractère multifocal?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9A6A80D3-EE43-334B-AA0D-7315D55DFACB}"/>
              </a:ext>
            </a:extLst>
          </p:cNvPr>
          <p:cNvSpPr/>
          <p:nvPr/>
        </p:nvSpPr>
        <p:spPr>
          <a:xfrm>
            <a:off x="5288972" y="1299660"/>
            <a:ext cx="2865086" cy="38034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  <a:latin typeface="Helvetica Light" panose="020B0403020202020204" pitchFamily="34" charset="0"/>
              </a:rPr>
              <a:t>Patient « idéal »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14F8BB2E-6A0B-6844-B551-9AE77B2F2BDD}"/>
              </a:ext>
            </a:extLst>
          </p:cNvPr>
          <p:cNvSpPr/>
          <p:nvPr/>
        </p:nvSpPr>
        <p:spPr>
          <a:xfrm>
            <a:off x="4904509" y="2023250"/>
            <a:ext cx="3634013" cy="2548750"/>
          </a:xfrm>
          <a:prstGeom prst="roundRect">
            <a:avLst/>
          </a:prstGeom>
          <a:noFill/>
          <a:ln w="9525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1200" dirty="0">
                <a:solidFill>
                  <a:schemeClr val="bg2"/>
                </a:solidFill>
                <a:latin typeface="Helvetica Light" panose="020B0403020202020204" pitchFamily="34" charset="0"/>
              </a:rPr>
              <a:t>cT2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1200" dirty="0">
                <a:solidFill>
                  <a:schemeClr val="bg2"/>
                </a:solidFill>
                <a:latin typeface="Helvetica Light" panose="020B0403020202020204" pitchFamily="34" charset="0"/>
              </a:rPr>
              <a:t>RTUV initiale macroscopiquement complète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1200" dirty="0">
                <a:solidFill>
                  <a:schemeClr val="bg2"/>
                </a:solidFill>
                <a:latin typeface="Helvetica Light" panose="020B0403020202020204" pitchFamily="34" charset="0"/>
              </a:rPr>
              <a:t>Pas de Cis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1200" dirty="0">
                <a:solidFill>
                  <a:schemeClr val="bg2"/>
                </a:solidFill>
                <a:latin typeface="Helvetica Light" panose="020B0403020202020204" pitchFamily="34" charset="0"/>
              </a:rPr>
              <a:t>Pas de DPD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1200" dirty="0">
                <a:solidFill>
                  <a:schemeClr val="bg2"/>
                </a:solidFill>
                <a:latin typeface="Helvetica Light" panose="020B0403020202020204" pitchFamily="34" charset="0"/>
              </a:rPr>
              <a:t>Taille&lt; 2-3cm, </a:t>
            </a:r>
            <a:r>
              <a:rPr lang="fr-FR" sz="1200" dirty="0" err="1">
                <a:solidFill>
                  <a:schemeClr val="bg2"/>
                </a:solidFill>
                <a:latin typeface="Helvetica Light" panose="020B0403020202020204" pitchFamily="34" charset="0"/>
              </a:rPr>
              <a:t>unifocal</a:t>
            </a:r>
            <a:r>
              <a:rPr lang="fr-FR" sz="1200" dirty="0">
                <a:solidFill>
                  <a:schemeClr val="bg2"/>
                </a:solidFill>
                <a:latin typeface="Helvetica Light" panose="020B0403020202020204" pitchFamily="34" charset="0"/>
              </a:rPr>
              <a:t> (?)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1200" dirty="0">
                <a:solidFill>
                  <a:schemeClr val="bg2"/>
                </a:solidFill>
                <a:latin typeface="Helvetica Light" panose="020B0403020202020204" pitchFamily="34" charset="0"/>
              </a:rPr>
              <a:t>Pas ou peu de SFU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1200" dirty="0">
                <a:solidFill>
                  <a:schemeClr val="bg2"/>
                </a:solidFill>
                <a:latin typeface="Helvetica Light" panose="020B0403020202020204" pitchFamily="34" charset="0"/>
              </a:rPr>
              <a:t>Bonne compliance à la surveillance endoscopique</a:t>
            </a:r>
          </a:p>
        </p:txBody>
      </p:sp>
      <p:sp>
        <p:nvSpPr>
          <p:cNvPr id="7" name="TextBox 23">
            <a:extLst>
              <a:ext uri="{FF2B5EF4-FFF2-40B4-BE49-F238E27FC236}">
                <a16:creationId xmlns:a16="http://schemas.microsoft.com/office/drawing/2014/main" id="{BABD03DF-EEE8-6C44-B691-9892E1A790F8}"/>
              </a:ext>
            </a:extLst>
          </p:cNvPr>
          <p:cNvSpPr txBox="1"/>
          <p:nvPr/>
        </p:nvSpPr>
        <p:spPr>
          <a:xfrm>
            <a:off x="320627" y="5330119"/>
            <a:ext cx="1186222" cy="2410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900" i="1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HELVETICA LIGHT" panose="020B0403020202020204" pitchFamily="34" charset="0"/>
                <a:ea typeface="+mn-ea"/>
                <a:cs typeface="+mn-cs"/>
                <a:sym typeface="Helvetica Light"/>
              </a:rPr>
              <a:t>Mak et al, JCO 2014 </a:t>
            </a:r>
          </a:p>
        </p:txBody>
      </p:sp>
      <p:sp>
        <p:nvSpPr>
          <p:cNvPr id="8" name="TextBox 24">
            <a:extLst>
              <a:ext uri="{FF2B5EF4-FFF2-40B4-BE49-F238E27FC236}">
                <a16:creationId xmlns:a16="http://schemas.microsoft.com/office/drawing/2014/main" id="{33E0304D-D95A-FD4A-94F1-3D7D8A79B589}"/>
              </a:ext>
            </a:extLst>
          </p:cNvPr>
          <p:cNvSpPr txBox="1"/>
          <p:nvPr/>
        </p:nvSpPr>
        <p:spPr>
          <a:xfrm>
            <a:off x="2063416" y="5304216"/>
            <a:ext cx="1493999" cy="2410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900" i="1" u="none" strike="noStrike" cap="none" spc="0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uFillTx/>
                <a:latin typeface="HELVETICA LIGHT" panose="020B0403020202020204" pitchFamily="34" charset="0"/>
                <a:ea typeface="+mn-ea"/>
                <a:cs typeface="+mn-cs"/>
                <a:sym typeface="Helvetica Light"/>
              </a:rPr>
              <a:t>Giacalone</a:t>
            </a:r>
            <a:r>
              <a:rPr kumimoji="0" lang="fr-FR" sz="900" i="1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HELVETICA LIGHT" panose="020B0403020202020204" pitchFamily="34" charset="0"/>
                <a:ea typeface="+mn-ea"/>
                <a:cs typeface="+mn-cs"/>
                <a:sym typeface="Helvetica Light"/>
              </a:rPr>
              <a:t> et al, EAU 2017 </a:t>
            </a:r>
          </a:p>
        </p:txBody>
      </p:sp>
      <p:sp>
        <p:nvSpPr>
          <p:cNvPr id="9" name="TextBox 25">
            <a:extLst>
              <a:ext uri="{FF2B5EF4-FFF2-40B4-BE49-F238E27FC236}">
                <a16:creationId xmlns:a16="http://schemas.microsoft.com/office/drawing/2014/main" id="{C80DAB81-C345-F24C-935C-F6023E80A87C}"/>
              </a:ext>
            </a:extLst>
          </p:cNvPr>
          <p:cNvSpPr txBox="1"/>
          <p:nvPr/>
        </p:nvSpPr>
        <p:spPr>
          <a:xfrm>
            <a:off x="4145748" y="5330119"/>
            <a:ext cx="1269578" cy="2410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900" i="1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HELVETICA LIGHT" panose="020B0403020202020204" pitchFamily="34" charset="0"/>
                <a:ea typeface="+mn-ea"/>
                <a:cs typeface="+mn-cs"/>
                <a:sym typeface="Helvetica Light"/>
              </a:rPr>
              <a:t>Rodel</a:t>
            </a:r>
            <a:r>
              <a:rPr kumimoji="0" lang="fr-FR" sz="900" i="1" u="none" strike="noStrike" cap="none" spc="0" normalizeH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HELVETICA LIGHT" panose="020B0403020202020204" pitchFamily="34" charset="0"/>
                <a:ea typeface="+mn-ea"/>
                <a:cs typeface="+mn-cs"/>
                <a:sym typeface="Helvetica Light"/>
              </a:rPr>
              <a:t> </a:t>
            </a:r>
            <a:r>
              <a:rPr kumimoji="0" lang="fr-FR" sz="900" i="1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HELVETICA LIGHT" panose="020B0403020202020204" pitchFamily="34" charset="0"/>
                <a:ea typeface="+mn-ea"/>
                <a:cs typeface="+mn-cs"/>
                <a:sym typeface="Helvetica Light"/>
              </a:rPr>
              <a:t>et al, JCO 2002 </a:t>
            </a:r>
          </a:p>
        </p:txBody>
      </p:sp>
      <p:sp>
        <p:nvSpPr>
          <p:cNvPr id="10" name="TextBox 23">
            <a:extLst>
              <a:ext uri="{FF2B5EF4-FFF2-40B4-BE49-F238E27FC236}">
                <a16:creationId xmlns:a16="http://schemas.microsoft.com/office/drawing/2014/main" id="{098F8E6C-53E7-B840-8F44-F3CC5F0EAF51}"/>
              </a:ext>
            </a:extLst>
          </p:cNvPr>
          <p:cNvSpPr txBox="1"/>
          <p:nvPr/>
        </p:nvSpPr>
        <p:spPr>
          <a:xfrm>
            <a:off x="7589863" y="5330119"/>
            <a:ext cx="1231106" cy="2410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900" i="1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HELVETICA LIGHT" panose="020B0403020202020204" pitchFamily="34" charset="0"/>
                <a:ea typeface="+mn-ea"/>
                <a:cs typeface="+mn-cs"/>
                <a:sym typeface="Helvetica Light"/>
              </a:rPr>
              <a:t>Housset al, JCO </a:t>
            </a:r>
            <a:r>
              <a:rPr lang="fr-FR" sz="900" i="1" dirty="0">
                <a:solidFill>
                  <a:schemeClr val="bg2"/>
                </a:solidFill>
                <a:latin typeface="HELVETICA LIGHT" panose="020B0403020202020204" pitchFamily="34" charset="0"/>
                <a:ea typeface="+mn-ea"/>
                <a:cs typeface="+mn-cs"/>
                <a:sym typeface="Helvetica Light"/>
              </a:rPr>
              <a:t>1993</a:t>
            </a:r>
            <a:endParaRPr kumimoji="0" lang="fr-FR" sz="900" i="1" u="none" strike="noStrike" cap="none" spc="0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latin typeface="HELVETICA LIGHT" panose="020B0403020202020204" pitchFamily="34" charset="0"/>
              <a:ea typeface="+mn-ea"/>
              <a:cs typeface="+mn-cs"/>
              <a:sym typeface="Helvetica Light"/>
            </a:endParaRPr>
          </a:p>
        </p:txBody>
      </p:sp>
      <p:sp>
        <p:nvSpPr>
          <p:cNvPr id="11" name="TextBox 23">
            <a:extLst>
              <a:ext uri="{FF2B5EF4-FFF2-40B4-BE49-F238E27FC236}">
                <a16:creationId xmlns:a16="http://schemas.microsoft.com/office/drawing/2014/main" id="{671C4A5A-ABCD-2943-A4DD-5864998D2B87}"/>
              </a:ext>
            </a:extLst>
          </p:cNvPr>
          <p:cNvSpPr txBox="1"/>
          <p:nvPr/>
        </p:nvSpPr>
        <p:spPr>
          <a:xfrm>
            <a:off x="6003659" y="5304216"/>
            <a:ext cx="1320874" cy="2410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900" i="1" u="none" strike="noStrike" cap="none" spc="0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uFillTx/>
                <a:latin typeface="HELVETICA LIGHT" panose="020B0403020202020204" pitchFamily="34" charset="0"/>
                <a:ea typeface="+mn-ea"/>
                <a:cs typeface="+mn-cs"/>
                <a:sym typeface="Helvetica Light"/>
              </a:rPr>
              <a:t>Ploussard</a:t>
            </a:r>
            <a:r>
              <a:rPr kumimoji="0" lang="fr-FR" sz="900" i="1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HELVETICA LIGHT" panose="020B0403020202020204" pitchFamily="34" charset="0"/>
                <a:ea typeface="+mn-ea"/>
                <a:cs typeface="+mn-cs"/>
                <a:sym typeface="Helvetica Light"/>
              </a:rPr>
              <a:t> al, JCO </a:t>
            </a:r>
            <a:r>
              <a:rPr lang="fr-FR" sz="900" i="1" dirty="0">
                <a:solidFill>
                  <a:schemeClr val="bg2"/>
                </a:solidFill>
                <a:latin typeface="HELVETICA LIGHT" panose="020B0403020202020204" pitchFamily="34" charset="0"/>
                <a:ea typeface="+mn-ea"/>
                <a:cs typeface="+mn-cs"/>
                <a:sym typeface="Helvetica Light"/>
              </a:rPr>
              <a:t>2014</a:t>
            </a:r>
            <a:endParaRPr kumimoji="0" lang="fr-FR" sz="900" i="1" u="none" strike="noStrike" cap="none" spc="0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latin typeface="HELVETICA LIGHT" panose="020B0403020202020204" pitchFamily="34" charset="0"/>
              <a:ea typeface="+mn-ea"/>
              <a:cs typeface="+mn-cs"/>
              <a:sym typeface="Helvetica Light"/>
            </a:endParaRPr>
          </a:p>
        </p:txBody>
      </p:sp>
      <p:sp>
        <p:nvSpPr>
          <p:cNvPr id="12" name="Double flèche horizontale 11">
            <a:extLst>
              <a:ext uri="{FF2B5EF4-FFF2-40B4-BE49-F238E27FC236}">
                <a16:creationId xmlns:a16="http://schemas.microsoft.com/office/drawing/2014/main" id="{3B8472B7-019F-5442-95C4-9CCCE01385E7}"/>
              </a:ext>
            </a:extLst>
          </p:cNvPr>
          <p:cNvSpPr/>
          <p:nvPr/>
        </p:nvSpPr>
        <p:spPr>
          <a:xfrm>
            <a:off x="4257528" y="3177079"/>
            <a:ext cx="523009" cy="24109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888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5DD60B56-E8DE-2F4C-8E9F-B7643945CCDA}"/>
              </a:ext>
            </a:extLst>
          </p:cNvPr>
          <p:cNvSpPr/>
          <p:nvPr/>
        </p:nvSpPr>
        <p:spPr>
          <a:xfrm>
            <a:off x="84340" y="947184"/>
            <a:ext cx="3146960" cy="38795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1"/>
                </a:solidFill>
                <a:latin typeface="Helvetica Light" panose="020B0403020202020204" pitchFamily="34" charset="0"/>
              </a:rPr>
              <a:t>TVIM stade localisé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0987B041-272D-4D4F-80C7-1CE49BB779F3}"/>
              </a:ext>
            </a:extLst>
          </p:cNvPr>
          <p:cNvSpPr/>
          <p:nvPr/>
        </p:nvSpPr>
        <p:spPr>
          <a:xfrm>
            <a:off x="424135" y="1975465"/>
            <a:ext cx="2467370" cy="294347"/>
          </a:xfrm>
          <a:prstGeom prst="roundRect">
            <a:avLst/>
          </a:prstGeom>
          <a:noFill/>
          <a:ln w="952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2"/>
                </a:solidFill>
                <a:latin typeface="Helvetica Light" panose="020B0403020202020204" pitchFamily="34" charset="0"/>
              </a:rPr>
              <a:t>Patient opérable  ?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507BF514-E657-CC44-8FFA-34E3808D0044}"/>
              </a:ext>
            </a:extLst>
          </p:cNvPr>
          <p:cNvSpPr/>
          <p:nvPr/>
        </p:nvSpPr>
        <p:spPr>
          <a:xfrm>
            <a:off x="375683" y="2743512"/>
            <a:ext cx="2467370" cy="387952"/>
          </a:xfrm>
          <a:prstGeom prst="roundRect">
            <a:avLst/>
          </a:prstGeom>
          <a:noFill/>
          <a:ln w="952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2"/>
                </a:solidFill>
                <a:latin typeface="Helvetica Light" panose="020B0403020202020204" pitchFamily="34" charset="0"/>
              </a:rPr>
              <a:t>Souhaite-t-il être opéré?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DC242F11-C39C-1E4F-8E81-3F41A9FB58C4}"/>
              </a:ext>
            </a:extLst>
          </p:cNvPr>
          <p:cNvSpPr/>
          <p:nvPr/>
        </p:nvSpPr>
        <p:spPr>
          <a:xfrm>
            <a:off x="3775610" y="1975465"/>
            <a:ext cx="1938627" cy="387953"/>
          </a:xfrm>
          <a:prstGeom prst="roundRect">
            <a:avLst/>
          </a:prstGeom>
          <a:noFill/>
          <a:ln w="952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2"/>
                </a:solidFill>
                <a:latin typeface="Helvetica Light" panose="020B0403020202020204" pitchFamily="34" charset="0"/>
              </a:rPr>
              <a:t>Patient fit pour une CT?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FFA4DAD3-9F59-494C-9CD8-69F0738492E2}"/>
              </a:ext>
            </a:extLst>
          </p:cNvPr>
          <p:cNvSpPr/>
          <p:nvPr/>
        </p:nvSpPr>
        <p:spPr>
          <a:xfrm>
            <a:off x="3718892" y="3910743"/>
            <a:ext cx="2201056" cy="387953"/>
          </a:xfrm>
          <a:prstGeom prst="roundRect">
            <a:avLst/>
          </a:prstGeom>
          <a:solidFill>
            <a:srgbClr val="FC0D56"/>
          </a:solidFill>
          <a:ln>
            <a:solidFill>
              <a:srgbClr val="FC0D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  <a:latin typeface="Helvetica Light" panose="020B0403020202020204" pitchFamily="34" charset="0"/>
              </a:rPr>
              <a:t>Traitement </a:t>
            </a:r>
            <a:r>
              <a:rPr lang="fr-FR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Trimodal</a:t>
            </a:r>
            <a:endParaRPr lang="fr-FR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BDA5023-615A-1F41-91F1-87958D1D97E3}"/>
              </a:ext>
            </a:extLst>
          </p:cNvPr>
          <p:cNvSpPr/>
          <p:nvPr/>
        </p:nvSpPr>
        <p:spPr>
          <a:xfrm>
            <a:off x="852300" y="4136215"/>
            <a:ext cx="1514136" cy="387953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Helvetica Light" panose="020B0403020202020204" pitchFamily="34" charset="0"/>
              </a:rPr>
              <a:t>+CT </a:t>
            </a:r>
            <a:r>
              <a:rPr lang="fr-FR" sz="1200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néoadjuvante</a:t>
            </a:r>
            <a:r>
              <a:rPr lang="fr-FR" sz="1200" dirty="0">
                <a:solidFill>
                  <a:schemeClr val="bg1"/>
                </a:solidFill>
                <a:latin typeface="Helvetica Light" panose="020B0403020202020204" pitchFamily="34" charset="0"/>
              </a:rPr>
              <a:t> si possible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C37229C0-B09D-9E47-96BF-42B5D2C176F6}"/>
              </a:ext>
            </a:extLst>
          </p:cNvPr>
          <p:cNvSpPr/>
          <p:nvPr/>
        </p:nvSpPr>
        <p:spPr>
          <a:xfrm>
            <a:off x="852300" y="3716767"/>
            <a:ext cx="1514136" cy="38795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  <a:latin typeface="Helvetica Light" panose="020B0403020202020204" pitchFamily="34" charset="0"/>
              </a:rPr>
              <a:t>Chirurgie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7A0538F1-FEE5-774E-A5C9-8A31698B8E9C}"/>
              </a:ext>
            </a:extLst>
          </p:cNvPr>
          <p:cNvSpPr/>
          <p:nvPr/>
        </p:nvSpPr>
        <p:spPr>
          <a:xfrm>
            <a:off x="852300" y="4573839"/>
            <a:ext cx="1514136" cy="387953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Helvetica Light" panose="020B0403020202020204" pitchFamily="34" charset="0"/>
              </a:rPr>
              <a:t>+/-RT adjuvante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Helvetica Light" panose="020B0403020202020204" pitchFamily="34" charset="0"/>
              </a:rPr>
              <a:t> </a:t>
            </a:r>
            <a:r>
              <a:rPr lang="fr-FR" sz="1000" dirty="0">
                <a:solidFill>
                  <a:schemeClr val="bg1"/>
                </a:solidFill>
                <a:latin typeface="Helvetica Light" panose="020B0403020202020204" pitchFamily="34" charset="0"/>
              </a:rPr>
              <a:t>( </a:t>
            </a:r>
            <a:r>
              <a:rPr lang="fr-FR" sz="1000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Getug</a:t>
            </a:r>
            <a:r>
              <a:rPr lang="fr-FR" sz="1000" dirty="0">
                <a:solidFill>
                  <a:schemeClr val="bg1"/>
                </a:solidFill>
                <a:latin typeface="Helvetica Light" panose="020B0403020202020204" pitchFamily="34" charset="0"/>
              </a:rPr>
              <a:t> 30) 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284F0953-7EA1-8E4E-A350-5CF5190B7BE3}"/>
              </a:ext>
            </a:extLst>
          </p:cNvPr>
          <p:cNvSpPr/>
          <p:nvPr/>
        </p:nvSpPr>
        <p:spPr>
          <a:xfrm>
            <a:off x="6176724" y="1046564"/>
            <a:ext cx="2325281" cy="51183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  <a:latin typeface="Helvetica Light" panose="020B0403020202020204" pitchFamily="34" charset="0"/>
              </a:rPr>
              <a:t>Radiothérapie seule ou soins de confort exclusifs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849F1809-CE63-2F46-9E30-1A514FBAA3B2}"/>
              </a:ext>
            </a:extLst>
          </p:cNvPr>
          <p:cNvSpPr/>
          <p:nvPr/>
        </p:nvSpPr>
        <p:spPr>
          <a:xfrm>
            <a:off x="6330890" y="2412206"/>
            <a:ext cx="2325273" cy="511830"/>
          </a:xfrm>
          <a:prstGeom prst="roundRect">
            <a:avLst/>
          </a:prstGeom>
          <a:solidFill>
            <a:srgbClr val="FC0D56"/>
          </a:solidFill>
          <a:ln>
            <a:solidFill>
              <a:srgbClr val="FC0D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  <a:latin typeface="Helvetica Light" panose="020B0403020202020204" pitchFamily="34" charset="0"/>
              </a:rPr>
              <a:t>RTUV-Radio-chimiothérapie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CFA614F9-28B8-5F4D-BD6F-B4AA23FA9C1C}"/>
              </a:ext>
            </a:extLst>
          </p:cNvPr>
          <p:cNvSpPr/>
          <p:nvPr/>
        </p:nvSpPr>
        <p:spPr>
          <a:xfrm>
            <a:off x="3718892" y="4368664"/>
            <a:ext cx="2201056" cy="293612"/>
          </a:xfrm>
          <a:prstGeom prst="roundRect">
            <a:avLst/>
          </a:prstGeom>
          <a:noFill/>
          <a:ln w="9525">
            <a:solidFill>
              <a:srgbClr val="FC0D5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2"/>
                </a:solidFill>
                <a:latin typeface="Helvetica Light" panose="020B0403020202020204" pitchFamily="34" charset="0"/>
              </a:rPr>
              <a:t>Surveillance endoscopique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E16F4246-CE54-A342-83C7-32297CC25D16}"/>
              </a:ext>
            </a:extLst>
          </p:cNvPr>
          <p:cNvSpPr/>
          <p:nvPr/>
        </p:nvSpPr>
        <p:spPr>
          <a:xfrm>
            <a:off x="6330891" y="3039088"/>
            <a:ext cx="2201056" cy="387953"/>
          </a:xfrm>
          <a:prstGeom prst="roundRect">
            <a:avLst/>
          </a:prstGeom>
          <a:noFill/>
          <a:ln w="9525">
            <a:solidFill>
              <a:srgbClr val="FC0D5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2"/>
                </a:solidFill>
                <a:latin typeface="Helvetica Light" panose="020B0403020202020204" pitchFamily="34" charset="0"/>
              </a:rPr>
              <a:t>RT </a:t>
            </a:r>
            <a:r>
              <a:rPr lang="fr-FR" sz="1200" dirty="0" err="1">
                <a:solidFill>
                  <a:schemeClr val="bg2"/>
                </a:solidFill>
                <a:latin typeface="Helvetica Light" panose="020B0403020202020204" pitchFamily="34" charset="0"/>
              </a:rPr>
              <a:t>hypofractionnée</a:t>
            </a:r>
            <a:r>
              <a:rPr lang="fr-FR" sz="1200" dirty="0">
                <a:solidFill>
                  <a:schemeClr val="bg2"/>
                </a:solidFill>
                <a:latin typeface="Helvetica Light" panose="020B0403020202020204" pitchFamily="34" charset="0"/>
              </a:rPr>
              <a:t> ++</a:t>
            </a:r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4B25FDCF-CA2A-9C4E-84E8-F3D64FD69BF3}"/>
              </a:ext>
            </a:extLst>
          </p:cNvPr>
          <p:cNvCxnSpPr/>
          <p:nvPr/>
        </p:nvCxnSpPr>
        <p:spPr>
          <a:xfrm>
            <a:off x="1645120" y="1335137"/>
            <a:ext cx="0" cy="5457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0576CAEC-0799-DD46-80A3-E3D64F75F661}"/>
              </a:ext>
            </a:extLst>
          </p:cNvPr>
          <p:cNvCxnSpPr>
            <a:cxnSpLocks/>
          </p:cNvCxnSpPr>
          <p:nvPr/>
        </p:nvCxnSpPr>
        <p:spPr>
          <a:xfrm>
            <a:off x="1609368" y="2312034"/>
            <a:ext cx="0" cy="3933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4B909BA5-43D6-164D-BB93-6610C07AA779}"/>
              </a:ext>
            </a:extLst>
          </p:cNvPr>
          <p:cNvCxnSpPr>
            <a:cxnSpLocks/>
          </p:cNvCxnSpPr>
          <p:nvPr/>
        </p:nvCxnSpPr>
        <p:spPr>
          <a:xfrm>
            <a:off x="1609368" y="3230352"/>
            <a:ext cx="0" cy="3933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F2BBB2C8-6817-804A-A683-9948D09F4DD2}"/>
              </a:ext>
            </a:extLst>
          </p:cNvPr>
          <p:cNvCxnSpPr>
            <a:cxnSpLocks/>
          </p:cNvCxnSpPr>
          <p:nvPr/>
        </p:nvCxnSpPr>
        <p:spPr>
          <a:xfrm>
            <a:off x="2852221" y="3215693"/>
            <a:ext cx="1846779" cy="5943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7CD771FC-CF79-AA4D-861F-774B69A84560}"/>
              </a:ext>
            </a:extLst>
          </p:cNvPr>
          <p:cNvCxnSpPr>
            <a:cxnSpLocks/>
          </p:cNvCxnSpPr>
          <p:nvPr/>
        </p:nvCxnSpPr>
        <p:spPr>
          <a:xfrm>
            <a:off x="3007284" y="2156058"/>
            <a:ext cx="6122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F6B2DC30-4313-8C47-AA46-E759F0538456}"/>
              </a:ext>
            </a:extLst>
          </p:cNvPr>
          <p:cNvCxnSpPr>
            <a:cxnSpLocks/>
          </p:cNvCxnSpPr>
          <p:nvPr/>
        </p:nvCxnSpPr>
        <p:spPr>
          <a:xfrm flipV="1">
            <a:off x="5570980" y="1273230"/>
            <a:ext cx="528781" cy="668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F50F9FA4-C37A-FE41-91E0-E69E0C72E08F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5602779" y="2381029"/>
            <a:ext cx="728111" cy="287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4CE62937-7E0F-4443-B6AF-5B5FF8799A46}"/>
              </a:ext>
            </a:extLst>
          </p:cNvPr>
          <p:cNvSpPr txBox="1"/>
          <p:nvPr/>
        </p:nvSpPr>
        <p:spPr>
          <a:xfrm>
            <a:off x="1223201" y="1514604"/>
            <a:ext cx="3834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solidFill>
                  <a:schemeClr val="accent1"/>
                </a:solidFill>
                <a:latin typeface="Helvetica Light" panose="020B0403020202020204" pitchFamily="34" charset="0"/>
              </a:rPr>
              <a:t>Oui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74AD3CC3-3FE0-BA4B-BEC9-B0E1EBEED119}"/>
              </a:ext>
            </a:extLst>
          </p:cNvPr>
          <p:cNvSpPr txBox="1"/>
          <p:nvPr/>
        </p:nvSpPr>
        <p:spPr>
          <a:xfrm>
            <a:off x="1203403" y="2381029"/>
            <a:ext cx="3834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solidFill>
                  <a:schemeClr val="accent1"/>
                </a:solidFill>
                <a:latin typeface="Helvetica Light" panose="020B0403020202020204" pitchFamily="34" charset="0"/>
              </a:rPr>
              <a:t>Oui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2EAA6334-D745-9040-9F86-8F0AE60C184A}"/>
              </a:ext>
            </a:extLst>
          </p:cNvPr>
          <p:cNvSpPr txBox="1"/>
          <p:nvPr/>
        </p:nvSpPr>
        <p:spPr>
          <a:xfrm>
            <a:off x="1215721" y="3250213"/>
            <a:ext cx="3834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solidFill>
                  <a:schemeClr val="accent1"/>
                </a:solidFill>
                <a:latin typeface="Helvetica Light" panose="020B0403020202020204" pitchFamily="34" charset="0"/>
              </a:rPr>
              <a:t>Oui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028B6534-F444-EE4F-979D-31355CAC4117}"/>
              </a:ext>
            </a:extLst>
          </p:cNvPr>
          <p:cNvSpPr txBox="1"/>
          <p:nvPr/>
        </p:nvSpPr>
        <p:spPr>
          <a:xfrm>
            <a:off x="5865669" y="2269812"/>
            <a:ext cx="3834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solidFill>
                  <a:schemeClr val="accent1"/>
                </a:solidFill>
                <a:latin typeface="Helvetica Light" panose="020B0403020202020204" pitchFamily="34" charset="0"/>
              </a:rPr>
              <a:t>Oui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3C836A09-A921-594C-97AF-537FB1DE4FAE}"/>
              </a:ext>
            </a:extLst>
          </p:cNvPr>
          <p:cNvSpPr txBox="1"/>
          <p:nvPr/>
        </p:nvSpPr>
        <p:spPr>
          <a:xfrm>
            <a:off x="3104040" y="1876417"/>
            <a:ext cx="4187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solidFill>
                  <a:srgbClr val="FC0D56"/>
                </a:solidFill>
                <a:latin typeface="Helvetica Light" panose="020B0403020202020204" pitchFamily="34" charset="0"/>
              </a:rPr>
              <a:t>Non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3A61FBCF-FDC9-9D40-8F21-8D60826C085F}"/>
              </a:ext>
            </a:extLst>
          </p:cNvPr>
          <p:cNvSpPr txBox="1"/>
          <p:nvPr/>
        </p:nvSpPr>
        <p:spPr>
          <a:xfrm>
            <a:off x="5758020" y="1607367"/>
            <a:ext cx="4187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solidFill>
                  <a:srgbClr val="FC0D56"/>
                </a:solidFill>
                <a:latin typeface="Helvetica Light" panose="020B0403020202020204" pitchFamily="34" charset="0"/>
              </a:rPr>
              <a:t>Non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0CC27FDD-B9AC-FD48-97BB-97080116241C}"/>
              </a:ext>
            </a:extLst>
          </p:cNvPr>
          <p:cNvSpPr txBox="1"/>
          <p:nvPr/>
        </p:nvSpPr>
        <p:spPr>
          <a:xfrm>
            <a:off x="3007284" y="3373323"/>
            <a:ext cx="4187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solidFill>
                  <a:srgbClr val="FC0D56"/>
                </a:solidFill>
                <a:latin typeface="Helvetica Light" panose="020B0403020202020204" pitchFamily="34" charset="0"/>
              </a:rPr>
              <a:t>Non</a:t>
            </a:r>
          </a:p>
        </p:txBody>
      </p:sp>
      <p:sp>
        <p:nvSpPr>
          <p:cNvPr id="29" name="Titre 1">
            <a:extLst>
              <a:ext uri="{FF2B5EF4-FFF2-40B4-BE49-F238E27FC236}">
                <a16:creationId xmlns:a16="http://schemas.microsoft.com/office/drawing/2014/main" id="{ADCB125C-6001-5840-911A-D84F367094B3}"/>
              </a:ext>
            </a:extLst>
          </p:cNvPr>
          <p:cNvSpPr txBox="1">
            <a:spLocks/>
          </p:cNvSpPr>
          <p:nvPr/>
        </p:nvSpPr>
        <p:spPr>
          <a:xfrm>
            <a:off x="109063" y="-56971"/>
            <a:ext cx="8547100" cy="71845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ct val="100000"/>
              <a:buFont typeface="Raleway"/>
              <a:buNone/>
              <a:defRPr sz="3600" b="0" i="0" u="none" strike="noStrike" cap="none" baseline="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  <a:rtl val="0"/>
              </a:defRPr>
            </a:lvl1pPr>
            <a:lvl2pPr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fr-FR" sz="2800" dirty="0">
                <a:latin typeface="Helvetica Light" panose="020B0403020202020204" pitchFamily="34" charset="0"/>
              </a:rPr>
              <a:t>Conclusion : radiothérapie dans les TVIM</a:t>
            </a:r>
          </a:p>
        </p:txBody>
      </p:sp>
    </p:spTree>
    <p:extLst>
      <p:ext uri="{BB962C8B-B14F-4D97-AF65-F5344CB8AC3E}">
        <p14:creationId xmlns:p14="http://schemas.microsoft.com/office/powerpoint/2010/main" val="2327265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42596852-70C5-1E46-A3B4-43E4EF336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1949"/>
            <a:ext cx="6462600" cy="718457"/>
          </a:xfrm>
        </p:spPr>
        <p:txBody>
          <a:bodyPr/>
          <a:lstStyle/>
          <a:p>
            <a:r>
              <a:rPr lang="fr-FR" sz="2800" dirty="0">
                <a:latin typeface="Helvetica Light" panose="020B0403020202020204" pitchFamily="34" charset="0"/>
              </a:rPr>
              <a:t>Rappels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5678701-E64E-AE47-9ADB-B063EEC57B4B}"/>
              </a:ext>
            </a:extLst>
          </p:cNvPr>
          <p:cNvSpPr/>
          <p:nvPr/>
        </p:nvSpPr>
        <p:spPr>
          <a:xfrm>
            <a:off x="166254" y="1187517"/>
            <a:ext cx="3359265" cy="1125890"/>
          </a:xfrm>
          <a:prstGeom prst="roundRect">
            <a:avLst/>
          </a:prstGeom>
          <a:noFill/>
          <a:ln w="9525">
            <a:solidFill>
              <a:srgbClr val="5FB4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fr-FR" dirty="0">
                <a:solidFill>
                  <a:schemeClr val="bg2"/>
                </a:solidFill>
                <a:latin typeface="Helvetica Light" panose="020B0403020202020204" pitchFamily="34" charset="0"/>
              </a:rPr>
              <a:t>Environ 14000 nouveaux cas par an en France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dirty="0">
                <a:solidFill>
                  <a:schemeClr val="bg2"/>
                </a:solidFill>
                <a:latin typeface="Helvetica Light" panose="020B0403020202020204" pitchFamily="34" charset="0"/>
              </a:rPr>
              <a:t>Prédominance masculine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dirty="0">
                <a:solidFill>
                  <a:schemeClr val="bg2"/>
                </a:solidFill>
                <a:latin typeface="Helvetica Light" panose="020B0403020202020204" pitchFamily="34" charset="0"/>
              </a:rPr>
              <a:t>20-30% de forme </a:t>
            </a:r>
            <a:r>
              <a:rPr lang="fr-FR" dirty="0" err="1">
                <a:solidFill>
                  <a:schemeClr val="bg2"/>
                </a:solidFill>
                <a:latin typeface="Helvetica Light" panose="020B0403020202020204" pitchFamily="34" charset="0"/>
              </a:rPr>
              <a:t>infiltrante</a:t>
            </a:r>
            <a:r>
              <a:rPr lang="fr-FR" dirty="0">
                <a:solidFill>
                  <a:schemeClr val="bg2"/>
                </a:solidFill>
                <a:latin typeface="Helvetica Light" panose="020B0403020202020204" pitchFamily="34" charset="0"/>
              </a:rPr>
              <a:t> (TVIM) stade localisé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FD9CB48-C5F8-F54D-B596-870CC61C3C65}"/>
              </a:ext>
            </a:extLst>
          </p:cNvPr>
          <p:cNvSpPr txBox="1"/>
          <p:nvPr/>
        </p:nvSpPr>
        <p:spPr>
          <a:xfrm>
            <a:off x="166254" y="5350649"/>
            <a:ext cx="69493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i="1" dirty="0">
                <a:solidFill>
                  <a:schemeClr val="bg2"/>
                </a:solidFill>
                <a:latin typeface="HELVETICA LIGHT" panose="020B0403020202020204" pitchFamily="34" charset="0"/>
              </a:rPr>
              <a:t>Estimations nationales de l’incidence et de la mortalité par cancer en France entre 1990 et 2018, à partir du registre FRANCIM, 2019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B4C5B7C-1444-4B4C-9B50-A6F2B81727E1}"/>
              </a:ext>
            </a:extLst>
          </p:cNvPr>
          <p:cNvSpPr txBox="1"/>
          <p:nvPr/>
        </p:nvSpPr>
        <p:spPr>
          <a:xfrm>
            <a:off x="166254" y="5120931"/>
            <a:ext cx="16273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i="1" dirty="0" err="1">
                <a:solidFill>
                  <a:schemeClr val="bg2"/>
                </a:solidFill>
                <a:latin typeface="HELVETICA LIGHT" panose="020B0403020202020204" pitchFamily="34" charset="0"/>
              </a:rPr>
              <a:t>Grossman</a:t>
            </a:r>
            <a:r>
              <a:rPr lang="fr-FR" sz="900" i="1" dirty="0">
                <a:solidFill>
                  <a:schemeClr val="bg2"/>
                </a:solidFill>
                <a:latin typeface="HELVETICA LIGHT" panose="020B0403020202020204" pitchFamily="34" charset="0"/>
              </a:rPr>
              <a:t> et al, NEJM 2003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1FE4CB8-E5D5-6A4A-B195-4C715FFB69E4}"/>
              </a:ext>
            </a:extLst>
          </p:cNvPr>
          <p:cNvSpPr txBox="1"/>
          <p:nvPr/>
        </p:nvSpPr>
        <p:spPr>
          <a:xfrm>
            <a:off x="2028408" y="5120931"/>
            <a:ext cx="17271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i="1" dirty="0">
                <a:solidFill>
                  <a:schemeClr val="bg2"/>
                </a:solidFill>
                <a:latin typeface="HELVETICA LIGHT" panose="020B0403020202020204" pitchFamily="34" charset="0"/>
              </a:rPr>
              <a:t>Yin et al, the </a:t>
            </a:r>
            <a:r>
              <a:rPr lang="fr-FR" sz="900" i="1" dirty="0" err="1">
                <a:solidFill>
                  <a:schemeClr val="bg2"/>
                </a:solidFill>
                <a:latin typeface="HELVETICA LIGHT" panose="020B0403020202020204" pitchFamily="34" charset="0"/>
              </a:rPr>
              <a:t>Oncologist</a:t>
            </a:r>
            <a:r>
              <a:rPr lang="fr-FR" sz="900" i="1" dirty="0">
                <a:solidFill>
                  <a:schemeClr val="bg2"/>
                </a:solidFill>
                <a:latin typeface="HELVETICA LIGHT" panose="020B0403020202020204" pitchFamily="34" charset="0"/>
              </a:rPr>
              <a:t> 2016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C56F5F5C-61FD-7742-9F15-C11A35E55E05}"/>
              </a:ext>
            </a:extLst>
          </p:cNvPr>
          <p:cNvSpPr/>
          <p:nvPr/>
        </p:nvSpPr>
        <p:spPr>
          <a:xfrm>
            <a:off x="327788" y="3321729"/>
            <a:ext cx="2658786" cy="1043991"/>
          </a:xfrm>
          <a:prstGeom prst="round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/>
                </a:solidFill>
                <a:latin typeface="Helvetica Light" panose="020B0403020202020204" pitchFamily="34" charset="0"/>
              </a:rPr>
              <a:t>Age médian au diagnostic : 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dirty="0">
                <a:solidFill>
                  <a:schemeClr val="bg2"/>
                </a:solidFill>
                <a:latin typeface="Helvetica Light" panose="020B0403020202020204" pitchFamily="34" charset="0"/>
              </a:rPr>
              <a:t>73 ans chez l’homme,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dirty="0">
                <a:solidFill>
                  <a:schemeClr val="bg2"/>
                </a:solidFill>
                <a:latin typeface="Helvetica Light" panose="020B0403020202020204" pitchFamily="34" charset="0"/>
              </a:rPr>
              <a:t>78 ans chez la femme  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9500ADF3-58CF-4944-8E25-458BF88FCACA}"/>
              </a:ext>
            </a:extLst>
          </p:cNvPr>
          <p:cNvSpPr/>
          <p:nvPr/>
        </p:nvSpPr>
        <p:spPr>
          <a:xfrm>
            <a:off x="221958" y="2794417"/>
            <a:ext cx="2785612" cy="38795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1"/>
                </a:solidFill>
                <a:latin typeface="Helvetica Light" panose="020B0403020202020204" pitchFamily="34" charset="0"/>
              </a:rPr>
              <a:t>« un cancer du sujet âgé »</a:t>
            </a:r>
          </a:p>
        </p:txBody>
      </p:sp>
    </p:spTree>
    <p:extLst>
      <p:ext uri="{BB962C8B-B14F-4D97-AF65-F5344CB8AC3E}">
        <p14:creationId xmlns:p14="http://schemas.microsoft.com/office/powerpoint/2010/main" val="3573189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E4E7A95D-181B-974E-8CEB-88FAADE26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160" y="661200"/>
            <a:ext cx="9144000" cy="439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901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42596852-70C5-1E46-A3B4-43E4EF336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1949"/>
            <a:ext cx="6462600" cy="718457"/>
          </a:xfrm>
        </p:spPr>
        <p:txBody>
          <a:bodyPr/>
          <a:lstStyle/>
          <a:p>
            <a:r>
              <a:rPr lang="fr-FR" sz="2800" dirty="0">
                <a:latin typeface="Helvetica Light" panose="020B0403020202020204" pitchFamily="34" charset="0"/>
              </a:rPr>
              <a:t>Rappels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B5264031-F318-004E-B433-2778CD3D80E4}"/>
              </a:ext>
            </a:extLst>
          </p:cNvPr>
          <p:cNvSpPr/>
          <p:nvPr/>
        </p:nvSpPr>
        <p:spPr>
          <a:xfrm>
            <a:off x="327788" y="3321729"/>
            <a:ext cx="2658786" cy="1043991"/>
          </a:xfrm>
          <a:prstGeom prst="round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/>
                </a:solidFill>
                <a:latin typeface="Helvetica Light" panose="020B0403020202020204" pitchFamily="34" charset="0"/>
              </a:rPr>
              <a:t>Age médian au diagnostic : 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dirty="0">
                <a:solidFill>
                  <a:schemeClr val="bg2"/>
                </a:solidFill>
                <a:latin typeface="Helvetica Light" panose="020B0403020202020204" pitchFamily="34" charset="0"/>
              </a:rPr>
              <a:t>73 ans chez l’homme,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dirty="0">
                <a:solidFill>
                  <a:schemeClr val="bg2"/>
                </a:solidFill>
                <a:latin typeface="Helvetica Light" panose="020B0403020202020204" pitchFamily="34" charset="0"/>
              </a:rPr>
              <a:t>78 ans chez la femme  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BF8FB327-D2B5-584F-898C-521E887A8E56}"/>
              </a:ext>
            </a:extLst>
          </p:cNvPr>
          <p:cNvSpPr/>
          <p:nvPr/>
        </p:nvSpPr>
        <p:spPr>
          <a:xfrm>
            <a:off x="221958" y="2794417"/>
            <a:ext cx="2785612" cy="38795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1"/>
                </a:solidFill>
                <a:latin typeface="Helvetica Light" panose="020B0403020202020204" pitchFamily="34" charset="0"/>
              </a:rPr>
              <a:t>« un cancer du sujet âgé »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5678701-E64E-AE47-9ADB-B063EEC57B4B}"/>
              </a:ext>
            </a:extLst>
          </p:cNvPr>
          <p:cNvSpPr/>
          <p:nvPr/>
        </p:nvSpPr>
        <p:spPr>
          <a:xfrm>
            <a:off x="166254" y="1187517"/>
            <a:ext cx="3359265" cy="1125890"/>
          </a:xfrm>
          <a:prstGeom prst="roundRect">
            <a:avLst/>
          </a:prstGeom>
          <a:noFill/>
          <a:ln w="9525">
            <a:solidFill>
              <a:srgbClr val="5FB4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fr-FR" dirty="0">
                <a:solidFill>
                  <a:schemeClr val="bg2"/>
                </a:solidFill>
                <a:latin typeface="Helvetica Light" panose="020B0403020202020204" pitchFamily="34" charset="0"/>
              </a:rPr>
              <a:t> Environ 14000 nouveaux cas par an en France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dirty="0">
                <a:solidFill>
                  <a:schemeClr val="bg2"/>
                </a:solidFill>
                <a:latin typeface="Helvetica Light" panose="020B0403020202020204" pitchFamily="34" charset="0"/>
              </a:rPr>
              <a:t>Prédominance masculine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dirty="0">
                <a:solidFill>
                  <a:schemeClr val="bg2"/>
                </a:solidFill>
                <a:latin typeface="Helvetica Light" panose="020B0403020202020204" pitchFamily="34" charset="0"/>
              </a:rPr>
              <a:t>20-30% de forme </a:t>
            </a:r>
            <a:r>
              <a:rPr lang="fr-FR" dirty="0" err="1">
                <a:solidFill>
                  <a:schemeClr val="bg2"/>
                </a:solidFill>
                <a:latin typeface="Helvetica Light" panose="020B0403020202020204" pitchFamily="34" charset="0"/>
              </a:rPr>
              <a:t>infiltrante</a:t>
            </a:r>
            <a:r>
              <a:rPr lang="fr-FR" dirty="0">
                <a:solidFill>
                  <a:schemeClr val="bg2"/>
                </a:solidFill>
                <a:latin typeface="Helvetica Light" panose="020B0403020202020204" pitchFamily="34" charset="0"/>
              </a:rPr>
              <a:t> (TVIM) stade localisé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FD9CB48-C5F8-F54D-B596-870CC61C3C65}"/>
              </a:ext>
            </a:extLst>
          </p:cNvPr>
          <p:cNvSpPr txBox="1"/>
          <p:nvPr/>
        </p:nvSpPr>
        <p:spPr>
          <a:xfrm>
            <a:off x="166254" y="5350649"/>
            <a:ext cx="69493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i="1" dirty="0">
                <a:solidFill>
                  <a:schemeClr val="bg2"/>
                </a:solidFill>
                <a:latin typeface="HELVETICA LIGHT" panose="020B0403020202020204" pitchFamily="34" charset="0"/>
              </a:rPr>
              <a:t>Estimations nationales de l’incidence et de la mortalité par cancer en France entre 1990 et 2018, à partir du registre FRANCIM, 2019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4682B7DE-BEF3-0E46-B275-6F3D1F86D73B}"/>
              </a:ext>
            </a:extLst>
          </p:cNvPr>
          <p:cNvSpPr/>
          <p:nvPr/>
        </p:nvSpPr>
        <p:spPr>
          <a:xfrm>
            <a:off x="4255702" y="746117"/>
            <a:ext cx="4664332" cy="50867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  <a:latin typeface="Helvetica Light" panose="020B0403020202020204" pitchFamily="34" charset="0"/>
              </a:rPr>
              <a:t>Traitement des TVIM stade localisé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AFD88AA7-72B0-BF40-8BB4-417C41618DDC}"/>
              </a:ext>
            </a:extLst>
          </p:cNvPr>
          <p:cNvSpPr/>
          <p:nvPr/>
        </p:nvSpPr>
        <p:spPr>
          <a:xfrm>
            <a:off x="4196080" y="1511737"/>
            <a:ext cx="4723954" cy="915972"/>
          </a:xfrm>
          <a:prstGeom prst="roundRect">
            <a:avLst/>
          </a:prstGeom>
          <a:noFill/>
          <a:ln w="127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/>
                </a:solidFill>
                <a:latin typeface="Helvetica Light" panose="020B0403020202020204" pitchFamily="34" charset="0"/>
              </a:rPr>
              <a:t>Chimiothérapie </a:t>
            </a:r>
            <a:r>
              <a:rPr lang="fr-FR" dirty="0" err="1">
                <a:solidFill>
                  <a:schemeClr val="bg2"/>
                </a:solidFill>
                <a:latin typeface="Helvetica Light" panose="020B0403020202020204" pitchFamily="34" charset="0"/>
              </a:rPr>
              <a:t>néoadjuvante</a:t>
            </a:r>
            <a:r>
              <a:rPr lang="fr-FR" dirty="0">
                <a:solidFill>
                  <a:schemeClr val="bg2"/>
                </a:solidFill>
                <a:latin typeface="Helvetica Light" panose="020B0403020202020204" pitchFamily="34" charset="0"/>
              </a:rPr>
              <a:t> pour les patients « fit »</a:t>
            </a:r>
          </a:p>
          <a:p>
            <a:pPr algn="ctr"/>
            <a:r>
              <a:rPr lang="fr-FR" sz="1200" dirty="0">
                <a:solidFill>
                  <a:schemeClr val="bg2"/>
                </a:solidFill>
                <a:latin typeface="Helvetica Light" panose="020B0403020202020204" pitchFamily="34" charset="0"/>
              </a:rPr>
              <a:t>( 3 cycles de MVAC ou MVAC intensifié)  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7A14CBFC-3E48-004E-A318-720BFDCE8826}"/>
              </a:ext>
            </a:extLst>
          </p:cNvPr>
          <p:cNvSpPr/>
          <p:nvPr/>
        </p:nvSpPr>
        <p:spPr>
          <a:xfrm>
            <a:off x="4191839" y="2637627"/>
            <a:ext cx="4723953" cy="1852421"/>
          </a:xfrm>
          <a:prstGeom prst="roundRect">
            <a:avLst/>
          </a:prstGeom>
          <a:noFill/>
          <a:ln w="127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/>
                </a:solidFill>
                <a:latin typeface="Helvetica Light" panose="020B0403020202020204" pitchFamily="34" charset="0"/>
              </a:rPr>
              <a:t>Chirurgie :</a:t>
            </a:r>
            <a:r>
              <a:rPr lang="fr-FR" sz="1200" dirty="0">
                <a:solidFill>
                  <a:schemeClr val="bg2"/>
                </a:solidFill>
                <a:latin typeface="Helvetica Light" panose="020B0403020202020204" pitchFamily="34" charset="0"/>
              </a:rPr>
              <a:t> 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fr-FR" sz="1200" dirty="0" err="1">
                <a:solidFill>
                  <a:schemeClr val="bg2"/>
                </a:solidFill>
                <a:latin typeface="Helvetica Light" panose="020B0403020202020204" pitchFamily="34" charset="0"/>
              </a:rPr>
              <a:t>Prostato</a:t>
            </a:r>
            <a:r>
              <a:rPr lang="fr-FR" sz="1200" dirty="0">
                <a:solidFill>
                  <a:schemeClr val="bg2"/>
                </a:solidFill>
                <a:latin typeface="Helvetica Light" panose="020B0403020202020204" pitchFamily="34" charset="0"/>
              </a:rPr>
              <a:t>-cystectomie / </a:t>
            </a:r>
            <a:r>
              <a:rPr lang="fr-FR" sz="1200" dirty="0" err="1">
                <a:solidFill>
                  <a:schemeClr val="bg2"/>
                </a:solidFill>
                <a:latin typeface="Helvetica Light" panose="020B0403020202020204" pitchFamily="34" charset="0"/>
              </a:rPr>
              <a:t>Pelvectomie</a:t>
            </a:r>
            <a:r>
              <a:rPr lang="fr-FR" sz="1200" dirty="0">
                <a:solidFill>
                  <a:schemeClr val="bg2"/>
                </a:solidFill>
                <a:latin typeface="Helvetica Light" panose="020B0403020202020204" pitchFamily="34" charset="0"/>
              </a:rPr>
              <a:t> antérieure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fr-FR" sz="1200" dirty="0">
                <a:solidFill>
                  <a:schemeClr val="bg2"/>
                </a:solidFill>
                <a:latin typeface="Helvetica Light" panose="020B0403020202020204" pitchFamily="34" charset="0"/>
              </a:rPr>
              <a:t> Curage ilio-obturateur bilatéral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fr-FR" sz="1200" dirty="0">
                <a:solidFill>
                  <a:schemeClr val="bg2"/>
                </a:solidFill>
                <a:latin typeface="Helvetica Light" panose="020B0403020202020204" pitchFamily="34" charset="0"/>
              </a:rPr>
              <a:t> Dérivation urinaire : </a:t>
            </a:r>
            <a:r>
              <a:rPr lang="fr-FR" sz="1200" dirty="0" err="1">
                <a:solidFill>
                  <a:schemeClr val="bg2"/>
                </a:solidFill>
                <a:latin typeface="Helvetica Light" panose="020B0403020202020204" pitchFamily="34" charset="0"/>
              </a:rPr>
              <a:t>entérocystoplastie</a:t>
            </a:r>
            <a:r>
              <a:rPr lang="fr-FR" sz="1200" dirty="0">
                <a:solidFill>
                  <a:schemeClr val="bg2"/>
                </a:solidFill>
                <a:latin typeface="Helvetica Light" panose="020B0403020202020204" pitchFamily="34" charset="0"/>
              </a:rPr>
              <a:t> / dérivation non continente : </a:t>
            </a:r>
            <a:r>
              <a:rPr lang="fr-FR" sz="1200" dirty="0" err="1">
                <a:solidFill>
                  <a:schemeClr val="bg2"/>
                </a:solidFill>
                <a:latin typeface="Helvetica Light" panose="020B0403020202020204" pitchFamily="34" charset="0"/>
              </a:rPr>
              <a:t>Bricker</a:t>
            </a:r>
            <a:endParaRPr lang="fr-FR" sz="1200" dirty="0">
              <a:solidFill>
                <a:schemeClr val="bg2"/>
              </a:solidFill>
              <a:latin typeface="Helvetica Light" panose="020B0403020202020204" pitchFamily="34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B4C5B7C-1444-4B4C-9B50-A6F2B81727E1}"/>
              </a:ext>
            </a:extLst>
          </p:cNvPr>
          <p:cNvSpPr txBox="1"/>
          <p:nvPr/>
        </p:nvSpPr>
        <p:spPr>
          <a:xfrm>
            <a:off x="166254" y="5120931"/>
            <a:ext cx="16273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i="1" dirty="0" err="1">
                <a:solidFill>
                  <a:schemeClr val="bg2"/>
                </a:solidFill>
                <a:latin typeface="HELVETICA LIGHT" panose="020B0403020202020204" pitchFamily="34" charset="0"/>
              </a:rPr>
              <a:t>Grossman</a:t>
            </a:r>
            <a:r>
              <a:rPr lang="fr-FR" sz="900" i="1" dirty="0">
                <a:solidFill>
                  <a:schemeClr val="bg2"/>
                </a:solidFill>
                <a:latin typeface="HELVETICA LIGHT" panose="020B0403020202020204" pitchFamily="34" charset="0"/>
              </a:rPr>
              <a:t> et al, NEJM 2003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1FE4CB8-E5D5-6A4A-B195-4C715FFB69E4}"/>
              </a:ext>
            </a:extLst>
          </p:cNvPr>
          <p:cNvSpPr txBox="1"/>
          <p:nvPr/>
        </p:nvSpPr>
        <p:spPr>
          <a:xfrm>
            <a:off x="2028408" y="5120931"/>
            <a:ext cx="17271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i="1" dirty="0">
                <a:solidFill>
                  <a:schemeClr val="bg2"/>
                </a:solidFill>
                <a:latin typeface="HELVETICA LIGHT" panose="020B0403020202020204" pitchFamily="34" charset="0"/>
              </a:rPr>
              <a:t>Yin et al, the </a:t>
            </a:r>
            <a:r>
              <a:rPr lang="fr-FR" sz="900" i="1" dirty="0" err="1">
                <a:solidFill>
                  <a:schemeClr val="bg2"/>
                </a:solidFill>
                <a:latin typeface="HELVETICA LIGHT" panose="020B0403020202020204" pitchFamily="34" charset="0"/>
              </a:rPr>
              <a:t>Oncologist</a:t>
            </a:r>
            <a:r>
              <a:rPr lang="fr-FR" sz="900" i="1" dirty="0">
                <a:solidFill>
                  <a:schemeClr val="bg2"/>
                </a:solidFill>
                <a:latin typeface="HELVETICA LIGHT" panose="020B0403020202020204" pitchFamily="34" charset="0"/>
              </a:rPr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1848120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2385DCBE-FB53-A042-9C48-E29C694F8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1949"/>
            <a:ext cx="6462600" cy="718457"/>
          </a:xfrm>
        </p:spPr>
        <p:txBody>
          <a:bodyPr/>
          <a:lstStyle/>
          <a:p>
            <a:r>
              <a:rPr lang="fr-FR" sz="2800" dirty="0">
                <a:latin typeface="Helvetica Light" panose="020B0403020202020204" pitchFamily="34" charset="0"/>
              </a:rPr>
              <a:t>Radiothérapie : quelles indications ?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A0A5DEA6-2702-3D45-8769-1D7008285751}"/>
              </a:ext>
            </a:extLst>
          </p:cNvPr>
          <p:cNvSpPr/>
          <p:nvPr/>
        </p:nvSpPr>
        <p:spPr>
          <a:xfrm>
            <a:off x="3371885" y="1522001"/>
            <a:ext cx="2333943" cy="54006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  <a:latin typeface="Helvetica Light" panose="020B0403020202020204" pitchFamily="34" charset="0"/>
              </a:rPr>
              <a:t>A visée curative : « traitement </a:t>
            </a:r>
            <a:r>
              <a:rPr lang="fr-FR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trimodal</a:t>
            </a:r>
            <a:r>
              <a:rPr lang="fr-FR" dirty="0">
                <a:solidFill>
                  <a:schemeClr val="bg1"/>
                </a:solidFill>
                <a:latin typeface="Helvetica Light" panose="020B0403020202020204" pitchFamily="34" charset="0"/>
              </a:rPr>
              <a:t> » 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271D0EDB-4BA2-CC4F-95F5-2CB73101D29E}"/>
              </a:ext>
            </a:extLst>
          </p:cNvPr>
          <p:cNvSpPr/>
          <p:nvPr/>
        </p:nvSpPr>
        <p:spPr>
          <a:xfrm>
            <a:off x="301969" y="1522001"/>
            <a:ext cx="2424919" cy="59516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  <a:latin typeface="Helvetica Light" panose="020B0403020202020204" pitchFamily="34" charset="0"/>
              </a:rPr>
              <a:t>A visée prophylactique en post-opératoire 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80064E0C-F328-834D-B231-02F2636B3A38}"/>
              </a:ext>
            </a:extLst>
          </p:cNvPr>
          <p:cNvSpPr/>
          <p:nvPr/>
        </p:nvSpPr>
        <p:spPr>
          <a:xfrm>
            <a:off x="128543" y="2264160"/>
            <a:ext cx="2726588" cy="1842984"/>
          </a:xfrm>
          <a:prstGeom prst="round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fr-FR" dirty="0">
                <a:solidFill>
                  <a:schemeClr val="bg2"/>
                </a:solidFill>
                <a:latin typeface="Helvetica Light" panose="020B0403020202020204" pitchFamily="34" charset="0"/>
              </a:rPr>
              <a:t>Bénéfice non clairement démontré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dirty="0">
                <a:solidFill>
                  <a:schemeClr val="bg2"/>
                </a:solidFill>
                <a:latin typeface="Helvetica Light" panose="020B0403020202020204" pitchFamily="34" charset="0"/>
              </a:rPr>
              <a:t>Dans le cadre d’essai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dirty="0">
                <a:solidFill>
                  <a:schemeClr val="bg2"/>
                </a:solidFill>
                <a:latin typeface="Helvetica Light" panose="020B0403020202020204" pitchFamily="34" charset="0"/>
              </a:rPr>
              <a:t>Inclusion dans  </a:t>
            </a:r>
            <a:r>
              <a:rPr lang="fr-FR" dirty="0" err="1">
                <a:solidFill>
                  <a:schemeClr val="bg2"/>
                </a:solidFill>
                <a:latin typeface="Helvetica Light" panose="020B0403020202020204" pitchFamily="34" charset="0"/>
              </a:rPr>
              <a:t>Getug</a:t>
            </a:r>
            <a:r>
              <a:rPr lang="fr-FR" dirty="0">
                <a:solidFill>
                  <a:schemeClr val="bg2"/>
                </a:solidFill>
                <a:latin typeface="Helvetica Light" panose="020B0403020202020204" pitchFamily="34" charset="0"/>
              </a:rPr>
              <a:t> 30 (pas de limite d’âge)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52ED2558-BCEC-5241-8983-443DFF1BB7E7}"/>
              </a:ext>
            </a:extLst>
          </p:cNvPr>
          <p:cNvSpPr/>
          <p:nvPr/>
        </p:nvSpPr>
        <p:spPr>
          <a:xfrm>
            <a:off x="3208706" y="2267515"/>
            <a:ext cx="2726588" cy="1842984"/>
          </a:xfrm>
          <a:prstGeom prst="round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fr-FR" dirty="0">
                <a:solidFill>
                  <a:schemeClr val="bg2"/>
                </a:solidFill>
                <a:latin typeface="Helvetica Light" panose="020B0403020202020204" pitchFamily="34" charset="0"/>
              </a:rPr>
              <a:t>Refus de la chirurgie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dirty="0">
                <a:solidFill>
                  <a:schemeClr val="bg2"/>
                </a:solidFill>
                <a:latin typeface="Helvetica Light" panose="020B0403020202020204" pitchFamily="34" charset="0"/>
              </a:rPr>
              <a:t>Patient inopérable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dirty="0">
                <a:solidFill>
                  <a:schemeClr val="bg2"/>
                </a:solidFill>
                <a:latin typeface="Helvetica Light" panose="020B0403020202020204" pitchFamily="34" charset="0"/>
              </a:rPr>
              <a:t>Alternative à la chirurgie chez des patients bien sélectionnés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2DD958DC-7BF9-C844-A7BC-D645584A6A23}"/>
              </a:ext>
            </a:extLst>
          </p:cNvPr>
          <p:cNvSpPr/>
          <p:nvPr/>
        </p:nvSpPr>
        <p:spPr>
          <a:xfrm>
            <a:off x="6288869" y="2264160"/>
            <a:ext cx="2726588" cy="1842984"/>
          </a:xfrm>
          <a:prstGeom prst="roundRect">
            <a:avLst/>
          </a:prstGeom>
          <a:noFill/>
          <a:ln w="9525">
            <a:solidFill>
              <a:srgbClr val="FC0D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bg2"/>
                </a:solidFill>
                <a:latin typeface="Helvetica Light" panose="020B0403020202020204" pitchFamily="34" charset="0"/>
              </a:rPr>
              <a:t>Limites de la chirurgie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sz="1000" dirty="0">
                <a:solidFill>
                  <a:schemeClr val="bg2"/>
                </a:solidFill>
                <a:latin typeface="Helvetica Light" panose="020B0403020202020204" pitchFamily="34" charset="0"/>
              </a:rPr>
              <a:t>Chirurgie mutilante si dérivation externe des urines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sz="1000" dirty="0">
                <a:solidFill>
                  <a:schemeClr val="bg2"/>
                </a:solidFill>
                <a:latin typeface="Helvetica Light" panose="020B0403020202020204" pitchFamily="34" charset="0"/>
              </a:rPr>
              <a:t>Résultats fonctionnels de l’</a:t>
            </a:r>
            <a:r>
              <a:rPr lang="fr-FR" sz="1000" dirty="0" err="1">
                <a:solidFill>
                  <a:schemeClr val="bg2"/>
                </a:solidFill>
                <a:latin typeface="Helvetica Light" panose="020B0403020202020204" pitchFamily="34" charset="0"/>
              </a:rPr>
              <a:t>entérocystoplastie</a:t>
            </a:r>
            <a:r>
              <a:rPr lang="fr-FR" sz="1000" dirty="0">
                <a:solidFill>
                  <a:schemeClr val="bg2"/>
                </a:solidFill>
                <a:latin typeface="Helvetica Light" panose="020B0403020202020204" pitchFamily="34" charset="0"/>
              </a:rPr>
              <a:t>  imparfaits (20-25% incontinence nocturne après 1 an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sz="1000" dirty="0">
                <a:solidFill>
                  <a:schemeClr val="bg2"/>
                </a:solidFill>
                <a:latin typeface="Helvetica Light" panose="020B0403020202020204" pitchFamily="34" charset="0"/>
              </a:rPr>
              <a:t>Patient inopérable : situation non rare</a:t>
            </a:r>
          </a:p>
        </p:txBody>
      </p:sp>
      <p:sp>
        <p:nvSpPr>
          <p:cNvPr id="2" name="Flèche vers la droite 1">
            <a:extLst>
              <a:ext uri="{FF2B5EF4-FFF2-40B4-BE49-F238E27FC236}">
                <a16:creationId xmlns:a16="http://schemas.microsoft.com/office/drawing/2014/main" id="{947BCF26-9781-B144-9F2D-DD8E705D0C29}"/>
              </a:ext>
            </a:extLst>
          </p:cNvPr>
          <p:cNvSpPr/>
          <p:nvPr/>
        </p:nvSpPr>
        <p:spPr>
          <a:xfrm>
            <a:off x="5935294" y="3185652"/>
            <a:ext cx="272466" cy="1569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7090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5926B0-0867-EE45-99A9-CF13C58DE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1997"/>
            <a:ext cx="8918369" cy="540069"/>
          </a:xfrm>
        </p:spPr>
        <p:txBody>
          <a:bodyPr/>
          <a:lstStyle/>
          <a:p>
            <a:r>
              <a:rPr lang="fr-FR" sz="2800" dirty="0">
                <a:latin typeface="Helvetica Light" panose="020B0403020202020204" pitchFamily="34" charset="0"/>
              </a:rPr>
              <a:t>Principe du Traitement </a:t>
            </a:r>
            <a:r>
              <a:rPr lang="fr-FR" sz="2800" dirty="0" err="1">
                <a:latin typeface="Helvetica Light" panose="020B0403020202020204" pitchFamily="34" charset="0"/>
              </a:rPr>
              <a:t>Trimodal</a:t>
            </a:r>
            <a:endParaRPr lang="fr-FR" sz="2800" dirty="0">
              <a:latin typeface="Helvetica Light" panose="020B0403020202020204" pitchFamily="34" charset="0"/>
            </a:endParaRP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1A7D4451-06F0-BC42-B734-FAE254AB4C8D}"/>
              </a:ext>
            </a:extLst>
          </p:cNvPr>
          <p:cNvSpPr/>
          <p:nvPr/>
        </p:nvSpPr>
        <p:spPr>
          <a:xfrm>
            <a:off x="2240072" y="839456"/>
            <a:ext cx="2486310" cy="38869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Helvetica Light" panose="020B0403020202020204" pitchFamily="34" charset="0"/>
              </a:rPr>
              <a:t>RTUV la plus complète  possible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321544E9-DA31-624A-8580-2A7467BDB1D0}"/>
              </a:ext>
            </a:extLst>
          </p:cNvPr>
          <p:cNvSpPr/>
          <p:nvPr/>
        </p:nvSpPr>
        <p:spPr>
          <a:xfrm>
            <a:off x="2269050" y="1328012"/>
            <a:ext cx="2486310" cy="355973"/>
          </a:xfrm>
          <a:prstGeom prst="roundRect">
            <a:avLst/>
          </a:prstGeom>
          <a:solidFill>
            <a:srgbClr val="FC0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Helvetica Light" panose="020B0403020202020204" pitchFamily="34" charset="0"/>
              </a:rPr>
              <a:t>RTCT d’induction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6609D90E-C8BF-8F42-9BB9-2CABE0DC47F5}"/>
              </a:ext>
            </a:extLst>
          </p:cNvPr>
          <p:cNvSpPr/>
          <p:nvPr/>
        </p:nvSpPr>
        <p:spPr>
          <a:xfrm>
            <a:off x="1841153" y="2058361"/>
            <a:ext cx="3434432" cy="403389"/>
          </a:xfrm>
          <a:prstGeom prst="roundRect">
            <a:avLst/>
          </a:prstGeom>
          <a:noFill/>
          <a:ln w="952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2"/>
                </a:solidFill>
                <a:latin typeface="Helvetica Light" panose="020B0403020202020204" pitchFamily="34" charset="0"/>
              </a:rPr>
              <a:t>Contrôle cystoscopique avec biopsies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FA127629-5738-8941-8FFF-10BB6AC1443F}"/>
              </a:ext>
            </a:extLst>
          </p:cNvPr>
          <p:cNvSpPr/>
          <p:nvPr/>
        </p:nvSpPr>
        <p:spPr>
          <a:xfrm>
            <a:off x="4066019" y="3869517"/>
            <a:ext cx="2322131" cy="403389"/>
          </a:xfrm>
          <a:prstGeom prst="roundRect">
            <a:avLst/>
          </a:prstGeom>
          <a:solidFill>
            <a:srgbClr val="FC0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Helvetica Light" panose="020B0403020202020204" pitchFamily="34" charset="0"/>
              </a:rPr>
              <a:t>RTCT complémentaire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AB3A8261-77A3-1949-B191-47A1B6100274}"/>
              </a:ext>
            </a:extLst>
          </p:cNvPr>
          <p:cNvSpPr/>
          <p:nvPr/>
        </p:nvSpPr>
        <p:spPr>
          <a:xfrm>
            <a:off x="727020" y="3813224"/>
            <a:ext cx="2484562" cy="40338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Helvetica Light" panose="020B0403020202020204" pitchFamily="34" charset="0"/>
              </a:rPr>
              <a:t>Chirurgie de rattrapage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721C8985-53CA-0D4C-AB6B-1A25CB6EA84C}"/>
              </a:ext>
            </a:extLst>
          </p:cNvPr>
          <p:cNvSpPr/>
          <p:nvPr/>
        </p:nvSpPr>
        <p:spPr>
          <a:xfrm>
            <a:off x="6276158" y="1440689"/>
            <a:ext cx="2486295" cy="540068"/>
          </a:xfrm>
          <a:prstGeom prst="roundRect">
            <a:avLst/>
          </a:prstGeom>
          <a:noFill/>
          <a:ln w="952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2"/>
                </a:solidFill>
                <a:latin typeface="Helvetica Light" panose="020B0403020202020204" pitchFamily="34" charset="0"/>
              </a:rPr>
              <a:t>Uniquement si patient opérable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284B684F-73B3-E14A-B330-5D9A059DB315}"/>
              </a:ext>
            </a:extLst>
          </p:cNvPr>
          <p:cNvSpPr/>
          <p:nvPr/>
        </p:nvSpPr>
        <p:spPr>
          <a:xfrm>
            <a:off x="1448979" y="2973685"/>
            <a:ext cx="1040644" cy="308709"/>
          </a:xfrm>
          <a:prstGeom prst="roundRect">
            <a:avLst/>
          </a:prstGeom>
          <a:noFill/>
          <a:ln w="9525">
            <a:solidFill>
              <a:srgbClr val="DB8C2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2"/>
                </a:solidFill>
                <a:latin typeface="Helvetica Light" panose="020B0403020202020204" pitchFamily="34" charset="0"/>
              </a:rPr>
              <a:t>Reliquat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CF1147C0-2F36-A84E-88B8-C5C48B944E21}"/>
              </a:ext>
            </a:extLst>
          </p:cNvPr>
          <p:cNvSpPr/>
          <p:nvPr/>
        </p:nvSpPr>
        <p:spPr>
          <a:xfrm>
            <a:off x="4619835" y="3057829"/>
            <a:ext cx="1040644" cy="308709"/>
          </a:xfrm>
          <a:prstGeom prst="roundRect">
            <a:avLst/>
          </a:prstGeom>
          <a:noFill/>
          <a:ln w="9525">
            <a:solidFill>
              <a:srgbClr val="FC0D5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2"/>
                </a:solidFill>
                <a:latin typeface="Helvetica Light" panose="020B0403020202020204" pitchFamily="34" charset="0"/>
              </a:rPr>
              <a:t>RCH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C1EB2BDC-CCDD-2446-BC8C-4A72BF8C7580}"/>
              </a:ext>
            </a:extLst>
          </p:cNvPr>
          <p:cNvCxnSpPr>
            <a:cxnSpLocks/>
          </p:cNvCxnSpPr>
          <p:nvPr/>
        </p:nvCxnSpPr>
        <p:spPr>
          <a:xfrm flipH="1">
            <a:off x="2414481" y="2488602"/>
            <a:ext cx="1068746" cy="376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5B4E680E-5746-CA44-8869-D4656F911D26}"/>
              </a:ext>
            </a:extLst>
          </p:cNvPr>
          <p:cNvCxnSpPr>
            <a:cxnSpLocks/>
          </p:cNvCxnSpPr>
          <p:nvPr/>
        </p:nvCxnSpPr>
        <p:spPr>
          <a:xfrm>
            <a:off x="3512205" y="2466132"/>
            <a:ext cx="1107630" cy="481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DD66A9D9-5B61-124B-8AD6-084ACB27BA4C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1969301" y="3282394"/>
            <a:ext cx="0" cy="5029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47E5A8A5-752C-5D4A-93D2-132DDC26EADF}"/>
              </a:ext>
            </a:extLst>
          </p:cNvPr>
          <p:cNvCxnSpPr>
            <a:cxnSpLocks/>
          </p:cNvCxnSpPr>
          <p:nvPr/>
        </p:nvCxnSpPr>
        <p:spPr>
          <a:xfrm>
            <a:off x="5227085" y="3366538"/>
            <a:ext cx="0" cy="5029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96DABEA9-0A4B-F04F-9529-C10090ECD528}"/>
              </a:ext>
            </a:extLst>
          </p:cNvPr>
          <p:cNvCxnSpPr>
            <a:cxnSpLocks/>
          </p:cNvCxnSpPr>
          <p:nvPr/>
        </p:nvCxnSpPr>
        <p:spPr>
          <a:xfrm>
            <a:off x="3558369" y="1683985"/>
            <a:ext cx="0" cy="374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4E39DD3D-8746-EA45-99BA-0DB733C0DCD5}"/>
              </a:ext>
            </a:extLst>
          </p:cNvPr>
          <p:cNvSpPr/>
          <p:nvPr/>
        </p:nvSpPr>
        <p:spPr>
          <a:xfrm>
            <a:off x="4114519" y="4372496"/>
            <a:ext cx="2322131" cy="403389"/>
          </a:xfrm>
          <a:prstGeom prst="roundRect">
            <a:avLst/>
          </a:prstGeom>
          <a:solidFill>
            <a:srgbClr val="5FB4A3"/>
          </a:solidFill>
          <a:ln>
            <a:solidFill>
              <a:srgbClr val="5FB4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Helvetica Light" panose="020B0403020202020204" pitchFamily="34" charset="0"/>
              </a:rPr>
              <a:t>Surveillance endoscopique</a:t>
            </a: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B3D6C68B-E418-7945-8B9E-BBEE1C0FAE81}"/>
              </a:ext>
            </a:extLst>
          </p:cNvPr>
          <p:cNvSpPr/>
          <p:nvPr/>
        </p:nvSpPr>
        <p:spPr>
          <a:xfrm>
            <a:off x="2683158" y="5085164"/>
            <a:ext cx="1040644" cy="308709"/>
          </a:xfrm>
          <a:prstGeom prst="roundRect">
            <a:avLst/>
          </a:prstGeom>
          <a:noFill/>
          <a:ln w="9525">
            <a:solidFill>
              <a:srgbClr val="5FB4A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2"/>
                </a:solidFill>
                <a:latin typeface="Helvetica Light" panose="020B0403020202020204" pitchFamily="34" charset="0"/>
              </a:rPr>
              <a:t>Récidive ?</a:t>
            </a:r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86A3DFB9-4171-FA47-9995-1C02E1883E0C}"/>
              </a:ext>
            </a:extLst>
          </p:cNvPr>
          <p:cNvCxnSpPr>
            <a:cxnSpLocks/>
          </p:cNvCxnSpPr>
          <p:nvPr/>
        </p:nvCxnSpPr>
        <p:spPr>
          <a:xfrm flipH="1">
            <a:off x="3364226" y="4636567"/>
            <a:ext cx="719151" cy="4283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84BD6314-8109-4744-9A04-ABE5684573A5}"/>
              </a:ext>
            </a:extLst>
          </p:cNvPr>
          <p:cNvCxnSpPr>
            <a:cxnSpLocks/>
          </p:cNvCxnSpPr>
          <p:nvPr/>
        </p:nvCxnSpPr>
        <p:spPr>
          <a:xfrm flipH="1" flipV="1">
            <a:off x="1938467" y="4316203"/>
            <a:ext cx="952028" cy="7245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 : coins arrondis 36">
            <a:extLst>
              <a:ext uri="{FF2B5EF4-FFF2-40B4-BE49-F238E27FC236}">
                <a16:creationId xmlns:a16="http://schemas.microsoft.com/office/drawing/2014/main" id="{E0C69DD2-1265-164A-9FF2-D98156771737}"/>
              </a:ext>
            </a:extLst>
          </p:cNvPr>
          <p:cNvSpPr/>
          <p:nvPr/>
        </p:nvSpPr>
        <p:spPr>
          <a:xfrm>
            <a:off x="6220452" y="2180370"/>
            <a:ext cx="2597708" cy="1325486"/>
          </a:xfrm>
          <a:prstGeom prst="roundRect">
            <a:avLst/>
          </a:prstGeom>
          <a:noFill/>
          <a:ln w="952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2"/>
                </a:solidFill>
                <a:latin typeface="Helvetica Light" panose="020B0403020202020204" pitchFamily="34" charset="0"/>
              </a:rPr>
              <a:t>Option : biopsies en fin de RTCT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fr-FR" sz="1200" dirty="0">
                <a:solidFill>
                  <a:schemeClr val="bg2"/>
                </a:solidFill>
                <a:latin typeface="Helvetica Light" panose="020B0403020202020204" pitchFamily="34" charset="0"/>
              </a:rPr>
              <a:t> </a:t>
            </a:r>
            <a:r>
              <a:rPr lang="fr-FR" sz="1000" dirty="0">
                <a:solidFill>
                  <a:schemeClr val="bg2"/>
                </a:solidFill>
                <a:latin typeface="Helvetica Light" panose="020B0403020202020204" pitchFamily="34" charset="0"/>
              </a:rPr>
              <a:t>« répondeurs lents »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fr-FR" sz="1000" dirty="0">
                <a:solidFill>
                  <a:schemeClr val="bg2"/>
                </a:solidFill>
                <a:latin typeface="Helvetica Light" panose="020B0403020202020204" pitchFamily="34" charset="0"/>
              </a:rPr>
              <a:t>Perte de chance si chirurgie indiquée car retardée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fr-FR" sz="1000" dirty="0">
                <a:solidFill>
                  <a:schemeClr val="bg2"/>
                </a:solidFill>
                <a:latin typeface="Helvetica Light" panose="020B0403020202020204" pitchFamily="34" charset="0"/>
              </a:rPr>
              <a:t>Difficultés chirurgicales supérieures à 65Gy vs 45Gy</a:t>
            </a:r>
          </a:p>
        </p:txBody>
      </p:sp>
      <p:sp>
        <p:nvSpPr>
          <p:cNvPr id="38" name="Flèche vers la droite 37">
            <a:extLst>
              <a:ext uri="{FF2B5EF4-FFF2-40B4-BE49-F238E27FC236}">
                <a16:creationId xmlns:a16="http://schemas.microsoft.com/office/drawing/2014/main" id="{692F0E75-563C-AE45-8CF2-F7199C6E8957}"/>
              </a:ext>
            </a:extLst>
          </p:cNvPr>
          <p:cNvSpPr/>
          <p:nvPr/>
        </p:nvSpPr>
        <p:spPr>
          <a:xfrm>
            <a:off x="5450774" y="2120995"/>
            <a:ext cx="593905" cy="281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6908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B2CA7D-EF67-9340-9058-3C2EE678B9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2400" dirty="0">
                <a:latin typeface="Helvetica Light" panose="020B0403020202020204" pitchFamily="34" charset="0"/>
              </a:rPr>
              <a:t>Modalités de traitement</a:t>
            </a:r>
          </a:p>
        </p:txBody>
      </p:sp>
    </p:spTree>
    <p:extLst>
      <p:ext uri="{BB962C8B-B14F-4D97-AF65-F5344CB8AC3E}">
        <p14:creationId xmlns:p14="http://schemas.microsoft.com/office/powerpoint/2010/main" val="3658429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5926B0-0867-EE45-99A9-CF13C58DE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462600" cy="718457"/>
          </a:xfrm>
        </p:spPr>
        <p:txBody>
          <a:bodyPr/>
          <a:lstStyle/>
          <a:p>
            <a:r>
              <a:rPr lang="fr-FR" sz="2800" dirty="0">
                <a:latin typeface="Helvetica Light" panose="020B0403020202020204" pitchFamily="34" charset="0"/>
              </a:rPr>
              <a:t>RTCT</a:t>
            </a:r>
            <a:r>
              <a:rPr lang="fr-FR" sz="3200" dirty="0">
                <a:latin typeface="Helvetica Light" panose="020B0403020202020204" pitchFamily="34" charset="0"/>
              </a:rPr>
              <a:t> : Quel fractionnement ?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CA9D39FA-A97F-8B45-BF0F-FCBF2AE4A58B}"/>
              </a:ext>
            </a:extLst>
          </p:cNvPr>
          <p:cNvSpPr/>
          <p:nvPr/>
        </p:nvSpPr>
        <p:spPr>
          <a:xfrm>
            <a:off x="458337" y="1139514"/>
            <a:ext cx="3323397" cy="47172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  <a:latin typeface="Helvetica Light" panose="020B0403020202020204" pitchFamily="34" charset="0"/>
              </a:rPr>
              <a:t>Fractionnement classique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CFB19AFD-6A19-8243-9339-9AFDC06C1946}"/>
              </a:ext>
            </a:extLst>
          </p:cNvPr>
          <p:cNvSpPr/>
          <p:nvPr/>
        </p:nvSpPr>
        <p:spPr>
          <a:xfrm>
            <a:off x="4720997" y="1139514"/>
            <a:ext cx="3323397" cy="47172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  <a:latin typeface="Helvetica Light" panose="020B0403020202020204" pitchFamily="34" charset="0"/>
              </a:rPr>
              <a:t>Schémas </a:t>
            </a:r>
            <a:r>
              <a:rPr lang="fr-FR" dirty="0" err="1">
                <a:solidFill>
                  <a:schemeClr val="bg1"/>
                </a:solidFill>
                <a:latin typeface="Helvetica Light" panose="020B0403020202020204" pitchFamily="34" charset="0"/>
              </a:rPr>
              <a:t>hypofractionnés</a:t>
            </a:r>
            <a:r>
              <a:rPr lang="fr-FR" dirty="0">
                <a:solidFill>
                  <a:schemeClr val="bg1"/>
                </a:solidFill>
                <a:latin typeface="Helvetica Light" panose="020B0403020202020204" pitchFamily="34" charset="0"/>
              </a:rPr>
              <a:t> +++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F5A3A5CF-14FE-BC4F-886E-A159665325B2}"/>
              </a:ext>
            </a:extLst>
          </p:cNvPr>
          <p:cNvSpPr/>
          <p:nvPr/>
        </p:nvSpPr>
        <p:spPr>
          <a:xfrm>
            <a:off x="347302" y="1849506"/>
            <a:ext cx="3434432" cy="471729"/>
          </a:xfrm>
          <a:prstGeom prst="roundRect">
            <a:avLst/>
          </a:prstGeom>
          <a:noFill/>
          <a:ln w="952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itchFamily="2" charset="2"/>
              <a:buChar char="ü"/>
            </a:pPr>
            <a:r>
              <a:rPr lang="fr-FR" sz="1200" dirty="0">
                <a:solidFill>
                  <a:schemeClr val="bg2"/>
                </a:solidFill>
                <a:latin typeface="Helvetica Light" panose="020B0403020202020204" pitchFamily="34" charset="0"/>
              </a:rPr>
              <a:t>5 fractions de 1,8 à 2Gy par semaine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fr-FR" sz="1200" dirty="0">
                <a:solidFill>
                  <a:schemeClr val="bg2"/>
                </a:solidFill>
                <a:latin typeface="Helvetica Light" panose="020B0403020202020204" pitchFamily="34" charset="0"/>
              </a:rPr>
              <a:t>Dose totale 60-66Gy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E60A68BE-E2EF-7246-B103-6C1C1013A3F5}"/>
              </a:ext>
            </a:extLst>
          </p:cNvPr>
          <p:cNvSpPr/>
          <p:nvPr/>
        </p:nvSpPr>
        <p:spPr>
          <a:xfrm>
            <a:off x="4901526" y="1849505"/>
            <a:ext cx="3323397" cy="471729"/>
          </a:xfrm>
          <a:prstGeom prst="roundRect">
            <a:avLst/>
          </a:prstGeom>
          <a:noFill/>
          <a:ln w="9525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itchFamily="2" charset="2"/>
              <a:buChar char="ü"/>
            </a:pPr>
            <a:r>
              <a:rPr lang="fr-FR" sz="1200" dirty="0">
                <a:solidFill>
                  <a:schemeClr val="bg2"/>
                </a:solidFill>
                <a:latin typeface="Helvetica Light" panose="020B0403020202020204" pitchFamily="34" charset="0"/>
              </a:rPr>
              <a:t>Schéma anglais 55Gy/20 fractions/4sem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7589C80-A803-DD46-BF6D-F5D3844EB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757910"/>
            <a:ext cx="4368800" cy="2108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75336DF-1A35-BF43-85A9-6BE071F7C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65" y="2757910"/>
            <a:ext cx="4394739" cy="2108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1B046225-B65E-B64E-80DD-A1F98D4CDFF5}"/>
              </a:ext>
            </a:extLst>
          </p:cNvPr>
          <p:cNvSpPr txBox="1"/>
          <p:nvPr/>
        </p:nvSpPr>
        <p:spPr>
          <a:xfrm>
            <a:off x="166254" y="5350649"/>
            <a:ext cx="205056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i="1" dirty="0" err="1">
                <a:solidFill>
                  <a:schemeClr val="bg2"/>
                </a:solidFill>
                <a:latin typeface="HELVETICA LIGHT" panose="020B0403020202020204" pitchFamily="34" charset="0"/>
              </a:rPr>
              <a:t>Choudhury</a:t>
            </a:r>
            <a:r>
              <a:rPr lang="fr-FR" sz="900" i="1" dirty="0">
                <a:solidFill>
                  <a:schemeClr val="bg2"/>
                </a:solidFill>
                <a:latin typeface="HELVETICA LIGHT" panose="020B0403020202020204" pitchFamily="34" charset="0"/>
              </a:rPr>
              <a:t> et al, Lancet </a:t>
            </a:r>
            <a:r>
              <a:rPr lang="fr-FR" sz="900" i="1" dirty="0" err="1">
                <a:solidFill>
                  <a:schemeClr val="bg2"/>
                </a:solidFill>
                <a:latin typeface="HELVETICA LIGHT" panose="020B0403020202020204" pitchFamily="34" charset="0"/>
              </a:rPr>
              <a:t>Oncol</a:t>
            </a:r>
            <a:r>
              <a:rPr lang="fr-FR" sz="900" i="1" dirty="0">
                <a:solidFill>
                  <a:schemeClr val="bg2"/>
                </a:solidFill>
                <a:latin typeface="HELVETICA LIGHT" panose="020B0403020202020204" pitchFamily="34" charset="0"/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412063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84D516C-F692-2348-968F-3153E4415B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2" t="51842" r="1947" b="3165"/>
          <a:stretch/>
        </p:blipFill>
        <p:spPr>
          <a:xfrm>
            <a:off x="833717" y="3209520"/>
            <a:ext cx="7476565" cy="232031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3EC7881-ACCE-AD45-AB8D-F131AF4F92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" r="34640" b="55532"/>
          <a:stretch/>
        </p:blipFill>
        <p:spPr>
          <a:xfrm>
            <a:off x="3310599" y="772245"/>
            <a:ext cx="5308965" cy="238348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E32F8856-88ED-884C-8BC8-776F57E8B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462600" cy="718457"/>
          </a:xfrm>
        </p:spPr>
        <p:txBody>
          <a:bodyPr/>
          <a:lstStyle/>
          <a:p>
            <a:r>
              <a:rPr lang="fr-FR" sz="2800" dirty="0">
                <a:latin typeface="Helvetica Light" panose="020B0403020202020204" pitchFamily="34" charset="0"/>
              </a:rPr>
              <a:t>RTCT</a:t>
            </a:r>
            <a:r>
              <a:rPr lang="fr-FR" sz="3200" dirty="0">
                <a:latin typeface="Helvetica Light" panose="020B0403020202020204" pitchFamily="34" charset="0"/>
              </a:rPr>
              <a:t> : Quels volumes ?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90857D45-8DF1-DC42-85C8-3CF7E22E1F10}"/>
              </a:ext>
            </a:extLst>
          </p:cNvPr>
          <p:cNvSpPr/>
          <p:nvPr/>
        </p:nvSpPr>
        <p:spPr>
          <a:xfrm>
            <a:off x="329184" y="772245"/>
            <a:ext cx="2902116" cy="2085255"/>
          </a:xfrm>
          <a:prstGeom prst="round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fr-FR" dirty="0">
                <a:solidFill>
                  <a:schemeClr val="bg2"/>
                </a:solidFill>
                <a:latin typeface="Helvetica Light" panose="020B0403020202020204" pitchFamily="34" charset="0"/>
              </a:rPr>
              <a:t>Vessie en totalité (traitement vessie vide)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dirty="0">
                <a:solidFill>
                  <a:schemeClr val="bg2"/>
                </a:solidFill>
                <a:latin typeface="Helvetica Light" panose="020B0403020202020204" pitchFamily="34" charset="0"/>
              </a:rPr>
              <a:t>Si atteinte col vésical/ trigone : prostate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dirty="0">
                <a:solidFill>
                  <a:schemeClr val="bg2"/>
                </a:solidFill>
                <a:latin typeface="Helvetica Light" panose="020B0403020202020204" pitchFamily="34" charset="0"/>
              </a:rPr>
              <a:t>+/- aires ganglionnaires pelviennes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dirty="0">
                <a:solidFill>
                  <a:schemeClr val="bg2"/>
                </a:solidFill>
                <a:latin typeface="Helvetica Light" panose="020B0403020202020204" pitchFamily="34" charset="0"/>
              </a:rPr>
              <a:t> Radiothérapie 3D </a:t>
            </a:r>
            <a:r>
              <a:rPr lang="fr-FR" dirty="0" err="1">
                <a:solidFill>
                  <a:schemeClr val="bg2"/>
                </a:solidFill>
                <a:latin typeface="Helvetica Light" panose="020B0403020202020204" pitchFamily="34" charset="0"/>
              </a:rPr>
              <a:t>conformationnelle</a:t>
            </a:r>
            <a:r>
              <a:rPr lang="fr-FR" dirty="0">
                <a:solidFill>
                  <a:schemeClr val="bg2"/>
                </a:solidFill>
                <a:latin typeface="Helvetica Light" panose="020B0403020202020204" pitchFamily="34" charset="0"/>
              </a:rPr>
              <a:t> ou IMRT en option</a:t>
            </a:r>
          </a:p>
        </p:txBody>
      </p:sp>
    </p:spTree>
    <p:extLst>
      <p:ext uri="{BB962C8B-B14F-4D97-AF65-F5344CB8AC3E}">
        <p14:creationId xmlns:p14="http://schemas.microsoft.com/office/powerpoint/2010/main" val="3532565703"/>
      </p:ext>
    </p:extLst>
  </p:cSld>
  <p:clrMapOvr>
    <a:masterClrMapping/>
  </p:clrMapOvr>
</p:sld>
</file>

<file path=ppt/theme/theme1.xml><?xml version="1.0" encoding="utf-8"?>
<a:theme xmlns:a="http://schemas.openxmlformats.org/drawingml/2006/main" name="Anton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76596</TotalTime>
  <Words>1852</Words>
  <Application>Microsoft Macintosh PowerPoint</Application>
  <PresentationFormat>Affichage à l'écran (16:10)</PresentationFormat>
  <Paragraphs>545</Paragraphs>
  <Slides>18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5" baseType="lpstr">
      <vt:lpstr>Arial</vt:lpstr>
      <vt:lpstr>Helvetica Light</vt:lpstr>
      <vt:lpstr>Helvetica Light</vt:lpstr>
      <vt:lpstr>Lato</vt:lpstr>
      <vt:lpstr>Raleway</vt:lpstr>
      <vt:lpstr>Wingdings</vt:lpstr>
      <vt:lpstr>Antonio template</vt:lpstr>
      <vt:lpstr>Tumeurs infiltrantes  de la vessie</vt:lpstr>
      <vt:lpstr>Rappels</vt:lpstr>
      <vt:lpstr>Présentation PowerPoint</vt:lpstr>
      <vt:lpstr>Rappels</vt:lpstr>
      <vt:lpstr>Radiothérapie : quelles indications ?</vt:lpstr>
      <vt:lpstr>Principe du Traitement Trimodal</vt:lpstr>
      <vt:lpstr>Modalités de traitement</vt:lpstr>
      <vt:lpstr>RTCT : Quel fractionnement ?</vt:lpstr>
      <vt:lpstr>RTCT : Quels volumes ?</vt:lpstr>
      <vt:lpstr>RTCT : Quelle chimiothérapie ?</vt:lpstr>
      <vt:lpstr>Quels résultats ? Traitement Trimodal </vt:lpstr>
      <vt:lpstr>Présentation PowerPoint</vt:lpstr>
      <vt:lpstr>Présentation PowerPoint</vt:lpstr>
      <vt:lpstr>Présentation PowerPoint</vt:lpstr>
      <vt:lpstr>TMT : toxicité  tardive</vt:lpstr>
      <vt:lpstr>TMT : qualité de vie</vt:lpstr>
      <vt:lpstr>Traitement Trimodal : facteurs pronostiques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cp:lastModifiedBy>ax cdv</cp:lastModifiedBy>
  <cp:revision>735</cp:revision>
  <cp:lastPrinted>2020-02-07T06:49:30Z</cp:lastPrinted>
  <dcterms:modified xsi:type="dcterms:W3CDTF">2021-09-27T18:01:49Z</dcterms:modified>
</cp:coreProperties>
</file>