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426" r:id="rId3"/>
    <p:sldId id="391" r:id="rId4"/>
    <p:sldId id="423" r:id="rId5"/>
    <p:sldId id="424" r:id="rId6"/>
    <p:sldId id="427" r:id="rId7"/>
    <p:sldId id="282" r:id="rId8"/>
    <p:sldId id="428" r:id="rId9"/>
    <p:sldId id="429" r:id="rId10"/>
    <p:sldId id="395" r:id="rId11"/>
    <p:sldId id="399" r:id="rId12"/>
    <p:sldId id="430" r:id="rId13"/>
    <p:sldId id="420" r:id="rId14"/>
    <p:sldId id="397" r:id="rId15"/>
    <p:sldId id="396" r:id="rId16"/>
    <p:sldId id="401" r:id="rId17"/>
    <p:sldId id="410" r:id="rId18"/>
    <p:sldId id="425" r:id="rId19"/>
    <p:sldId id="431"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CCB85-FDA7-4960-8D3C-B44096FDC2C7}" v="17" dt="2021-07-11T14:10:56.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598" autoAdjust="0"/>
  </p:normalViewPr>
  <p:slideViewPr>
    <p:cSldViewPr snapToGrid="0">
      <p:cViewPr>
        <p:scale>
          <a:sx n="70" d="100"/>
          <a:sy n="70" d="100"/>
        </p:scale>
        <p:origin x="-450" y="-732"/>
      </p:cViewPr>
      <p:guideLst>
        <p:guide orient="horz" pos="2160"/>
        <p:guide pos="3840"/>
      </p:guideLst>
    </p:cSldViewPr>
  </p:slideViewPr>
  <p:notesTextViewPr>
    <p:cViewPr>
      <p:scale>
        <a:sx n="1" d="1"/>
        <a:sy n="1" d="1"/>
      </p:scale>
      <p:origin x="0" y="0"/>
    </p:cViewPr>
  </p:notesTextViewPr>
  <p:sorterViewPr>
    <p:cViewPr>
      <p:scale>
        <a:sx n="100" d="100"/>
        <a:sy n="100" d="100"/>
      </p:scale>
      <p:origin x="0" y="-4651"/>
    </p:cViewPr>
  </p:sorterViewPr>
  <p:notesViewPr>
    <p:cSldViewPr snapToGrid="0">
      <p:cViewPr>
        <p:scale>
          <a:sx n="150" d="100"/>
          <a:sy n="150" d="100"/>
        </p:scale>
        <p:origin x="-456" y="19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urdux" userId="2fc0f638bd65fe6d" providerId="LiveId" clId="{64BCCB85-FDA7-4960-8D3C-B44096FDC2C7}"/>
    <pc:docChg chg="undo custSel addSld modSld sldOrd">
      <pc:chgData name="catherine durdux" userId="2fc0f638bd65fe6d" providerId="LiveId" clId="{64BCCB85-FDA7-4960-8D3C-B44096FDC2C7}" dt="2021-07-11T15:02:48.208" v="14610" actId="20577"/>
      <pc:docMkLst>
        <pc:docMk/>
      </pc:docMkLst>
      <pc:sldChg chg="modNotes">
        <pc:chgData name="catherine durdux" userId="2fc0f638bd65fe6d" providerId="LiveId" clId="{64BCCB85-FDA7-4960-8D3C-B44096FDC2C7}" dt="2021-07-11T14:52:18.054" v="14288" actId="20577"/>
        <pc:sldMkLst>
          <pc:docMk/>
          <pc:sldMk cId="552356932" sldId="282"/>
        </pc:sldMkLst>
      </pc:sldChg>
      <pc:sldChg chg="modNotes">
        <pc:chgData name="catherine durdux" userId="2fc0f638bd65fe6d" providerId="LiveId" clId="{64BCCB85-FDA7-4960-8D3C-B44096FDC2C7}" dt="2021-07-11T11:37:08.675" v="156" actId="20577"/>
        <pc:sldMkLst>
          <pc:docMk/>
          <pc:sldMk cId="4017801212" sldId="283"/>
        </pc:sldMkLst>
      </pc:sldChg>
      <pc:sldChg chg="modNotes">
        <pc:chgData name="catherine durdux" userId="2fc0f638bd65fe6d" providerId="LiveId" clId="{64BCCB85-FDA7-4960-8D3C-B44096FDC2C7}" dt="2021-07-11T14:50:28.526" v="14251" actId="20577"/>
        <pc:sldMkLst>
          <pc:docMk/>
          <pc:sldMk cId="1015773297" sldId="391"/>
        </pc:sldMkLst>
      </pc:sldChg>
      <pc:sldChg chg="modNotes">
        <pc:chgData name="catherine durdux" userId="2fc0f638bd65fe6d" providerId="LiveId" clId="{64BCCB85-FDA7-4960-8D3C-B44096FDC2C7}" dt="2021-07-11T14:55:57.191" v="14374" actId="20577"/>
        <pc:sldMkLst>
          <pc:docMk/>
          <pc:sldMk cId="1985018588" sldId="395"/>
        </pc:sldMkLst>
      </pc:sldChg>
      <pc:sldChg chg="modNotes">
        <pc:chgData name="catherine durdux" userId="2fc0f638bd65fe6d" providerId="LiveId" clId="{64BCCB85-FDA7-4960-8D3C-B44096FDC2C7}" dt="2021-07-11T14:59:56.227" v="14493" actId="20577"/>
        <pc:sldMkLst>
          <pc:docMk/>
          <pc:sldMk cId="656969137" sldId="396"/>
        </pc:sldMkLst>
      </pc:sldChg>
      <pc:sldChg chg="modNotes">
        <pc:chgData name="catherine durdux" userId="2fc0f638bd65fe6d" providerId="LiveId" clId="{64BCCB85-FDA7-4960-8D3C-B44096FDC2C7}" dt="2021-07-11T14:58:38.236" v="14439" actId="20577"/>
        <pc:sldMkLst>
          <pc:docMk/>
          <pc:sldMk cId="4028231607" sldId="397"/>
        </pc:sldMkLst>
      </pc:sldChg>
      <pc:sldChg chg="modNotes">
        <pc:chgData name="catherine durdux" userId="2fc0f638bd65fe6d" providerId="LiveId" clId="{64BCCB85-FDA7-4960-8D3C-B44096FDC2C7}" dt="2021-07-11T14:56:29.611" v="14388" actId="20577"/>
        <pc:sldMkLst>
          <pc:docMk/>
          <pc:sldMk cId="48042170" sldId="399"/>
        </pc:sldMkLst>
      </pc:sldChg>
      <pc:sldChg chg="modNotes">
        <pc:chgData name="catherine durdux" userId="2fc0f638bd65fe6d" providerId="LiveId" clId="{64BCCB85-FDA7-4960-8D3C-B44096FDC2C7}" dt="2021-07-11T15:00:16.936" v="14532" actId="20577"/>
        <pc:sldMkLst>
          <pc:docMk/>
          <pc:sldMk cId="1174373726" sldId="401"/>
        </pc:sldMkLst>
      </pc:sldChg>
      <pc:sldChg chg="modNotes">
        <pc:chgData name="catherine durdux" userId="2fc0f638bd65fe6d" providerId="LiveId" clId="{64BCCB85-FDA7-4960-8D3C-B44096FDC2C7}" dt="2021-07-11T15:02:05.677" v="14600" actId="20577"/>
        <pc:sldMkLst>
          <pc:docMk/>
          <pc:sldMk cId="4203008505" sldId="410"/>
        </pc:sldMkLst>
      </pc:sldChg>
      <pc:sldChg chg="modNotes">
        <pc:chgData name="catherine durdux" userId="2fc0f638bd65fe6d" providerId="LiveId" clId="{64BCCB85-FDA7-4960-8D3C-B44096FDC2C7}" dt="2021-07-11T14:40:37.058" v="14138" actId="20577"/>
        <pc:sldMkLst>
          <pc:docMk/>
          <pc:sldMk cId="1734996171" sldId="420"/>
        </pc:sldMkLst>
      </pc:sldChg>
      <pc:sldChg chg="addSp modSp mod modNotes">
        <pc:chgData name="catherine durdux" userId="2fc0f638bd65fe6d" providerId="LiveId" clId="{64BCCB85-FDA7-4960-8D3C-B44096FDC2C7}" dt="2021-07-11T14:51:20.570" v="14265" actId="20577"/>
        <pc:sldMkLst>
          <pc:docMk/>
          <pc:sldMk cId="3534972156" sldId="423"/>
        </pc:sldMkLst>
        <pc:spChg chg="add mod">
          <ac:chgData name="catherine durdux" userId="2fc0f638bd65fe6d" providerId="LiveId" clId="{64BCCB85-FDA7-4960-8D3C-B44096FDC2C7}" dt="2021-07-11T11:49:41.832" v="1139" actId="1076"/>
          <ac:spMkLst>
            <pc:docMk/>
            <pc:sldMk cId="3534972156" sldId="423"/>
            <ac:spMk id="14" creationId="{7342398B-57DB-4778-A4FA-8DEAE310A15D}"/>
          </ac:spMkLst>
        </pc:spChg>
        <pc:spChg chg="add mod">
          <ac:chgData name="catherine durdux" userId="2fc0f638bd65fe6d" providerId="LiveId" clId="{64BCCB85-FDA7-4960-8D3C-B44096FDC2C7}" dt="2021-07-11T11:50:04.163" v="1143" actId="1076"/>
          <ac:spMkLst>
            <pc:docMk/>
            <pc:sldMk cId="3534972156" sldId="423"/>
            <ac:spMk id="15" creationId="{6DBE53AD-01FC-4A10-8AC1-A70EAE6F5B4C}"/>
          </ac:spMkLst>
        </pc:spChg>
        <pc:spChg chg="mod">
          <ac:chgData name="catherine durdux" userId="2fc0f638bd65fe6d" providerId="LiveId" clId="{64BCCB85-FDA7-4960-8D3C-B44096FDC2C7}" dt="2021-07-11T11:56:46.377" v="1639" actId="20577"/>
          <ac:spMkLst>
            <pc:docMk/>
            <pc:sldMk cId="3534972156" sldId="423"/>
            <ac:spMk id="17" creationId="{C5EE9803-B40A-4BF0-9170-36378B92045E}"/>
          </ac:spMkLst>
        </pc:spChg>
        <pc:picChg chg="mod">
          <ac:chgData name="catherine durdux" userId="2fc0f638bd65fe6d" providerId="LiveId" clId="{64BCCB85-FDA7-4960-8D3C-B44096FDC2C7}" dt="2021-07-11T11:49:52.521" v="1142" actId="1076"/>
          <ac:picMkLst>
            <pc:docMk/>
            <pc:sldMk cId="3534972156" sldId="423"/>
            <ac:picMk id="9" creationId="{7EE8B7CD-4BA9-4393-8369-FFE017E92796}"/>
          </ac:picMkLst>
        </pc:picChg>
      </pc:sldChg>
      <pc:sldChg chg="modNotes">
        <pc:chgData name="catherine durdux" userId="2fc0f638bd65fe6d" providerId="LiveId" clId="{64BCCB85-FDA7-4960-8D3C-B44096FDC2C7}" dt="2021-07-11T12:01:18.227" v="2147" actId="20577"/>
        <pc:sldMkLst>
          <pc:docMk/>
          <pc:sldMk cId="2348451202" sldId="424"/>
        </pc:sldMkLst>
      </pc:sldChg>
      <pc:sldChg chg="modNotes">
        <pc:chgData name="catherine durdux" userId="2fc0f638bd65fe6d" providerId="LiveId" clId="{64BCCB85-FDA7-4960-8D3C-B44096FDC2C7}" dt="2021-07-11T15:02:48.208" v="14610" actId="20577"/>
        <pc:sldMkLst>
          <pc:docMk/>
          <pc:sldMk cId="3306684177" sldId="425"/>
        </pc:sldMkLst>
      </pc:sldChg>
      <pc:sldChg chg="modNotes">
        <pc:chgData name="catherine durdux" userId="2fc0f638bd65fe6d" providerId="LiveId" clId="{64BCCB85-FDA7-4960-8D3C-B44096FDC2C7}" dt="2021-07-11T11:37:28.703" v="202" actId="20577"/>
        <pc:sldMkLst>
          <pc:docMk/>
          <pc:sldMk cId="534138552" sldId="426"/>
        </pc:sldMkLst>
      </pc:sldChg>
      <pc:sldChg chg="modNotes">
        <pc:chgData name="catherine durdux" userId="2fc0f638bd65fe6d" providerId="LiveId" clId="{64BCCB85-FDA7-4960-8D3C-B44096FDC2C7}" dt="2021-07-11T12:02:04.643" v="2239" actId="20577"/>
        <pc:sldMkLst>
          <pc:docMk/>
          <pc:sldMk cId="1691184329" sldId="427"/>
        </pc:sldMkLst>
      </pc:sldChg>
      <pc:sldChg chg="addSp modSp mod modNotes">
        <pc:chgData name="catherine durdux" userId="2fc0f638bd65fe6d" providerId="LiveId" clId="{64BCCB85-FDA7-4960-8D3C-B44096FDC2C7}" dt="2021-07-11T14:55:02.350" v="14373" actId="20577"/>
        <pc:sldMkLst>
          <pc:docMk/>
          <pc:sldMk cId="2663737797" sldId="428"/>
        </pc:sldMkLst>
        <pc:picChg chg="mod">
          <ac:chgData name="catherine durdux" userId="2fc0f638bd65fe6d" providerId="LiveId" clId="{64BCCB85-FDA7-4960-8D3C-B44096FDC2C7}" dt="2021-07-11T12:31:27.307" v="5120" actId="1582"/>
          <ac:picMkLst>
            <pc:docMk/>
            <pc:sldMk cId="2663737797" sldId="428"/>
            <ac:picMk id="6" creationId="{EBA0E8A6-97C4-42D8-9272-B05C9B8D0BAC}"/>
          </ac:picMkLst>
        </pc:picChg>
        <pc:cxnChg chg="add mod">
          <ac:chgData name="catherine durdux" userId="2fc0f638bd65fe6d" providerId="LiveId" clId="{64BCCB85-FDA7-4960-8D3C-B44096FDC2C7}" dt="2021-07-11T12:31:49.201" v="5123" actId="14100"/>
          <ac:cxnSpMkLst>
            <pc:docMk/>
            <pc:sldMk cId="2663737797" sldId="428"/>
            <ac:cxnSpMk id="5" creationId="{F4AFB439-2BB5-4D8B-93CC-EBA41B7F215C}"/>
          </ac:cxnSpMkLst>
        </pc:cxnChg>
      </pc:sldChg>
      <pc:sldChg chg="addSp delSp modSp mod modNotes">
        <pc:chgData name="catherine durdux" userId="2fc0f638bd65fe6d" providerId="LiveId" clId="{64BCCB85-FDA7-4960-8D3C-B44096FDC2C7}" dt="2021-07-11T14:23:39.227" v="14062" actId="20577"/>
        <pc:sldMkLst>
          <pc:docMk/>
          <pc:sldMk cId="332297801" sldId="429"/>
        </pc:sldMkLst>
        <pc:spChg chg="add del mod">
          <ac:chgData name="catherine durdux" userId="2fc0f638bd65fe6d" providerId="LiveId" clId="{64BCCB85-FDA7-4960-8D3C-B44096FDC2C7}" dt="2021-07-11T12:38:42.915" v="5326"/>
          <ac:spMkLst>
            <pc:docMk/>
            <pc:sldMk cId="332297801" sldId="429"/>
            <ac:spMk id="21" creationId="{6DC3EFBF-CE09-48AC-BB4D-5D91F56ED7D4}"/>
          </ac:spMkLst>
        </pc:spChg>
        <pc:spChg chg="add mod">
          <ac:chgData name="catherine durdux" userId="2fc0f638bd65fe6d" providerId="LiveId" clId="{64BCCB85-FDA7-4960-8D3C-B44096FDC2C7}" dt="2021-07-11T12:38:35.683" v="5324" actId="20577"/>
          <ac:spMkLst>
            <pc:docMk/>
            <pc:sldMk cId="332297801" sldId="429"/>
            <ac:spMk id="24" creationId="{A07258E7-A394-465A-81DF-C38BAB0913A1}"/>
          </ac:spMkLst>
        </pc:spChg>
        <pc:spChg chg="add mod">
          <ac:chgData name="catherine durdux" userId="2fc0f638bd65fe6d" providerId="LiveId" clId="{64BCCB85-FDA7-4960-8D3C-B44096FDC2C7}" dt="2021-07-11T12:39:55.603" v="5340" actId="113"/>
          <ac:spMkLst>
            <pc:docMk/>
            <pc:sldMk cId="332297801" sldId="429"/>
            <ac:spMk id="27" creationId="{E32B1DA5-1E16-4018-B213-6490EFE46A46}"/>
          </ac:spMkLst>
        </pc:spChg>
        <pc:picChg chg="mod">
          <ac:chgData name="catherine durdux" userId="2fc0f638bd65fe6d" providerId="LiveId" clId="{64BCCB85-FDA7-4960-8D3C-B44096FDC2C7}" dt="2021-07-11T12:32:37.532" v="5128" actId="1076"/>
          <ac:picMkLst>
            <pc:docMk/>
            <pc:sldMk cId="332297801" sldId="429"/>
            <ac:picMk id="6" creationId="{F593E680-D222-4C87-81C4-A376CE52BD32}"/>
          </ac:picMkLst>
        </pc:picChg>
        <pc:cxnChg chg="add mod">
          <ac:chgData name="catherine durdux" userId="2fc0f638bd65fe6d" providerId="LiveId" clId="{64BCCB85-FDA7-4960-8D3C-B44096FDC2C7}" dt="2021-07-11T12:32:57.396" v="5132" actId="14100"/>
          <ac:cxnSpMkLst>
            <pc:docMk/>
            <pc:sldMk cId="332297801" sldId="429"/>
            <ac:cxnSpMk id="7" creationId="{F7F597E8-569D-415A-9016-8F5E84993801}"/>
          </ac:cxnSpMkLst>
        </pc:cxnChg>
        <pc:cxnChg chg="add mod">
          <ac:chgData name="catherine durdux" userId="2fc0f638bd65fe6d" providerId="LiveId" clId="{64BCCB85-FDA7-4960-8D3C-B44096FDC2C7}" dt="2021-07-11T12:34:58.888" v="5148" actId="208"/>
          <ac:cxnSpMkLst>
            <pc:docMk/>
            <pc:sldMk cId="332297801" sldId="429"/>
            <ac:cxnSpMk id="11" creationId="{62A7F882-A624-4A9E-96C5-3DF66C30DEF2}"/>
          </ac:cxnSpMkLst>
        </pc:cxnChg>
        <pc:cxnChg chg="add mod">
          <ac:chgData name="catherine durdux" userId="2fc0f638bd65fe6d" providerId="LiveId" clId="{64BCCB85-FDA7-4960-8D3C-B44096FDC2C7}" dt="2021-07-11T12:34:40.503" v="5146" actId="208"/>
          <ac:cxnSpMkLst>
            <pc:docMk/>
            <pc:sldMk cId="332297801" sldId="429"/>
            <ac:cxnSpMk id="14" creationId="{40FA4891-2674-44AF-8357-F191AFAD9D15}"/>
          </ac:cxnSpMkLst>
        </pc:cxnChg>
        <pc:cxnChg chg="add mod">
          <ac:chgData name="catherine durdux" userId="2fc0f638bd65fe6d" providerId="LiveId" clId="{64BCCB85-FDA7-4960-8D3C-B44096FDC2C7}" dt="2021-07-11T12:36:39.911" v="5215" actId="1076"/>
          <ac:cxnSpMkLst>
            <pc:docMk/>
            <pc:sldMk cId="332297801" sldId="429"/>
            <ac:cxnSpMk id="22" creationId="{C1E3DFAD-3E50-40A6-B283-FB98AB3C42B8}"/>
          </ac:cxnSpMkLst>
        </pc:cxnChg>
        <pc:cxnChg chg="add mod">
          <ac:chgData name="catherine durdux" userId="2fc0f638bd65fe6d" providerId="LiveId" clId="{64BCCB85-FDA7-4960-8D3C-B44096FDC2C7}" dt="2021-07-11T12:38:53.944" v="5330" actId="208"/>
          <ac:cxnSpMkLst>
            <pc:docMk/>
            <pc:sldMk cId="332297801" sldId="429"/>
            <ac:cxnSpMk id="25" creationId="{A02B3576-B5C2-4A68-90EB-EB76508D2B99}"/>
          </ac:cxnSpMkLst>
        </pc:cxnChg>
        <pc:cxnChg chg="add mod">
          <ac:chgData name="catherine durdux" userId="2fc0f638bd65fe6d" providerId="LiveId" clId="{64BCCB85-FDA7-4960-8D3C-B44096FDC2C7}" dt="2021-07-11T12:39:04.340" v="5332" actId="1076"/>
          <ac:cxnSpMkLst>
            <pc:docMk/>
            <pc:sldMk cId="332297801" sldId="429"/>
            <ac:cxnSpMk id="26" creationId="{F82BA02B-86DF-4402-8143-77FE387E1180}"/>
          </ac:cxnSpMkLst>
        </pc:cxnChg>
      </pc:sldChg>
      <pc:sldChg chg="ord modNotes">
        <pc:chgData name="catherine durdux" userId="2fc0f638bd65fe6d" providerId="LiveId" clId="{64BCCB85-FDA7-4960-8D3C-B44096FDC2C7}" dt="2021-07-11T14:57:41.554" v="14438" actId="20577"/>
        <pc:sldMkLst>
          <pc:docMk/>
          <pc:sldMk cId="2913304857" sldId="430"/>
        </pc:sldMkLst>
      </pc:sldChg>
      <pc:sldChg chg="addSp delSp modSp new mod">
        <pc:chgData name="catherine durdux" userId="2fc0f638bd65fe6d" providerId="LiveId" clId="{64BCCB85-FDA7-4960-8D3C-B44096FDC2C7}" dt="2021-07-11T14:47:33.237" v="14167" actId="20577"/>
        <pc:sldMkLst>
          <pc:docMk/>
          <pc:sldMk cId="2785595643" sldId="431"/>
        </pc:sldMkLst>
        <pc:spChg chg="mod">
          <ac:chgData name="catherine durdux" userId="2fc0f638bd65fe6d" providerId="LiveId" clId="{64BCCB85-FDA7-4960-8D3C-B44096FDC2C7}" dt="2021-07-11T14:11:22.102" v="13278" actId="20577"/>
          <ac:spMkLst>
            <pc:docMk/>
            <pc:sldMk cId="2785595643" sldId="431"/>
            <ac:spMk id="2" creationId="{EA82ACEF-FA38-4571-AD84-1E82E4FDD06C}"/>
          </ac:spMkLst>
        </pc:spChg>
        <pc:spChg chg="del">
          <ac:chgData name="catherine durdux" userId="2fc0f638bd65fe6d" providerId="LiveId" clId="{64BCCB85-FDA7-4960-8D3C-B44096FDC2C7}" dt="2021-07-11T14:10:56.802" v="13266"/>
          <ac:spMkLst>
            <pc:docMk/>
            <pc:sldMk cId="2785595643" sldId="431"/>
            <ac:spMk id="3" creationId="{DC52CFFE-6B98-4B07-BE53-19EA0DB074B2}"/>
          </ac:spMkLst>
        </pc:spChg>
        <pc:spChg chg="add mod">
          <ac:chgData name="catherine durdux" userId="2fc0f638bd65fe6d" providerId="LiveId" clId="{64BCCB85-FDA7-4960-8D3C-B44096FDC2C7}" dt="2021-07-11T14:47:33.237" v="14167" actId="20577"/>
          <ac:spMkLst>
            <pc:docMk/>
            <pc:sldMk cId="2785595643" sldId="431"/>
            <ac:spMk id="4" creationId="{BDA0E18F-9B5F-4420-A1AD-15BBAAE00ACC}"/>
          </ac:spMkLst>
        </pc:spChg>
      </pc:sldChg>
    </pc:docChg>
  </pc:docChgLst>
  <pc:docChgLst>
    <pc:chgData name="catherine durdux" userId="2fc0f638bd65fe6d" providerId="LiveId" clId="{495EDCBD-1B7E-453D-824D-2E56CC0CA280}"/>
    <pc:docChg chg="custSel modSld sldOrd">
      <pc:chgData name="catherine durdux" userId="2fc0f638bd65fe6d" providerId="LiveId" clId="{495EDCBD-1B7E-453D-824D-2E56CC0CA280}" dt="2021-06-07T20:02:52.507" v="30" actId="1076"/>
      <pc:docMkLst>
        <pc:docMk/>
      </pc:docMkLst>
      <pc:sldChg chg="modSp mod ord">
        <pc:chgData name="catherine durdux" userId="2fc0f638bd65fe6d" providerId="LiveId" clId="{495EDCBD-1B7E-453D-824D-2E56CC0CA280}" dt="2021-06-07T20:02:52.507" v="30" actId="1076"/>
        <pc:sldMkLst>
          <pc:docMk/>
          <pc:sldMk cId="2281177468" sldId="418"/>
        </pc:sldMkLst>
        <pc:spChg chg="mod">
          <ac:chgData name="catherine durdux" userId="2fc0f638bd65fe6d" providerId="LiveId" clId="{495EDCBD-1B7E-453D-824D-2E56CC0CA280}" dt="2021-06-07T20:02:52.507" v="30" actId="1076"/>
          <ac:spMkLst>
            <pc:docMk/>
            <pc:sldMk cId="2281177468" sldId="418"/>
            <ac:spMk id="2" creationId="{35364411-2BE5-442B-9836-2D81237A5608}"/>
          </ac:spMkLst>
        </pc:spChg>
      </pc:sldChg>
      <pc:sldChg chg="modSp mod ord">
        <pc:chgData name="catherine durdux" userId="2fc0f638bd65fe6d" providerId="LiveId" clId="{495EDCBD-1B7E-453D-824D-2E56CC0CA280}" dt="2021-06-07T20:01:29.897" v="26" actId="20577"/>
        <pc:sldMkLst>
          <pc:docMk/>
          <pc:sldMk cId="2610701252" sldId="419"/>
        </pc:sldMkLst>
        <pc:spChg chg="mod">
          <ac:chgData name="catherine durdux" userId="2fc0f638bd65fe6d" providerId="LiveId" clId="{495EDCBD-1B7E-453D-824D-2E56CC0CA280}" dt="2021-06-07T20:01:02.989" v="4" actId="313"/>
          <ac:spMkLst>
            <pc:docMk/>
            <pc:sldMk cId="2610701252" sldId="419"/>
            <ac:spMk id="3" creationId="{DB3D0226-F9A2-47C8-A3C6-F74D0D9C582C}"/>
          </ac:spMkLst>
        </pc:spChg>
        <pc:spChg chg="mod">
          <ac:chgData name="catherine durdux" userId="2fc0f638bd65fe6d" providerId="LiveId" clId="{495EDCBD-1B7E-453D-824D-2E56CC0CA280}" dt="2021-06-07T20:01:29.897" v="26" actId="20577"/>
          <ac:spMkLst>
            <pc:docMk/>
            <pc:sldMk cId="2610701252" sldId="419"/>
            <ac:spMk id="4" creationId="{D375E839-E5BF-404D-B81C-C178C5FABBE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FACB0-B0FA-4C29-916A-2FE8ACF447DD}" type="datetimeFigureOut">
              <a:rPr lang="fr-FR" smtClean="0"/>
              <a:t>12/07/2021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E68F5-656D-423D-A125-87732DB242D5}" type="slidenum">
              <a:rPr lang="fr-FR" smtClean="0"/>
              <a:t>‹N°›</a:t>
            </a:fld>
            <a:endParaRPr lang="fr-FR"/>
          </a:p>
        </p:txBody>
      </p:sp>
    </p:spTree>
    <p:extLst>
      <p:ext uri="{BB962C8B-B14F-4D97-AF65-F5344CB8AC3E}">
        <p14:creationId xmlns:p14="http://schemas.microsoft.com/office/powerpoint/2010/main" val="157289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vais vous présenter les points clefs de la radiothérapie des cancers du sein.</a:t>
            </a:r>
          </a:p>
          <a:p>
            <a:endParaRPr lang="fr-FR" dirty="0"/>
          </a:p>
          <a:p>
            <a:r>
              <a:rPr lang="fr-FR" dirty="0"/>
              <a:t>Nous allons aborder les indications, les techniques et les complications.</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a:t>
            </a:fld>
            <a:endParaRPr lang="fr-FR"/>
          </a:p>
        </p:txBody>
      </p:sp>
    </p:spTree>
    <p:extLst>
      <p:ext uri="{BB962C8B-B14F-4D97-AF65-F5344CB8AC3E}">
        <p14:creationId xmlns:p14="http://schemas.microsoft.com/office/powerpoint/2010/main" val="405612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doses recommandées après chirurgie sont de 50 Gy au niveau de  l’ensemble sein ou de la paroi et de 46 Gy au niveau des aires ganglionnaires à raison d’une séance quotidienne et de 5 séances hebdomadaires. Cette radiothérapie doit être effectuée dans les 2 mois post-opératoires et 6 semaines après la chimiothérapie adjuvante. </a:t>
            </a:r>
          </a:p>
          <a:p>
            <a:r>
              <a:rPr lang="fr-FR" dirty="0"/>
              <a:t>Dans certains cas, un complément d’irradiation appelé boost, limité au lit tumoral  peut être indiqué après traitement conservateur. </a:t>
            </a:r>
          </a:p>
          <a:p>
            <a:endParaRPr lang="fr-FR" dirty="0"/>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10</a:t>
            </a:fld>
            <a:endParaRPr lang="fr-FR"/>
          </a:p>
        </p:txBody>
      </p:sp>
    </p:spTree>
    <p:extLst>
      <p:ext uri="{BB962C8B-B14F-4D97-AF65-F5344CB8AC3E}">
        <p14:creationId xmlns:p14="http://schemas.microsoft.com/office/powerpoint/2010/main" val="66093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effet, le boost diminue le risque de récidive locale, notamment chez les patientes de moins de 50 ans mais ne change pas la survie globale. Il augmente le risque de fibrose quelle que soit la technique utilisée pour le réaliser.</a:t>
            </a:r>
          </a:p>
          <a:p>
            <a:r>
              <a:rPr lang="fr-FR" dirty="0"/>
              <a:t>Actuellement il est recommandé chez les femmes de moins de 50 ans.</a:t>
            </a:r>
          </a:p>
          <a:p>
            <a:r>
              <a:rPr lang="fr-FR" dirty="0"/>
              <a:t>Pour les plus de 50 ans, il est recommandé en cas de résection chirurgicale incomplète, ou en présence de facteurs de gravité que sont le grade 3, la présence d’</a:t>
            </a:r>
            <a:r>
              <a:rPr lang="fr-FR" dirty="0" err="1"/>
              <a:t>embols</a:t>
            </a:r>
            <a:r>
              <a:rPr lang="fr-FR" dirty="0"/>
              <a:t> et le caractère triple négatif de la tumeur.</a:t>
            </a:r>
          </a:p>
          <a:p>
            <a:r>
              <a:rPr lang="fr-FR" dirty="0"/>
              <a:t>Le lieu du boost est repéré par des clips radio-opaques posés aux 4 points cardinaux de la tumorectomie et visualisés sur le scanner de dosimétrie.</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11</a:t>
            </a:fld>
            <a:endParaRPr lang="fr-FR"/>
          </a:p>
        </p:txBody>
      </p:sp>
    </p:spTree>
    <p:extLst>
      <p:ext uri="{BB962C8B-B14F-4D97-AF65-F5344CB8AC3E}">
        <p14:creationId xmlns:p14="http://schemas.microsoft.com/office/powerpoint/2010/main" val="150957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nous l’avons vu, la radiothérapie va s’échelonner sur 5 à 7 semaines. Pour s’affranchir de ce temps long, fatigant et couteux en transports, depuis une dizaine d’années, se sont développés des schémas de radiothérapie </a:t>
            </a:r>
            <a:r>
              <a:rPr lang="fr-FR" dirty="0" err="1"/>
              <a:t>hypofractionnée</a:t>
            </a:r>
            <a:r>
              <a:rPr lang="fr-FR" dirty="0"/>
              <a:t> qui se sont avérés non inférieurs au schéma classique dans plusieurs essais randomisés, en termes de récidive locale, de survie et de résultats esthétiques. Les plus utilisés sont les schémas Start B et Fast </a:t>
            </a:r>
            <a:r>
              <a:rPr lang="fr-FR" dirty="0" err="1"/>
              <a:t>Foward</a:t>
            </a:r>
            <a:r>
              <a:rPr lang="fr-FR" dirty="0"/>
              <a:t>.</a:t>
            </a:r>
          </a:p>
          <a:p>
            <a:r>
              <a:rPr lang="fr-FR" dirty="0"/>
              <a:t>Ils s’adressent aux patientes de plus de 50 sans mutation BRCA, pour des tumeurs de T1-T2  sans facteur d’agressivité et sans envahissement ganglionnaire.</a:t>
            </a:r>
          </a:p>
          <a:p>
            <a:r>
              <a:rPr lang="fr-FR" dirty="0"/>
              <a:t>Le schéma START B comporte 15 fractions de 2,667 Gy et s’échelonne donc sur 3 semaines. Le schéma fast-</a:t>
            </a:r>
            <a:r>
              <a:rPr lang="fr-FR" dirty="0" err="1"/>
              <a:t>foward</a:t>
            </a:r>
            <a:r>
              <a:rPr lang="fr-FR" dirty="0"/>
              <a:t> ne comporte de 5 fractions délivrées en une semaine. Il semble intéressant chez la femme âgée.</a:t>
            </a:r>
          </a:p>
          <a:p>
            <a:endParaRPr lang="fr-FR" dirty="0"/>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12</a:t>
            </a:fld>
            <a:endParaRPr lang="fr-FR"/>
          </a:p>
        </p:txBody>
      </p:sp>
    </p:spTree>
    <p:extLst>
      <p:ext uri="{BB962C8B-B14F-4D97-AF65-F5344CB8AC3E}">
        <p14:creationId xmlns:p14="http://schemas.microsoft.com/office/powerpoint/2010/main" val="413107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3600450"/>
          </a:xfrm>
        </p:spPr>
        <p:txBody>
          <a:bodyPr/>
          <a:lstStyle/>
          <a:p>
            <a:r>
              <a:rPr lang="fr-FR" dirty="0"/>
              <a:t>Comme pour l’</a:t>
            </a:r>
            <a:r>
              <a:rPr lang="fr-FR" dirty="0" err="1"/>
              <a:t>hypofractionnement</a:t>
            </a:r>
            <a:r>
              <a:rPr lang="fr-FR" dirty="0"/>
              <a:t>, pour s’affranchir de la longueur du traitement, et pour tenter de limiter le risque de fibrose, des études de radiothérapie partielle du sein ont vu le jour.</a:t>
            </a:r>
          </a:p>
          <a:p>
            <a:r>
              <a:rPr lang="fr-FR" dirty="0"/>
              <a:t>La radiothérapie partielle peut être per-opératoire comme vous le voyez sur l’image, ce qui nécessite des investissements de matériels spécifiques au bloc opératoire avec renforcement de la radioprotection. Le traitement est effectué directement à foyer ouvert par un applicateur,  en dose unique, par exemple 21 Gy. Dans cette stratégie, la qualité des marges de résection n’est pas connue au moment du traitement.</a:t>
            </a:r>
          </a:p>
          <a:p>
            <a:r>
              <a:rPr lang="fr-FR" dirty="0"/>
              <a:t>La radiothérapie partielle peut aussi être post-opératoire, soit par radiothérapie externe </a:t>
            </a:r>
            <a:r>
              <a:rPr lang="fr-FR" dirty="0" err="1"/>
              <a:t>hypofractionnée</a:t>
            </a:r>
            <a:r>
              <a:rPr lang="fr-FR" dirty="0"/>
              <a:t>, en général de l’ordre de 10 séances, soit par curiethérapie.</a:t>
            </a:r>
          </a:p>
          <a:p>
            <a:r>
              <a:rPr lang="fr-FR" dirty="0"/>
              <a:t>Pour l’instant, la radiothérapie partielle n’est pas recommandée hors essai.</a:t>
            </a:r>
          </a:p>
          <a:p>
            <a:r>
              <a:rPr lang="fr-FR" dirty="0"/>
              <a:t>Elle s’adresse à la même population que les schémas </a:t>
            </a:r>
            <a:r>
              <a:rPr lang="fr-FR" dirty="0" err="1"/>
              <a:t>hypofractionnés</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13</a:t>
            </a:fld>
            <a:endParaRPr lang="fr-FR"/>
          </a:p>
        </p:txBody>
      </p:sp>
    </p:spTree>
    <p:extLst>
      <p:ext uri="{BB962C8B-B14F-4D97-AF65-F5344CB8AC3E}">
        <p14:creationId xmlns:p14="http://schemas.microsoft.com/office/powerpoint/2010/main" val="369260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traitement de l’aire axillaire n’est pas anodin, en raison d’un risque accru de lymphœdème. </a:t>
            </a:r>
          </a:p>
          <a:p>
            <a:r>
              <a:rPr lang="fr-FR" dirty="0"/>
              <a:t>Son traitement peut être complexe chez la femme obèse.</a:t>
            </a:r>
          </a:p>
          <a:p>
            <a:r>
              <a:rPr lang="fr-FR" dirty="0"/>
              <a:t>Les indications de radiothérapie axillaire sont assez consensuelles entre les différentes recommandations françaises et internationales.</a:t>
            </a:r>
          </a:p>
          <a:p>
            <a:r>
              <a:rPr lang="fr-FR" dirty="0"/>
              <a:t>Elle est recommandée devant un ganglion sentinelle positif sans réalisation de curage et en cas d’atteinte axillaire histologiquement documentée avant chimiothérapie néoadjuvante.</a:t>
            </a:r>
          </a:p>
          <a:p>
            <a:r>
              <a:rPr lang="fr-FR" dirty="0"/>
              <a:t>Après curage axillaire, elle est indiquée en cas d’atteinte massive de la graisse axillaire, en cas de curage insuffisant de moins de 7 ganglions ou d’une atteinte de plus de 50% des ganglions pour des curages de plus de 7 ganglions.</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14</a:t>
            </a:fld>
            <a:endParaRPr lang="fr-FR"/>
          </a:p>
        </p:txBody>
      </p:sp>
    </p:spTree>
    <p:extLst>
      <p:ext uri="{BB962C8B-B14F-4D97-AF65-F5344CB8AC3E}">
        <p14:creationId xmlns:p14="http://schemas.microsoft.com/office/powerpoint/2010/main" val="360657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revanche, le traitement de la chaine mammaire interne est très controversé en raison du risque de surdosage cardiaque qu’il est susceptible d’induire, notamment pour les seins gauches. Certaines études randomisées, souvent de méthodologie </a:t>
            </a:r>
            <a:r>
              <a:rPr lang="fr-FR" dirty="0" err="1"/>
              <a:t>criticable</a:t>
            </a:r>
            <a:r>
              <a:rPr lang="fr-FR" dirty="0"/>
              <a:t> démontrent un bénéfice en survie et d’autres non.</a:t>
            </a:r>
          </a:p>
          <a:p>
            <a:r>
              <a:rPr lang="fr-FR" dirty="0"/>
              <a:t>Le traitement de la chaine mammaire interne est habituellement retenu pour les patientes présentant un envahissement ganglionnaire, quel qu’il soit, a fortiori mammaire interne. Le TEP peut être très aidant pour la réalisation de la dosimétrie, l’image TEP pouvant être fusionnée à l’image scanner pour un repositionnement optimal des adénopathies.</a:t>
            </a:r>
          </a:p>
          <a:p>
            <a:r>
              <a:rPr lang="fr-FR" dirty="0"/>
              <a:t>Pour les tumeurs sans envahissement ganglionnaire, le bénéfice risque par rapport au cœur doit être soigneusement évalué. Vous avez ici sur la diapositive le profil des  patientes chez lesquelles l’irradiation peut être proposée.</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15</a:t>
            </a:fld>
            <a:endParaRPr lang="fr-FR"/>
          </a:p>
        </p:txBody>
      </p:sp>
    </p:spTree>
    <p:extLst>
      <p:ext uri="{BB962C8B-B14F-4D97-AF65-F5344CB8AC3E}">
        <p14:creationId xmlns:p14="http://schemas.microsoft.com/office/powerpoint/2010/main" val="158288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cours de radiothérapie, une consultation hebdomadaire avec l’oncologue radiothérapeute est systématique pour surveiller les éventuels effets indésirables, avant tout la </a:t>
            </a:r>
            <a:r>
              <a:rPr lang="fr-FR" dirty="0" err="1"/>
              <a:t>radioépithélite</a:t>
            </a:r>
            <a:r>
              <a:rPr lang="fr-FR" dirty="0"/>
              <a:t> et proposer les soins locaux adaptés.</a:t>
            </a:r>
          </a:p>
          <a:p>
            <a:r>
              <a:rPr lang="fr-FR" dirty="0"/>
              <a:t>Les zones du prolongement axillaire et du sillon sous-mammaires doivent être particulièrement examinées, notamment en cas de sein volumineux et chez les patientes obèses.</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16</a:t>
            </a:fld>
            <a:endParaRPr lang="fr-FR"/>
          </a:p>
        </p:txBody>
      </p:sp>
    </p:spTree>
    <p:extLst>
      <p:ext uri="{BB962C8B-B14F-4D97-AF65-F5344CB8AC3E}">
        <p14:creationId xmlns:p14="http://schemas.microsoft.com/office/powerpoint/2010/main" val="420215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distance de la radiothérapie, peut s’installer une fibrose radique, correspondant à une fibrose collagène éventuellement compliquée de poussées inflammatoires, de rétraction inesthétique ou de télangiectasies.</a:t>
            </a:r>
          </a:p>
          <a:p>
            <a:r>
              <a:rPr lang="fr-FR" dirty="0"/>
              <a:t>Peuvent survenir des douleurs costales mais fractures costales sont rares.</a:t>
            </a:r>
          </a:p>
          <a:p>
            <a:r>
              <a:rPr lang="fr-FR" dirty="0"/>
              <a:t>Enfin dans quelques cas dans les semaines suivant la radiothérapie peuvent survenir  des pneumopathies organisées (</a:t>
            </a:r>
            <a:r>
              <a:rPr lang="fr-FR" dirty="0" err="1"/>
              <a:t>boop</a:t>
            </a:r>
            <a:r>
              <a:rPr lang="fr-FR" dirty="0"/>
              <a:t>), parfois bilatérales.</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17</a:t>
            </a:fld>
            <a:endParaRPr lang="fr-FR"/>
          </a:p>
        </p:txBody>
      </p:sp>
    </p:spTree>
    <p:extLst>
      <p:ext uri="{BB962C8B-B14F-4D97-AF65-F5344CB8AC3E}">
        <p14:creationId xmlns:p14="http://schemas.microsoft.com/office/powerpoint/2010/main" val="384693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autres complications tardives sont le lymphœdème du membre supérieur favorisé par l’association curage – radiothérapie et le surpoids. </a:t>
            </a:r>
          </a:p>
          <a:p>
            <a:r>
              <a:rPr lang="fr-FR" dirty="0"/>
              <a:t>Les pneumopathies radiques sont rares essentiellement radiologiques sans impact clinique.</a:t>
            </a:r>
          </a:p>
          <a:p>
            <a:r>
              <a:rPr lang="fr-FR" dirty="0"/>
              <a:t>Les </a:t>
            </a:r>
            <a:r>
              <a:rPr lang="fr-FR" dirty="0" err="1"/>
              <a:t>plexites</a:t>
            </a:r>
            <a:r>
              <a:rPr lang="fr-FR" dirty="0"/>
              <a:t> sont devenues exceptionnelles avec la radiothérapie conformationnelle. Elles sont généralement en lien avec une erreur technique.</a:t>
            </a:r>
          </a:p>
          <a:p>
            <a:r>
              <a:rPr lang="fr-FR" dirty="0"/>
              <a:t>Les complications cardiaques  doivent retenir notre attention. Leur incidence a commencé à diminuer avec l’utilisation des nouvelles techniques mais il faut rester précautionneux, notamment en cas de traitement systémique par anthracyclines et ou </a:t>
            </a:r>
            <a:r>
              <a:rPr lang="fr-FR" dirty="0" err="1"/>
              <a:t>anti-HER</a:t>
            </a:r>
            <a:r>
              <a:rPr lang="fr-FR" dirty="0"/>
              <a:t> 2. Il s’agit principalement de coronaropathies prédominant sur l’IVA lors des traitements des cancers du sein gauche et la chaine mammaire interne. Il n’y a pas de traitement spécifique mais un suivi cardiologique prolongé en indispensable.</a:t>
            </a:r>
          </a:p>
          <a:p>
            <a:r>
              <a:rPr lang="fr-FR" dirty="0"/>
              <a:t>Enfin, il faut garder à l’esprit le risque de cancer secondaires comme les angiosarcomes du sein ou les cancers pulmonaires</a:t>
            </a:r>
            <a:r>
              <a:rPr lang="fr-FR"/>
              <a:t>, survenant souvent </a:t>
            </a:r>
            <a:r>
              <a:rPr lang="fr-FR" dirty="0"/>
              <a:t>plus de 10 ans après le traitement.</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18</a:t>
            </a:fld>
            <a:endParaRPr lang="fr-FR"/>
          </a:p>
        </p:txBody>
      </p:sp>
    </p:spTree>
    <p:extLst>
      <p:ext uri="{BB962C8B-B14F-4D97-AF65-F5344CB8AC3E}">
        <p14:creationId xmlns:p14="http://schemas.microsoft.com/office/powerpoint/2010/main" val="388164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19</a:t>
            </a:fld>
            <a:endParaRPr lang="fr-FR"/>
          </a:p>
        </p:txBody>
      </p:sp>
    </p:spTree>
    <p:extLst>
      <p:ext uri="{BB962C8B-B14F-4D97-AF65-F5344CB8AC3E}">
        <p14:creationId xmlns:p14="http://schemas.microsoft.com/office/powerpoint/2010/main" val="400749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commencer, quelles sont les indications ?</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2</a:t>
            </a:fld>
            <a:endParaRPr lang="fr-FR"/>
          </a:p>
        </p:txBody>
      </p:sp>
    </p:spTree>
    <p:extLst>
      <p:ext uri="{BB962C8B-B14F-4D97-AF65-F5344CB8AC3E}">
        <p14:creationId xmlns:p14="http://schemas.microsoft.com/office/powerpoint/2010/main" val="269700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Dans les cancers infiltrants, le rôle de la radiothérapie, a été clairement démontré à partir d’une grande méta-analyse incluant plus de 10 000 femmes avec un suivi de plus de 9 ans, parue dans le Lancet en 2011. </a:t>
            </a:r>
          </a:p>
          <a:p>
            <a:r>
              <a:rPr lang="fr-FR" dirty="0"/>
              <a:t>Comme vous pouvez le voir sur les courbes de gauche, la radiothérapie du sein diminue significativement le risque de récidive et le risque de décès à 10 et  15 ans, en particulier chez les patientes présentant un envahissement ganglionnaire.</a:t>
            </a:r>
          </a:p>
          <a:p>
            <a:r>
              <a:rPr lang="fr-FR" dirty="0"/>
              <a:t> </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3</a:t>
            </a:fld>
            <a:endParaRPr lang="fr-FR"/>
          </a:p>
        </p:txBody>
      </p:sp>
    </p:spTree>
    <p:extLst>
      <p:ext uri="{BB962C8B-B14F-4D97-AF65-F5344CB8AC3E}">
        <p14:creationId xmlns:p14="http://schemas.microsoft.com/office/powerpoint/2010/main" val="197860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La même méta-analyse a été effectuée après mastectomie radicale, sur plus de 8000 femmes. On voit que l’effet protecteur de la radiothérapie est maintenu en cas d’envahissement ganglionnaire, quel que soit le nombre de ganglions atteints, et ce, en termes de récidive locale et de survie.</a:t>
            </a:r>
          </a:p>
          <a:p>
            <a:r>
              <a:rPr lang="fr-FR" dirty="0"/>
              <a:t>En revanche, l’effet de la radiothérapie disparait chez la patientes N- tous stades confondus. Des études ultérieures ont démontré son utilité chez certaines patientes N-:  celles ayant une tumeur volumineuse T3-T4, si la résection est  incomplète R1 ou bien pour des tumeurs plus petites T2 mais avec des facteurs de gravité comme l’âge jeune, le grade élevé, la présence d’</a:t>
            </a:r>
            <a:r>
              <a:rPr lang="fr-FR" dirty="0" err="1"/>
              <a:t>embols</a:t>
            </a:r>
            <a:r>
              <a:rPr lang="fr-FR" dirty="0"/>
              <a:t> tumoraux et pour les tumeurs triples négatives.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4</a:t>
            </a:fld>
            <a:endParaRPr lang="fr-FR"/>
          </a:p>
        </p:txBody>
      </p:sp>
    </p:spTree>
    <p:extLst>
      <p:ext uri="{BB962C8B-B14F-4D97-AF65-F5344CB8AC3E}">
        <p14:creationId xmlns:p14="http://schemas.microsoft.com/office/powerpoint/2010/main" val="264811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Qu’en est-il pour les tumeurs non infiltrantes ?</a:t>
            </a:r>
          </a:p>
          <a:p>
            <a:r>
              <a:rPr lang="fr-FR" dirty="0"/>
              <a:t>Il n’y a globalement pas d’indication de radiothérapie pour les carcinomes lobulaires in situ que soit le geste chirurgical.</a:t>
            </a:r>
          </a:p>
          <a:p>
            <a:r>
              <a:rPr lang="fr-FR" dirty="0"/>
              <a:t>Pour les formes canalaire in situ, il n’y a pas d’indication si une mastectomie totale a été réalisée. En revanche, l’irradiation du sein est systématique après traitement conservateur, le radiothérapie diminuant le risque de récidive sur un mode in situ ou infiltrant.</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5</a:t>
            </a:fld>
            <a:endParaRPr lang="fr-FR"/>
          </a:p>
        </p:txBody>
      </p:sp>
    </p:spTree>
    <p:extLst>
      <p:ext uri="{BB962C8B-B14F-4D97-AF65-F5344CB8AC3E}">
        <p14:creationId xmlns:p14="http://schemas.microsoft.com/office/powerpoint/2010/main" val="94039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Qu’elle qu’en soit l’indication, comme réaliser la radiothérapie du sein ?</a:t>
            </a:r>
          </a:p>
          <a:p>
            <a:endParaRPr lang="fr-FR" dirty="0"/>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6</a:t>
            </a:fld>
            <a:endParaRPr lang="fr-FR"/>
          </a:p>
        </p:txBody>
      </p:sp>
    </p:spTree>
    <p:extLst>
      <p:ext uri="{BB962C8B-B14F-4D97-AF65-F5344CB8AC3E}">
        <p14:creationId xmlns:p14="http://schemas.microsoft.com/office/powerpoint/2010/main" val="396691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traitement de référence actuel est la radiothérapie conformationnelle en 3 dimensions basée sur un scanner thoracique non injecté.</a:t>
            </a:r>
          </a:p>
          <a:p>
            <a:r>
              <a:rPr lang="fr-FR" dirty="0"/>
              <a:t>Celui est réalisé dans le service de radiothérapie, la patiente étant allongée sur un plan incliné, le membre supérieur relevé dans un appui-bras.</a:t>
            </a:r>
          </a:p>
          <a:p>
            <a:r>
              <a:rPr lang="fr-FR" dirty="0"/>
              <a:t>Le scanner va permettre de définir les volumes cibles : sein, paroi thoracique, aires ganglionnaires mammaire interne, sus et sous-claviculaires, axillaire et de repérer les organes à risque comme le poumon, le cœur et la tête humérale.</a:t>
            </a:r>
          </a:p>
          <a:p>
            <a:r>
              <a:rPr lang="fr-FR" dirty="0"/>
              <a:t>Le scanner va permettre le positionnement des faisceaux d’irradiation et le calcul de la répartition de la dose par l’utilisation de logiciels reliant cette dose aux niveaux de gris du scanner.</a:t>
            </a:r>
          </a:p>
          <a:p>
            <a:r>
              <a:rPr lang="fr-FR" dirty="0"/>
              <a:t>Le traitement du sein se fait habituellement par 2 faisceaux tangentiels opposés, les aires ganglionnaires étant traitées par des faisceaux spécifiques dont vous vous voyez ici une projection cutanée.</a:t>
            </a:r>
          </a:p>
          <a:p>
            <a:r>
              <a:rPr lang="fr-FR" dirty="0"/>
              <a:t>Le traitement se fait dans la position du repérage </a:t>
            </a:r>
            <a:r>
              <a:rPr lang="fr-FR" dirty="0" err="1"/>
              <a:t>scannographique</a:t>
            </a:r>
            <a:r>
              <a:rPr lang="fr-FR" dirty="0"/>
              <a:t> par des photons d’un accélérateur, dont l’énergie varie entre 4 et 18 MV selon les machines et l’épaisseur du sein.</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7</a:t>
            </a:fld>
            <a:endParaRPr lang="fr-FR"/>
          </a:p>
        </p:txBody>
      </p:sp>
    </p:spTree>
    <p:extLst>
      <p:ext uri="{BB962C8B-B14F-4D97-AF65-F5344CB8AC3E}">
        <p14:creationId xmlns:p14="http://schemas.microsoft.com/office/powerpoint/2010/main" val="202330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D’autres techniques peuvent être utilisées en cas d’anatomie particulière, notamment pour les seins gauches  lorsque le cœur est collé à la paroi thoracique.</a:t>
            </a:r>
          </a:p>
          <a:p>
            <a:r>
              <a:rPr lang="fr-FR" dirty="0"/>
              <a:t>Ces techniques sont</a:t>
            </a:r>
          </a:p>
          <a:p>
            <a:r>
              <a:rPr lang="fr-FR" dirty="0"/>
              <a:t>la radiothérapie conformationnelle avec modulation d’intensité, qui va permettre d’obtenir une zone d’irradiation convexe et ainsi éviter le cœur. </a:t>
            </a:r>
          </a:p>
          <a:p>
            <a:r>
              <a:rPr lang="fr-FR" dirty="0"/>
              <a:t>Vous avez l’aspect rectiligne de la radiothérapie 3D matérialisée par le trait bleu.</a:t>
            </a:r>
          </a:p>
          <a:p>
            <a:r>
              <a:rPr lang="fr-FR" dirty="0"/>
              <a:t>La modulation d’intensité a comme inconvénient un « arrosage » de la région anatomique par des faibles doses d’irradiation, notamment au niveau du poumon et du sein controlatéral, ce qui peut poser problème chez les femmes jeunes, notamment BRCA mutées, le risque de majoration de cancer secondaire étant incertaine.</a:t>
            </a:r>
          </a:p>
          <a:p>
            <a:r>
              <a:rPr lang="fr-FR" dirty="0"/>
              <a:t>On peut aussi avoir recours à la technique de radiothérapie 3D avec blocage inspiratoire permettant d’éloigner la paroi thoracique du cœur  lors de l’inspiration.</a:t>
            </a:r>
          </a:p>
          <a:p>
            <a:r>
              <a:rPr lang="fr-FR" dirty="0"/>
              <a:t>La patiente respire dans un spiromètre et grâce au coaching de l’équipe soignante va inspirer et bloquer jusqu’à un niveau prédéterminé, représenté ici par la bande verte pour des apnées de l’ordre de 20 à 30 s pendant lesquelles le faisceau d’irradiation est déclenché.</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8</a:t>
            </a:fld>
            <a:endParaRPr lang="fr-FR"/>
          </a:p>
        </p:txBody>
      </p:sp>
    </p:spTree>
    <p:extLst>
      <p:ext uri="{BB962C8B-B14F-4D97-AF65-F5344CB8AC3E}">
        <p14:creationId xmlns:p14="http://schemas.microsoft.com/office/powerpoint/2010/main" val="103139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radiothérapie conformationnelle avec modulation d’intensité peut aussi être utile en cas de </a:t>
            </a:r>
            <a:r>
              <a:rPr lang="fr-FR" dirty="0" err="1"/>
              <a:t>pectum</a:t>
            </a:r>
            <a:r>
              <a:rPr lang="fr-FR" dirty="0"/>
              <a:t> </a:t>
            </a:r>
            <a:r>
              <a:rPr lang="fr-FR" dirty="0" err="1"/>
              <a:t>excavatum</a:t>
            </a:r>
            <a:r>
              <a:rPr lang="fr-FR" dirty="0"/>
              <a:t> pour protéger le cœur, le poumon et le sein controlatéral.</a:t>
            </a:r>
          </a:p>
          <a:p>
            <a:r>
              <a:rPr lang="fr-FR" dirty="0"/>
              <a:t>Sur cet exemple, la radiothérapie 3D simple ne permet pas une irradiation correcte du sein sans irradier le cœur et le sein controlatéral, comme vous pouvez le voir avec la matérialisation des limites profondes des faisceaux tangentiels  en bleu, jaune ou vert.</a:t>
            </a:r>
          </a:p>
        </p:txBody>
      </p:sp>
      <p:sp>
        <p:nvSpPr>
          <p:cNvPr id="4" name="Espace réservé du numéro de diapositive 3"/>
          <p:cNvSpPr>
            <a:spLocks noGrp="1"/>
          </p:cNvSpPr>
          <p:nvPr>
            <p:ph type="sldNum" sz="quarter" idx="5"/>
          </p:nvPr>
        </p:nvSpPr>
        <p:spPr/>
        <p:txBody>
          <a:bodyPr/>
          <a:lstStyle/>
          <a:p>
            <a:fld id="{532E68F5-656D-423D-A125-87732DB242D5}" type="slidenum">
              <a:rPr lang="fr-FR" smtClean="0"/>
              <a:t>9</a:t>
            </a:fld>
            <a:endParaRPr lang="fr-FR"/>
          </a:p>
        </p:txBody>
      </p:sp>
    </p:spTree>
    <p:extLst>
      <p:ext uri="{BB962C8B-B14F-4D97-AF65-F5344CB8AC3E}">
        <p14:creationId xmlns:p14="http://schemas.microsoft.com/office/powerpoint/2010/main" val="330674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BFB886-34D2-4EAB-9E80-D22222596CF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41EA3377-4D60-4DAD-B606-589A31A6E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743E1F5C-3ABA-48E4-ACF3-258ADE7CA7B2}"/>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5" name="Espace réservé du pied de page 4">
            <a:extLst>
              <a:ext uri="{FF2B5EF4-FFF2-40B4-BE49-F238E27FC236}">
                <a16:creationId xmlns:a16="http://schemas.microsoft.com/office/drawing/2014/main" xmlns="" id="{158E74A9-03EA-4F10-9314-A0D927F24D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D11700D-D61C-4802-B101-716B67EF030D}"/>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327566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B73237-98BF-4A8E-BC12-2FFC8D3BC9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EB7B5875-6D55-481C-A5AE-E65CACFDDF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DEEFE24-1A75-4F2C-9631-14E3CE9B99B8}"/>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5" name="Espace réservé du pied de page 4">
            <a:extLst>
              <a:ext uri="{FF2B5EF4-FFF2-40B4-BE49-F238E27FC236}">
                <a16:creationId xmlns:a16="http://schemas.microsoft.com/office/drawing/2014/main" xmlns="" id="{A665B58E-B9E4-4E67-8E81-2522BB508E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E185218-E41A-4176-B130-3F76CDCA78CF}"/>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34363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5DA51872-7621-4CE8-8588-49BB5338489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519D7C-8E03-4DF7-83DA-F7449B0D1F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E595432-297C-4C7D-9FE9-A38B02EAA3CF}"/>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5" name="Espace réservé du pied de page 4">
            <a:extLst>
              <a:ext uri="{FF2B5EF4-FFF2-40B4-BE49-F238E27FC236}">
                <a16:creationId xmlns:a16="http://schemas.microsoft.com/office/drawing/2014/main" xmlns="" id="{2C1E5455-1682-4FB2-820D-C0CC889367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13F6CAE-FFB3-4E0B-82C8-10C475A92DCC}"/>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302118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5FE15D-C5FA-48F0-ADE8-086CBFB72A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8646545-789A-4334-957F-C6CF7F13EB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F181F9D-202C-4529-8C04-0A9B55BAE4F2}"/>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5" name="Espace réservé du pied de page 4">
            <a:extLst>
              <a:ext uri="{FF2B5EF4-FFF2-40B4-BE49-F238E27FC236}">
                <a16:creationId xmlns:a16="http://schemas.microsoft.com/office/drawing/2014/main" xmlns="" id="{DFD4F54A-633C-4E8C-89CD-84536F359F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A446FF7-DE7A-4D34-9B1F-5EB9E9301C89}"/>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1669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4F0CFE-4DA2-4415-A97E-6298CB9E6F1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4B19A701-30D3-458F-9E30-5314D18BA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596F52DB-EC6D-432E-832B-AADF30CBD67D}"/>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5" name="Espace réservé du pied de page 4">
            <a:extLst>
              <a:ext uri="{FF2B5EF4-FFF2-40B4-BE49-F238E27FC236}">
                <a16:creationId xmlns:a16="http://schemas.microsoft.com/office/drawing/2014/main" xmlns="" id="{75F10C98-7BB4-496F-A221-48BAF4FB8E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EADD300-B9A1-49CF-A7ED-29F00F90588C}"/>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338645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5EF54BD-D1BF-4058-B6B3-A7DC5957656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C721855-EBCC-471E-AAFA-12071FE4D65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96F30570-65A4-416D-A61B-5EAF38D760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DF62E05-357A-4A50-BBD0-C365FFAD9D5B}"/>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6" name="Espace réservé du pied de page 5">
            <a:extLst>
              <a:ext uri="{FF2B5EF4-FFF2-40B4-BE49-F238E27FC236}">
                <a16:creationId xmlns:a16="http://schemas.microsoft.com/office/drawing/2014/main" xmlns="" id="{19AF0D6E-305A-497B-BAC4-ED9BF6555F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6906A9F0-68C0-435C-A8E6-85903329D6E1}"/>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285673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6ABC23-BD2A-415A-B772-4DC46FCF12F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C3C1B6C4-1FC5-49DA-AADC-686BEE280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AB21AA75-41D0-404A-BD13-E817B4CDF35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B6C0955A-7B9A-4EAF-9BB2-0A6E54198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51347482-5575-4DFB-8DCC-A29FEA6245A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07985124-63AC-4D47-A747-5548F0E04B9D}"/>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8" name="Espace réservé du pied de page 7">
            <a:extLst>
              <a:ext uri="{FF2B5EF4-FFF2-40B4-BE49-F238E27FC236}">
                <a16:creationId xmlns:a16="http://schemas.microsoft.com/office/drawing/2014/main" xmlns="" id="{212E6B77-33F7-4F85-AADB-BF4D7CB55A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E851EDB-AE6B-4C4A-AF00-1C015731BAB4}"/>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308434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B161C8-1A43-4943-9C2E-302EFCD0B0D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38B54016-7F6F-4EDA-9F95-983E55E24B7B}"/>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4" name="Espace réservé du pied de page 3">
            <a:extLst>
              <a:ext uri="{FF2B5EF4-FFF2-40B4-BE49-F238E27FC236}">
                <a16:creationId xmlns:a16="http://schemas.microsoft.com/office/drawing/2014/main" xmlns="" id="{03E38441-D23D-468B-8841-61C366D1B6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A77F7587-7F06-4EC0-A42C-7D91020A8653}"/>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331912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7B5E3136-C663-4FEF-A669-7F17B93FA4FC}"/>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3" name="Espace réservé du pied de page 2">
            <a:extLst>
              <a:ext uri="{FF2B5EF4-FFF2-40B4-BE49-F238E27FC236}">
                <a16:creationId xmlns:a16="http://schemas.microsoft.com/office/drawing/2014/main" xmlns="" id="{B1E215AF-EAEA-4442-9300-961BD357A2E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D28BC99B-F83C-4208-8671-B83663E331BB}"/>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93605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5E77BB-D08C-4FDC-8BED-48FB87FCF2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4ACD56B0-0DE1-467F-947E-63591D890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393B3EC2-813D-4A2B-B796-06CFFBBD0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4458783-4AEA-4D31-9AC0-E3C00CAD61E8}"/>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6" name="Espace réservé du pied de page 5">
            <a:extLst>
              <a:ext uri="{FF2B5EF4-FFF2-40B4-BE49-F238E27FC236}">
                <a16:creationId xmlns:a16="http://schemas.microsoft.com/office/drawing/2014/main" xmlns="" id="{369528C8-2308-421B-A414-492CC22457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624A9F4A-1558-4BDF-ADB7-D9E67D289CDC}"/>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236567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DDE8E9-C765-4B26-B6F1-607275859D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5828375B-2CDD-4F44-B486-C8FCDC465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9EE2346A-E295-41F0-AC0A-7F24DC422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19537F52-76DE-4092-9DC6-F84E677392D0}"/>
              </a:ext>
            </a:extLst>
          </p:cNvPr>
          <p:cNvSpPr>
            <a:spLocks noGrp="1"/>
          </p:cNvSpPr>
          <p:nvPr>
            <p:ph type="dt" sz="half" idx="10"/>
          </p:nvPr>
        </p:nvSpPr>
        <p:spPr/>
        <p:txBody>
          <a:bodyPr/>
          <a:lstStyle/>
          <a:p>
            <a:fld id="{991152ED-3C9F-4C6E-A166-2D8510C31886}" type="datetimeFigureOut">
              <a:rPr lang="fr-FR" smtClean="0"/>
              <a:t>12/07/2021</a:t>
            </a:fld>
            <a:endParaRPr lang="fr-FR"/>
          </a:p>
        </p:txBody>
      </p:sp>
      <p:sp>
        <p:nvSpPr>
          <p:cNvPr id="6" name="Espace réservé du pied de page 5">
            <a:extLst>
              <a:ext uri="{FF2B5EF4-FFF2-40B4-BE49-F238E27FC236}">
                <a16:creationId xmlns:a16="http://schemas.microsoft.com/office/drawing/2014/main" xmlns="" id="{0E91F076-B55D-4253-9838-EB37FCB854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316204C-B7E9-4A9C-AF47-2B1713AC95F4}"/>
              </a:ext>
            </a:extLst>
          </p:cNvPr>
          <p:cNvSpPr>
            <a:spLocks noGrp="1"/>
          </p:cNvSpPr>
          <p:nvPr>
            <p:ph type="sldNum" sz="quarter" idx="12"/>
          </p:nvPr>
        </p:nvSpPr>
        <p:spPr/>
        <p:txBody>
          <a:bodyPr/>
          <a:lstStyle/>
          <a:p>
            <a:fld id="{60B7F25D-FFC9-4B7A-960B-D4877E32DCBB}" type="slidenum">
              <a:rPr lang="fr-FR" smtClean="0"/>
              <a:t>‹N°›</a:t>
            </a:fld>
            <a:endParaRPr lang="fr-FR"/>
          </a:p>
        </p:txBody>
      </p:sp>
    </p:spTree>
    <p:extLst>
      <p:ext uri="{BB962C8B-B14F-4D97-AF65-F5344CB8AC3E}">
        <p14:creationId xmlns:p14="http://schemas.microsoft.com/office/powerpoint/2010/main" val="14080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6E0193F-3D24-44E6-ADC3-03947849E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087AFFA-B025-441F-8CB2-5A54867CC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1C07C27-5DCA-4036-B772-141E90F71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152ED-3C9F-4C6E-A166-2D8510C31886}" type="datetimeFigureOut">
              <a:rPr lang="fr-FR" smtClean="0"/>
              <a:t>12/07/2021</a:t>
            </a:fld>
            <a:endParaRPr lang="fr-FR"/>
          </a:p>
        </p:txBody>
      </p:sp>
      <p:sp>
        <p:nvSpPr>
          <p:cNvPr id="5" name="Espace réservé du pied de page 4">
            <a:extLst>
              <a:ext uri="{FF2B5EF4-FFF2-40B4-BE49-F238E27FC236}">
                <a16:creationId xmlns:a16="http://schemas.microsoft.com/office/drawing/2014/main" xmlns="" id="{DA87F18B-DC75-45C5-AA98-64A0D69FA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9293F071-5253-4AB9-AD05-7BCCD68C2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7F25D-FFC9-4B7A-960B-D4877E32DCBB}" type="slidenum">
              <a:rPr lang="fr-FR" smtClean="0"/>
              <a:t>‹N°›</a:t>
            </a:fld>
            <a:endParaRPr lang="fr-FR"/>
          </a:p>
        </p:txBody>
      </p:sp>
    </p:spTree>
    <p:extLst>
      <p:ext uri="{BB962C8B-B14F-4D97-AF65-F5344CB8AC3E}">
        <p14:creationId xmlns:p14="http://schemas.microsoft.com/office/powerpoint/2010/main" val="3304655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emf"/><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274B6FC-55D4-472B-B622-ACF198B46E79}"/>
              </a:ext>
            </a:extLst>
          </p:cNvPr>
          <p:cNvSpPr>
            <a:spLocks noGrp="1"/>
          </p:cNvSpPr>
          <p:nvPr>
            <p:ph type="title"/>
          </p:nvPr>
        </p:nvSpPr>
        <p:spPr>
          <a:xfrm>
            <a:off x="608012" y="1576594"/>
            <a:ext cx="8643154" cy="1500955"/>
          </a:xfrm>
        </p:spPr>
        <p:txBody>
          <a:bodyPr>
            <a:normAutofit fontScale="90000"/>
          </a:bodyPr>
          <a:lstStyle/>
          <a:p>
            <a:r>
              <a:rPr lang="fr-FR" dirty="0"/>
              <a:t/>
            </a:r>
            <a:br>
              <a:rPr lang="fr-FR" dirty="0"/>
            </a:br>
            <a:r>
              <a:rPr lang="fr-FR" dirty="0"/>
              <a:t/>
            </a:r>
            <a:br>
              <a:rPr lang="fr-FR" dirty="0"/>
            </a:br>
            <a:r>
              <a:rPr lang="fr-FR" dirty="0"/>
              <a:t/>
            </a:r>
            <a:br>
              <a:rPr lang="fr-FR" dirty="0"/>
            </a:br>
            <a:r>
              <a:rPr lang="fr-FR" dirty="0"/>
              <a:t>Radiothérapie du sein</a:t>
            </a:r>
            <a:br>
              <a:rPr lang="fr-FR" dirty="0"/>
            </a:br>
            <a:endParaRPr lang="fr-FR" sz="2800" dirty="0"/>
          </a:p>
        </p:txBody>
      </p:sp>
      <p:sp>
        <p:nvSpPr>
          <p:cNvPr id="3" name="Espace réservé du texte 2">
            <a:extLst>
              <a:ext uri="{FF2B5EF4-FFF2-40B4-BE49-F238E27FC236}">
                <a16:creationId xmlns:a16="http://schemas.microsoft.com/office/drawing/2014/main" xmlns="" id="{061D0678-CB5D-463D-8D36-583248A23202}"/>
              </a:ext>
            </a:extLst>
          </p:cNvPr>
          <p:cNvSpPr>
            <a:spLocks noGrp="1"/>
          </p:cNvSpPr>
          <p:nvPr>
            <p:ph type="body" idx="1"/>
          </p:nvPr>
        </p:nvSpPr>
        <p:spPr>
          <a:xfrm>
            <a:off x="1334969" y="4064612"/>
            <a:ext cx="8630446" cy="1500955"/>
          </a:xfrm>
        </p:spPr>
        <p:txBody>
          <a:bodyPr>
            <a:normAutofit fontScale="62500" lnSpcReduction="20000"/>
          </a:bodyPr>
          <a:lstStyle/>
          <a:p>
            <a:pPr>
              <a:lnSpc>
                <a:spcPct val="150000"/>
              </a:lnSpc>
            </a:pPr>
            <a:r>
              <a:rPr lang="fr-FR" sz="1800" cap="small" dirty="0"/>
              <a:t/>
            </a:r>
            <a:br>
              <a:rPr lang="fr-FR" sz="1800" cap="small" dirty="0"/>
            </a:br>
            <a:r>
              <a:rPr lang="fr-FR" cap="small" dirty="0"/>
              <a:t>QUELLES INDICATIONS ?</a:t>
            </a:r>
          </a:p>
          <a:p>
            <a:pPr>
              <a:lnSpc>
                <a:spcPct val="150000"/>
              </a:lnSpc>
            </a:pPr>
            <a:r>
              <a:rPr lang="fr-FR" sz="2400" cap="all" dirty="0"/>
              <a:t>Quelles techniques ?</a:t>
            </a:r>
            <a:endParaRPr lang="fr-FR" cap="small" dirty="0"/>
          </a:p>
          <a:p>
            <a:pPr>
              <a:lnSpc>
                <a:spcPct val="150000"/>
              </a:lnSpc>
            </a:pPr>
            <a:r>
              <a:rPr lang="fr-FR" cap="small" dirty="0"/>
              <a:t>QUELLES COMPLICATIONS ?</a:t>
            </a:r>
            <a:endParaRPr lang="fr-FR" sz="1800" cap="small" dirty="0"/>
          </a:p>
          <a:p>
            <a:endParaRPr lang="fr-FR" cap="small" dirty="0"/>
          </a:p>
        </p:txBody>
      </p:sp>
      <p:pic>
        <p:nvPicPr>
          <p:cNvPr id="4" name="Image 13">
            <a:extLst>
              <a:ext uri="{FF2B5EF4-FFF2-40B4-BE49-F238E27FC236}">
                <a16:creationId xmlns:a16="http://schemas.microsoft.com/office/drawing/2014/main" xmlns="" id="{D7CBD48D-FAB7-4E31-BA3E-D69C096A6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8" y="1749425"/>
            <a:ext cx="39306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80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9E0AE60-73E8-4C4B-AEC0-070E99E93D69}"/>
              </a:ext>
            </a:extLst>
          </p:cNvPr>
          <p:cNvSpPr>
            <a:spLocks noGrp="1"/>
          </p:cNvSpPr>
          <p:nvPr>
            <p:ph type="title"/>
          </p:nvPr>
        </p:nvSpPr>
        <p:spPr>
          <a:xfrm>
            <a:off x="550729" y="489796"/>
            <a:ext cx="8664755" cy="812894"/>
          </a:xfrm>
        </p:spPr>
        <p:txBody>
          <a:bodyPr/>
          <a:lstStyle/>
          <a:p>
            <a:r>
              <a:rPr lang="fr-FR" dirty="0"/>
              <a:t>Doses et fractionnements standards</a:t>
            </a:r>
          </a:p>
        </p:txBody>
      </p:sp>
      <p:sp>
        <p:nvSpPr>
          <p:cNvPr id="9" name="ZoneTexte 8">
            <a:extLst>
              <a:ext uri="{FF2B5EF4-FFF2-40B4-BE49-F238E27FC236}">
                <a16:creationId xmlns:a16="http://schemas.microsoft.com/office/drawing/2014/main" xmlns="" id="{D2449C19-A7B3-40E4-9BEB-333EC5489C56}"/>
              </a:ext>
            </a:extLst>
          </p:cNvPr>
          <p:cNvSpPr txBox="1"/>
          <p:nvPr/>
        </p:nvSpPr>
        <p:spPr>
          <a:xfrm>
            <a:off x="361946" y="1898789"/>
            <a:ext cx="11281414" cy="3539430"/>
          </a:xfrm>
          <a:prstGeom prst="rect">
            <a:avLst/>
          </a:prstGeom>
          <a:noFill/>
        </p:spPr>
        <p:txBody>
          <a:bodyPr wrap="square" rtlCol="0">
            <a:spAutoFit/>
          </a:bodyPr>
          <a:lstStyle/>
          <a:p>
            <a:pPr marL="457200" indent="-457200">
              <a:buFont typeface="Arial" panose="020B0604020202020204" pitchFamily="34" charset="0"/>
              <a:buChar char="•"/>
            </a:pPr>
            <a:r>
              <a:rPr lang="fr-FR" sz="2800" dirty="0"/>
              <a:t>50 Gy dans le sein / la paroi</a:t>
            </a:r>
          </a:p>
          <a:p>
            <a:pPr marL="457200" indent="-457200">
              <a:buFont typeface="Arial" panose="020B0604020202020204" pitchFamily="34" charset="0"/>
              <a:buChar char="•"/>
            </a:pPr>
            <a:r>
              <a:rPr lang="fr-FR" sz="2800" dirty="0"/>
              <a:t>46 Gy dans les aires ganglionnaires si indiqué</a:t>
            </a:r>
          </a:p>
          <a:p>
            <a:pPr marL="457200" indent="-457200">
              <a:buFont typeface="Arial" panose="020B0604020202020204" pitchFamily="34" charset="0"/>
              <a:buChar char="•"/>
            </a:pPr>
            <a:r>
              <a:rPr lang="fr-FR" sz="2800" dirty="0"/>
              <a:t>Eventuel boost de 16 Gy sur le lit tumoral après traitement conservateur</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1 séance quotidienne de 2 Gy / 5 séances hebdomadaires</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Dans les 2 mois post-opératoires / 6 semaines post-chimiothérapie</a:t>
            </a:r>
          </a:p>
          <a:p>
            <a:pPr marL="457200" indent="-457200">
              <a:buFont typeface="Arial" panose="020B0604020202020204" pitchFamily="34" charset="0"/>
              <a:buChar char="•"/>
            </a:pPr>
            <a:endParaRPr lang="fr-FR" sz="2800" dirty="0"/>
          </a:p>
        </p:txBody>
      </p:sp>
    </p:spTree>
    <p:extLst>
      <p:ext uri="{BB962C8B-B14F-4D97-AF65-F5344CB8AC3E}">
        <p14:creationId xmlns:p14="http://schemas.microsoft.com/office/powerpoint/2010/main" val="198501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90E7DFB-3C05-49B6-B7FA-9E37897993C3}"/>
              </a:ext>
            </a:extLst>
          </p:cNvPr>
          <p:cNvSpPr>
            <a:spLocks noGrp="1"/>
          </p:cNvSpPr>
          <p:nvPr>
            <p:ph idx="1"/>
          </p:nvPr>
        </p:nvSpPr>
        <p:spPr>
          <a:xfrm>
            <a:off x="6816859" y="2225096"/>
            <a:ext cx="4832215" cy="2713963"/>
          </a:xfrm>
          <a:ln w="19050">
            <a:solidFill>
              <a:schemeClr val="tx1"/>
            </a:solidFill>
          </a:ln>
        </p:spPr>
        <p:txBody>
          <a:bodyPr>
            <a:normAutofit fontScale="85000" lnSpcReduction="10000"/>
          </a:bodyPr>
          <a:lstStyle/>
          <a:p>
            <a:r>
              <a:rPr lang="fr-FR" dirty="0"/>
              <a:t>Patiente pré-ménopausée (&lt;50 ans)</a:t>
            </a:r>
          </a:p>
          <a:p>
            <a:r>
              <a:rPr lang="fr-FR" dirty="0"/>
              <a:t>Après 50 ans</a:t>
            </a:r>
          </a:p>
          <a:p>
            <a:pPr>
              <a:buFontTx/>
              <a:buChar char="-"/>
            </a:pPr>
            <a:r>
              <a:rPr lang="fr-FR" dirty="0"/>
              <a:t>R1 sans possibilité de reprise chirurgicale</a:t>
            </a:r>
          </a:p>
          <a:p>
            <a:pPr>
              <a:buFontTx/>
              <a:buChar char="-"/>
            </a:pPr>
            <a:r>
              <a:rPr lang="fr-FR" dirty="0"/>
              <a:t>Au moins un des facteurs suivants : </a:t>
            </a:r>
          </a:p>
          <a:p>
            <a:pPr marL="0" indent="0">
              <a:buNone/>
            </a:pPr>
            <a:r>
              <a:rPr lang="fr-FR" dirty="0"/>
              <a:t>grade 3, triple nég, </a:t>
            </a:r>
            <a:r>
              <a:rPr lang="fr-FR" dirty="0" err="1"/>
              <a:t>embols</a:t>
            </a:r>
            <a:endParaRPr lang="fr-FR" dirty="0"/>
          </a:p>
          <a:p>
            <a:endParaRPr lang="fr-FR" dirty="0"/>
          </a:p>
        </p:txBody>
      </p:sp>
      <p:sp>
        <p:nvSpPr>
          <p:cNvPr id="4" name="ZoneTexte 3">
            <a:extLst>
              <a:ext uri="{FF2B5EF4-FFF2-40B4-BE49-F238E27FC236}">
                <a16:creationId xmlns:a16="http://schemas.microsoft.com/office/drawing/2014/main" xmlns="" id="{E44C6D3D-439D-44E4-8F03-1A8616CD9751}"/>
              </a:ext>
            </a:extLst>
          </p:cNvPr>
          <p:cNvSpPr txBox="1"/>
          <p:nvPr/>
        </p:nvSpPr>
        <p:spPr>
          <a:xfrm>
            <a:off x="179031" y="6313250"/>
            <a:ext cx="3359766" cy="461665"/>
          </a:xfrm>
          <a:prstGeom prst="rect">
            <a:avLst/>
          </a:prstGeom>
          <a:solidFill>
            <a:srgbClr val="E3DA69"/>
          </a:solidFill>
        </p:spPr>
        <p:txBody>
          <a:bodyPr wrap="none" rtlCol="0">
            <a:spAutoFit/>
          </a:bodyPr>
          <a:lstStyle/>
          <a:p>
            <a:r>
              <a:rPr lang="fr-FR" altLang="fr-FR" sz="1200" dirty="0" err="1">
                <a:latin typeface="Times New Roman" panose="02020603050405020304" pitchFamily="18" charset="0"/>
              </a:rPr>
              <a:t>Bartelink</a:t>
            </a:r>
            <a:r>
              <a:rPr lang="fr-FR" altLang="fr-FR" sz="1200" dirty="0">
                <a:latin typeface="Times New Roman" panose="02020603050405020304" pitchFamily="18" charset="0"/>
              </a:rPr>
              <a:t> H et al. JCO 2007 ; 22 : 3259</a:t>
            </a:r>
          </a:p>
          <a:p>
            <a:r>
              <a:rPr lang="fr-FR" altLang="fr-FR" sz="1200" dirty="0">
                <a:latin typeface="Times New Roman" panose="02020603050405020304" pitchFamily="18" charset="0"/>
              </a:rPr>
              <a:t>Collette S et al. </a:t>
            </a:r>
            <a:r>
              <a:rPr lang="fr-FR" altLang="fr-FR" sz="1200" dirty="0" err="1">
                <a:latin typeface="Times New Roman" panose="02020603050405020304" pitchFamily="18" charset="0"/>
              </a:rPr>
              <a:t>Eur</a:t>
            </a:r>
            <a:r>
              <a:rPr lang="fr-FR" altLang="fr-FR" sz="1200" dirty="0">
                <a:latin typeface="Times New Roman" panose="02020603050405020304" pitchFamily="18" charset="0"/>
              </a:rPr>
              <a:t> J Cancer. 2008;44(17):2587-99</a:t>
            </a:r>
          </a:p>
        </p:txBody>
      </p:sp>
      <p:sp>
        <p:nvSpPr>
          <p:cNvPr id="5" name="ZoneTexte 4">
            <a:extLst>
              <a:ext uri="{FF2B5EF4-FFF2-40B4-BE49-F238E27FC236}">
                <a16:creationId xmlns:a16="http://schemas.microsoft.com/office/drawing/2014/main" xmlns="" id="{B98F9C87-05BF-4C28-B81E-54A2F1B360B9}"/>
              </a:ext>
            </a:extLst>
          </p:cNvPr>
          <p:cNvSpPr txBox="1"/>
          <p:nvPr/>
        </p:nvSpPr>
        <p:spPr>
          <a:xfrm>
            <a:off x="132714" y="2517586"/>
            <a:ext cx="5797421" cy="2128981"/>
          </a:xfrm>
          <a:prstGeom prst="rect">
            <a:avLst/>
          </a:prstGeom>
          <a:noFill/>
          <a:ln w="19050">
            <a:solidFill>
              <a:schemeClr val="tx1"/>
            </a:solidFill>
          </a:ln>
        </p:spPr>
        <p:txBody>
          <a:bodyPr wrap="square" rtlCol="0">
            <a:spAutoFit/>
          </a:bodyPr>
          <a:lstStyle/>
          <a:p>
            <a:pPr marL="342900" indent="-342900">
              <a:lnSpc>
                <a:spcPct val="80000"/>
              </a:lnSpc>
              <a:spcBef>
                <a:spcPts val="1000"/>
              </a:spcBef>
              <a:buFont typeface="Arial" panose="020B0604020202020204" pitchFamily="34" charset="0"/>
              <a:buChar char="•"/>
            </a:pPr>
            <a:r>
              <a:rPr lang="fr-FR" sz="2400" dirty="0"/>
              <a:t>Diminue le risque de récidive locale, dans tous les groupes d’âge, notamment les moins de 50 ans</a:t>
            </a:r>
          </a:p>
          <a:p>
            <a:pPr marL="342900" indent="-342900">
              <a:lnSpc>
                <a:spcPct val="80000"/>
              </a:lnSpc>
              <a:spcBef>
                <a:spcPts val="1000"/>
              </a:spcBef>
              <a:buFont typeface="Arial" panose="020B0604020202020204" pitchFamily="34" charset="0"/>
              <a:buChar char="•"/>
            </a:pPr>
            <a:r>
              <a:rPr lang="fr-FR" sz="2400" dirty="0"/>
              <a:t>Ne change pas la survie globale</a:t>
            </a:r>
          </a:p>
          <a:p>
            <a:pPr marL="342900" indent="-342900">
              <a:lnSpc>
                <a:spcPct val="80000"/>
              </a:lnSpc>
              <a:spcBef>
                <a:spcPts val="1000"/>
              </a:spcBef>
              <a:buFont typeface="Arial" panose="020B0604020202020204" pitchFamily="34" charset="0"/>
              <a:buChar char="•"/>
            </a:pPr>
            <a:r>
              <a:rPr lang="fr-FR" sz="2400" dirty="0"/>
              <a:t>Augmente le risque de fibrose quelle que soit la technique (</a:t>
            </a:r>
            <a:r>
              <a:rPr lang="en-US" altLang="fr-FR" sz="2400" dirty="0"/>
              <a:t>4.4% v 1.6% (p&lt; .0001)</a:t>
            </a:r>
            <a:endParaRPr lang="fr-FR" altLang="fr-FR" sz="2400" dirty="0"/>
          </a:p>
        </p:txBody>
      </p:sp>
      <p:sp>
        <p:nvSpPr>
          <p:cNvPr id="2" name="Flèche : droite 1">
            <a:extLst>
              <a:ext uri="{FF2B5EF4-FFF2-40B4-BE49-F238E27FC236}">
                <a16:creationId xmlns:a16="http://schemas.microsoft.com/office/drawing/2014/main" xmlns="" id="{A1E40EB5-E6A7-4866-93AD-6669AB70ED50}"/>
              </a:ext>
            </a:extLst>
          </p:cNvPr>
          <p:cNvSpPr/>
          <p:nvPr/>
        </p:nvSpPr>
        <p:spPr>
          <a:xfrm>
            <a:off x="5930135" y="3355759"/>
            <a:ext cx="886724" cy="37286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xmlns="" id="{9C4292F7-B4F9-4749-8059-B0159F66B1CF}"/>
              </a:ext>
            </a:extLst>
          </p:cNvPr>
          <p:cNvSpPr txBox="1"/>
          <p:nvPr/>
        </p:nvSpPr>
        <p:spPr>
          <a:xfrm>
            <a:off x="436050" y="292962"/>
            <a:ext cx="11460028" cy="1246495"/>
          </a:xfrm>
          <a:prstGeom prst="rect">
            <a:avLst/>
          </a:prstGeom>
          <a:noFill/>
        </p:spPr>
        <p:txBody>
          <a:bodyPr wrap="square" rtlCol="0">
            <a:spAutoFit/>
          </a:bodyPr>
          <a:lstStyle/>
          <a:p>
            <a:r>
              <a:rPr lang="fr-FR" sz="4400" dirty="0">
                <a:latin typeface="+mj-lt"/>
                <a:ea typeface="+mj-ea"/>
                <a:cs typeface="+mj-cs"/>
              </a:rPr>
              <a:t>Rôle du boost</a:t>
            </a:r>
          </a:p>
          <a:p>
            <a:r>
              <a:rPr lang="fr-FR" sz="3100" dirty="0">
                <a:latin typeface="+mj-lt"/>
                <a:ea typeface="+mj-ea"/>
                <a:cs typeface="+mj-cs"/>
              </a:rPr>
              <a:t>Augmenter la dose au niveau du lit tumoral pour les formes infiltrantes</a:t>
            </a:r>
          </a:p>
        </p:txBody>
      </p:sp>
    </p:spTree>
    <p:extLst>
      <p:ext uri="{BB962C8B-B14F-4D97-AF65-F5344CB8AC3E}">
        <p14:creationId xmlns:p14="http://schemas.microsoft.com/office/powerpoint/2010/main" val="4804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D818613-2CF1-40F9-92F5-65D565538B92}"/>
              </a:ext>
            </a:extLst>
          </p:cNvPr>
          <p:cNvSpPr>
            <a:spLocks noGrp="1"/>
          </p:cNvSpPr>
          <p:nvPr>
            <p:ph idx="1"/>
          </p:nvPr>
        </p:nvSpPr>
        <p:spPr>
          <a:xfrm>
            <a:off x="401552" y="1816388"/>
            <a:ext cx="4481945" cy="3660775"/>
          </a:xfrm>
          <a:ln w="12700">
            <a:solidFill>
              <a:schemeClr val="tx1"/>
            </a:solidFill>
          </a:ln>
        </p:spPr>
        <p:txBody>
          <a:bodyPr/>
          <a:lstStyle/>
          <a:p>
            <a:pPr marL="0" indent="0">
              <a:buNone/>
            </a:pPr>
            <a:r>
              <a:rPr lang="fr-FR" b="1" dirty="0"/>
              <a:t>START B </a:t>
            </a:r>
          </a:p>
          <a:p>
            <a:pPr marL="0" indent="0">
              <a:buNone/>
            </a:pPr>
            <a:r>
              <a:rPr lang="fr-FR" b="1" dirty="0"/>
              <a:t>40 Gy en 15 fractions </a:t>
            </a:r>
          </a:p>
          <a:p>
            <a:pPr marL="0" indent="0">
              <a:buNone/>
            </a:pPr>
            <a:r>
              <a:rPr lang="fr-FR" dirty="0"/>
              <a:t>2215 patientes</a:t>
            </a:r>
          </a:p>
          <a:p>
            <a:pPr>
              <a:buFontTx/>
              <a:buChar char="-"/>
            </a:pPr>
            <a:r>
              <a:rPr lang="fr-FR" dirty="0"/>
              <a:t>Comparé à 50 Gy en 25 f </a:t>
            </a:r>
          </a:p>
          <a:p>
            <a:pPr>
              <a:buFontTx/>
              <a:buChar char="-"/>
            </a:pPr>
            <a:r>
              <a:rPr lang="fr-FR" dirty="0"/>
              <a:t>Suivi médian : 9.9 ans</a:t>
            </a:r>
          </a:p>
          <a:p>
            <a:pPr>
              <a:buFontTx/>
              <a:buChar char="-"/>
            </a:pPr>
            <a:r>
              <a:rPr lang="fr-FR" dirty="0"/>
              <a:t>Pas de différence en survie, récidive locale, cosmétique</a:t>
            </a:r>
          </a:p>
          <a:p>
            <a:pPr marL="0" indent="0">
              <a:buNone/>
            </a:pPr>
            <a:endParaRPr lang="fr-FR" dirty="0"/>
          </a:p>
        </p:txBody>
      </p:sp>
      <p:sp>
        <p:nvSpPr>
          <p:cNvPr id="4" name="Titre 1">
            <a:extLst>
              <a:ext uri="{FF2B5EF4-FFF2-40B4-BE49-F238E27FC236}">
                <a16:creationId xmlns:a16="http://schemas.microsoft.com/office/drawing/2014/main" xmlns="" id="{142038F1-163D-4A86-B634-ED763F484504}"/>
              </a:ext>
            </a:extLst>
          </p:cNvPr>
          <p:cNvSpPr>
            <a:spLocks noGrp="1"/>
          </p:cNvSpPr>
          <p:nvPr>
            <p:ph type="title"/>
          </p:nvPr>
        </p:nvSpPr>
        <p:spPr>
          <a:xfrm>
            <a:off x="330201" y="208429"/>
            <a:ext cx="11183156" cy="1607959"/>
          </a:xfrm>
        </p:spPr>
        <p:txBody>
          <a:bodyPr>
            <a:normAutofit fontScale="90000"/>
          </a:bodyPr>
          <a:lstStyle/>
          <a:p>
            <a:r>
              <a:rPr lang="fr-FR" dirty="0"/>
              <a:t>Radiothérapie </a:t>
            </a:r>
            <a:r>
              <a:rPr lang="fr-FR" dirty="0" err="1"/>
              <a:t>hypofractionnée</a:t>
            </a:r>
            <a:r>
              <a:rPr lang="fr-FR" dirty="0"/>
              <a:t/>
            </a:r>
            <a:br>
              <a:rPr lang="fr-FR" dirty="0"/>
            </a:br>
            <a:r>
              <a:rPr lang="fr-FR" dirty="0"/>
              <a:t/>
            </a:r>
            <a:br>
              <a:rPr lang="fr-FR" dirty="0"/>
            </a:br>
            <a:r>
              <a:rPr lang="fr-FR" dirty="0"/>
              <a:t> </a:t>
            </a:r>
          </a:p>
        </p:txBody>
      </p:sp>
      <p:sp>
        <p:nvSpPr>
          <p:cNvPr id="5" name="ZoneTexte 4">
            <a:extLst>
              <a:ext uri="{FF2B5EF4-FFF2-40B4-BE49-F238E27FC236}">
                <a16:creationId xmlns:a16="http://schemas.microsoft.com/office/drawing/2014/main" xmlns="" id="{ADFCE519-105B-44CA-AE3C-81B687EF6A46}"/>
              </a:ext>
            </a:extLst>
          </p:cNvPr>
          <p:cNvSpPr txBox="1"/>
          <p:nvPr/>
        </p:nvSpPr>
        <p:spPr>
          <a:xfrm>
            <a:off x="5424054" y="1850158"/>
            <a:ext cx="6437745" cy="3448123"/>
          </a:xfrm>
          <a:prstGeom prst="rect">
            <a:avLst/>
          </a:prstGeom>
          <a:noFill/>
          <a:ln>
            <a:solidFill>
              <a:schemeClr val="tx1"/>
            </a:solidFill>
          </a:ln>
        </p:spPr>
        <p:txBody>
          <a:bodyPr wrap="square" rtlCol="0">
            <a:spAutoFit/>
          </a:bodyPr>
          <a:lstStyle/>
          <a:p>
            <a:pPr>
              <a:lnSpc>
                <a:spcPct val="90000"/>
              </a:lnSpc>
              <a:spcBef>
                <a:spcPts val="1000"/>
              </a:spcBef>
            </a:pPr>
            <a:r>
              <a:rPr lang="fr-FR" sz="2800" b="1" dirty="0"/>
              <a:t>FAST-FOWARD</a:t>
            </a:r>
          </a:p>
          <a:p>
            <a:pPr>
              <a:lnSpc>
                <a:spcPct val="90000"/>
              </a:lnSpc>
              <a:spcBef>
                <a:spcPts val="1000"/>
              </a:spcBef>
            </a:pPr>
            <a:r>
              <a:rPr lang="fr-FR" sz="2800" b="1" dirty="0"/>
              <a:t>26 Gy en 5 fractions</a:t>
            </a:r>
          </a:p>
          <a:p>
            <a:pPr>
              <a:lnSpc>
                <a:spcPct val="90000"/>
              </a:lnSpc>
              <a:spcBef>
                <a:spcPts val="1000"/>
              </a:spcBef>
            </a:pPr>
            <a:r>
              <a:rPr lang="fr-FR" sz="2800" dirty="0"/>
              <a:t>2728 patientes</a:t>
            </a:r>
          </a:p>
          <a:p>
            <a:pPr>
              <a:lnSpc>
                <a:spcPct val="90000"/>
              </a:lnSpc>
              <a:spcBef>
                <a:spcPts val="1000"/>
              </a:spcBef>
              <a:buFontTx/>
              <a:buChar char="-"/>
            </a:pPr>
            <a:r>
              <a:rPr lang="fr-FR" sz="2800" dirty="0"/>
              <a:t> Comparé au START B en non -infériorité</a:t>
            </a:r>
          </a:p>
          <a:p>
            <a:pPr>
              <a:lnSpc>
                <a:spcPct val="90000"/>
              </a:lnSpc>
              <a:spcBef>
                <a:spcPts val="1000"/>
              </a:spcBef>
              <a:buFontTx/>
              <a:buChar char="-"/>
            </a:pPr>
            <a:r>
              <a:rPr lang="fr-FR" sz="2800" dirty="0"/>
              <a:t> Suivi médian de 71.5 mois</a:t>
            </a:r>
          </a:p>
          <a:p>
            <a:pPr>
              <a:lnSpc>
                <a:spcPct val="90000"/>
              </a:lnSpc>
              <a:spcBef>
                <a:spcPts val="1000"/>
              </a:spcBef>
              <a:buFontTx/>
              <a:buChar char="-"/>
            </a:pPr>
            <a:r>
              <a:rPr lang="fr-FR" sz="2800" dirty="0"/>
              <a:t> Pas de différence en récidive locale </a:t>
            </a:r>
            <a:r>
              <a:rPr lang="fr-FR" sz="2000" dirty="0"/>
              <a:t>(critère de jugement principal), </a:t>
            </a:r>
            <a:r>
              <a:rPr lang="fr-FR" sz="2800" dirty="0"/>
              <a:t>cosmétique (?)</a:t>
            </a:r>
          </a:p>
        </p:txBody>
      </p:sp>
      <p:sp>
        <p:nvSpPr>
          <p:cNvPr id="6" name="ZoneTexte 5">
            <a:extLst>
              <a:ext uri="{FF2B5EF4-FFF2-40B4-BE49-F238E27FC236}">
                <a16:creationId xmlns:a16="http://schemas.microsoft.com/office/drawing/2014/main" xmlns="" id="{4A0B9A6D-FBD9-418B-8097-185A2F0A09AC}"/>
              </a:ext>
            </a:extLst>
          </p:cNvPr>
          <p:cNvSpPr txBox="1"/>
          <p:nvPr/>
        </p:nvSpPr>
        <p:spPr>
          <a:xfrm>
            <a:off x="552622" y="6262285"/>
            <a:ext cx="3697551" cy="461665"/>
          </a:xfrm>
          <a:prstGeom prst="rect">
            <a:avLst/>
          </a:prstGeom>
          <a:solidFill>
            <a:srgbClr val="E3DA69"/>
          </a:solidFill>
        </p:spPr>
        <p:txBody>
          <a:bodyPr wrap="none" rtlCol="0">
            <a:spAutoFit/>
          </a:bodyPr>
          <a:lstStyle/>
          <a:p>
            <a:pPr marR="0" lvl="0" indent="0" fontAlgn="base">
              <a:lnSpc>
                <a:spcPct val="100000"/>
              </a:lnSpc>
              <a:spcBef>
                <a:spcPct val="0"/>
              </a:spcBef>
              <a:spcAft>
                <a:spcPct val="0"/>
              </a:spcAft>
              <a:buClrTx/>
              <a:buSzTx/>
              <a:tabLst/>
            </a:pPr>
            <a:r>
              <a:rPr lang="fr-FR" altLang="fr-FR" sz="1200" dirty="0" err="1">
                <a:latin typeface="Times New Roman" panose="02020603050405020304" pitchFamily="18" charset="0"/>
              </a:rPr>
              <a:t>Haviland</a:t>
            </a:r>
            <a:r>
              <a:rPr lang="fr-FR" altLang="fr-FR" sz="1200" dirty="0">
                <a:latin typeface="Times New Roman" panose="02020603050405020304" pitchFamily="18" charset="0"/>
              </a:rPr>
              <a:t> et al. Lancet </a:t>
            </a:r>
            <a:r>
              <a:rPr lang="fr-FR" altLang="fr-FR" sz="1200" dirty="0" err="1">
                <a:latin typeface="Times New Roman" panose="02020603050405020304" pitchFamily="18" charset="0"/>
              </a:rPr>
              <a:t>oncol</a:t>
            </a:r>
            <a:r>
              <a:rPr lang="fr-FR" altLang="fr-FR" sz="1200" dirty="0">
                <a:latin typeface="Times New Roman" panose="02020603050405020304" pitchFamily="18" charset="0"/>
              </a:rPr>
              <a:t> 2013 Oct;14(11):1086-1094</a:t>
            </a:r>
          </a:p>
          <a:p>
            <a:pPr marR="0" lvl="0" indent="0" algn="ctr" fontAlgn="base">
              <a:lnSpc>
                <a:spcPct val="100000"/>
              </a:lnSpc>
              <a:spcBef>
                <a:spcPct val="0"/>
              </a:spcBef>
              <a:spcAft>
                <a:spcPct val="0"/>
              </a:spcAft>
              <a:buClrTx/>
              <a:buSzTx/>
              <a:tabLst/>
            </a:pPr>
            <a:r>
              <a:rPr lang="fr-FR" altLang="fr-FR" sz="1200" dirty="0" err="1">
                <a:latin typeface="Times New Roman" panose="02020603050405020304" pitchFamily="18" charset="0"/>
              </a:rPr>
              <a:t>Bunt</a:t>
            </a:r>
            <a:r>
              <a:rPr lang="fr-FR" altLang="fr-FR" sz="1200" dirty="0">
                <a:latin typeface="Times New Roman" panose="02020603050405020304" pitchFamily="18" charset="0"/>
              </a:rPr>
              <a:t> et al. 2020 May 23;395(10237):1613-1626</a:t>
            </a:r>
          </a:p>
        </p:txBody>
      </p:sp>
      <p:sp>
        <p:nvSpPr>
          <p:cNvPr id="7" name="ZoneTexte 6">
            <a:extLst>
              <a:ext uri="{FF2B5EF4-FFF2-40B4-BE49-F238E27FC236}">
                <a16:creationId xmlns:a16="http://schemas.microsoft.com/office/drawing/2014/main" xmlns="" id="{C3B14315-147B-45D0-8EC7-589F6924EB97}"/>
              </a:ext>
            </a:extLst>
          </p:cNvPr>
          <p:cNvSpPr txBox="1"/>
          <p:nvPr/>
        </p:nvSpPr>
        <p:spPr>
          <a:xfrm flipH="1">
            <a:off x="2780668" y="2824182"/>
            <a:ext cx="6985396" cy="1200329"/>
          </a:xfrm>
          <a:prstGeom prst="rect">
            <a:avLst/>
          </a:prstGeom>
          <a:solidFill>
            <a:srgbClr val="E3DA69"/>
          </a:solidFill>
        </p:spPr>
        <p:txBody>
          <a:bodyPr wrap="square" rtlCol="0">
            <a:spAutoFit/>
          </a:bodyPr>
          <a:lstStyle/>
          <a:p>
            <a:pPr marL="342900" indent="-342900">
              <a:buFont typeface="Arial" panose="020B0604020202020204" pitchFamily="34" charset="0"/>
              <a:buChar char="•"/>
            </a:pPr>
            <a:r>
              <a:rPr lang="fr-FR" sz="2400" dirty="0"/>
              <a:t>&gt;50 ans, non mutée, T1-T2, G1-2, RH+, HER –</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Sans traitement des aires ganglionnaires </a:t>
            </a:r>
          </a:p>
        </p:txBody>
      </p:sp>
    </p:spTree>
    <p:extLst>
      <p:ext uri="{BB962C8B-B14F-4D97-AF65-F5344CB8AC3E}">
        <p14:creationId xmlns:p14="http://schemas.microsoft.com/office/powerpoint/2010/main" val="29133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25736D-3191-4ADD-B930-6A989AFF15DE}"/>
              </a:ext>
            </a:extLst>
          </p:cNvPr>
          <p:cNvSpPr>
            <a:spLocks noGrp="1"/>
          </p:cNvSpPr>
          <p:nvPr>
            <p:ph type="title"/>
          </p:nvPr>
        </p:nvSpPr>
        <p:spPr>
          <a:xfrm>
            <a:off x="245646" y="350621"/>
            <a:ext cx="6812102" cy="893507"/>
          </a:xfrm>
        </p:spPr>
        <p:txBody>
          <a:bodyPr>
            <a:normAutofit fontScale="90000"/>
          </a:bodyPr>
          <a:lstStyle/>
          <a:p>
            <a:r>
              <a:rPr lang="fr-FR" dirty="0"/>
              <a:t>Irradiation partielle du sein</a:t>
            </a:r>
            <a:br>
              <a:rPr lang="fr-FR" dirty="0"/>
            </a:br>
            <a:r>
              <a:rPr lang="fr-FR" sz="3400" dirty="0"/>
              <a:t>Ne traiter que le lit tumoral</a:t>
            </a:r>
          </a:p>
        </p:txBody>
      </p:sp>
      <p:sp>
        <p:nvSpPr>
          <p:cNvPr id="4" name="Espace réservé du contenu 2">
            <a:extLst>
              <a:ext uri="{FF2B5EF4-FFF2-40B4-BE49-F238E27FC236}">
                <a16:creationId xmlns:a16="http://schemas.microsoft.com/office/drawing/2014/main" xmlns="" id="{650CC0C9-0ECF-4022-9368-0309E7A18D15}"/>
              </a:ext>
            </a:extLst>
          </p:cNvPr>
          <p:cNvSpPr>
            <a:spLocks noGrp="1"/>
          </p:cNvSpPr>
          <p:nvPr>
            <p:ph idx="1"/>
          </p:nvPr>
        </p:nvSpPr>
        <p:spPr>
          <a:xfrm>
            <a:off x="306388" y="1844675"/>
            <a:ext cx="9352517" cy="3855863"/>
          </a:xfrm>
        </p:spPr>
        <p:txBody>
          <a:bodyPr>
            <a:normAutofit/>
          </a:bodyPr>
          <a:lstStyle/>
          <a:p>
            <a:pPr marL="342900" indent="-342900">
              <a:lnSpc>
                <a:spcPct val="80000"/>
              </a:lnSpc>
              <a:defRPr/>
            </a:pPr>
            <a:r>
              <a:rPr lang="fr-FR" dirty="0"/>
              <a:t>Per opératoires</a:t>
            </a:r>
          </a:p>
          <a:p>
            <a:pPr marL="0" indent="0">
              <a:lnSpc>
                <a:spcPct val="80000"/>
              </a:lnSpc>
              <a:buNone/>
              <a:defRPr/>
            </a:pPr>
            <a:r>
              <a:rPr lang="fr-FR" sz="2400" dirty="0"/>
              <a:t>- Gain de temps pour la patiente / pour le médecin ???</a:t>
            </a:r>
          </a:p>
          <a:p>
            <a:pPr marL="0" indent="0">
              <a:lnSpc>
                <a:spcPct val="80000"/>
              </a:lnSpc>
              <a:buNone/>
              <a:defRPr/>
            </a:pPr>
            <a:r>
              <a:rPr lang="fr-FR" sz="2400" dirty="0"/>
              <a:t>- Pas d’erreur sur le lieu du boost (</a:t>
            </a:r>
            <a:r>
              <a:rPr lang="fr-FR" sz="2400" dirty="0" err="1"/>
              <a:t>oncoplastie</a:t>
            </a:r>
            <a:r>
              <a:rPr lang="fr-FR" sz="2400" dirty="0"/>
              <a:t>)</a:t>
            </a:r>
          </a:p>
          <a:p>
            <a:pPr marL="0" indent="0">
              <a:lnSpc>
                <a:spcPct val="80000"/>
              </a:lnSpc>
              <a:buNone/>
              <a:defRPr/>
            </a:pPr>
            <a:r>
              <a:rPr lang="fr-FR" sz="2400" dirty="0"/>
              <a:t>- Marges ?</a:t>
            </a:r>
          </a:p>
          <a:p>
            <a:pPr marL="0" indent="0">
              <a:lnSpc>
                <a:spcPct val="80000"/>
              </a:lnSpc>
              <a:buNone/>
              <a:defRPr/>
            </a:pPr>
            <a:r>
              <a:rPr lang="fr-FR" sz="2400" dirty="0"/>
              <a:t>- Investissement</a:t>
            </a:r>
          </a:p>
          <a:p>
            <a:pPr marL="342900" indent="-342900">
              <a:lnSpc>
                <a:spcPct val="80000"/>
              </a:lnSpc>
              <a:defRPr/>
            </a:pPr>
            <a:r>
              <a:rPr lang="fr-FR" dirty="0"/>
              <a:t>Post-opératoires</a:t>
            </a:r>
          </a:p>
          <a:p>
            <a:pPr marL="0" indent="0">
              <a:lnSpc>
                <a:spcPct val="80000"/>
              </a:lnSpc>
              <a:buNone/>
              <a:defRPr/>
            </a:pPr>
            <a:r>
              <a:rPr lang="fr-FR" sz="2400" dirty="0"/>
              <a:t>- Radiothérapie externe en RCMI ou en conditions stéréotaxiques / curiethérapie</a:t>
            </a:r>
          </a:p>
          <a:p>
            <a:pPr marL="0" indent="0">
              <a:lnSpc>
                <a:spcPct val="80000"/>
              </a:lnSpc>
              <a:buNone/>
              <a:defRPr/>
            </a:pPr>
            <a:r>
              <a:rPr lang="fr-FR" sz="2400" dirty="0"/>
              <a:t>- Anapath définitive +++ </a:t>
            </a:r>
          </a:p>
          <a:p>
            <a:pPr>
              <a:buFontTx/>
              <a:buChar char="-"/>
              <a:defRPr/>
            </a:pPr>
            <a:endParaRPr lang="fr-FR" sz="2000" dirty="0">
              <a:solidFill>
                <a:schemeClr val="bg1"/>
              </a:solidFill>
            </a:endParaRPr>
          </a:p>
        </p:txBody>
      </p:sp>
      <p:grpSp>
        <p:nvGrpSpPr>
          <p:cNvPr id="5" name="Group 10">
            <a:extLst>
              <a:ext uri="{FF2B5EF4-FFF2-40B4-BE49-F238E27FC236}">
                <a16:creationId xmlns:a16="http://schemas.microsoft.com/office/drawing/2014/main" xmlns="" id="{89620B0C-42ED-4B90-9E63-A740CBBC880B}"/>
              </a:ext>
            </a:extLst>
          </p:cNvPr>
          <p:cNvGrpSpPr>
            <a:grpSpLocks/>
          </p:cNvGrpSpPr>
          <p:nvPr/>
        </p:nvGrpSpPr>
        <p:grpSpPr bwMode="auto">
          <a:xfrm>
            <a:off x="7234042" y="1844242"/>
            <a:ext cx="4532180" cy="2298148"/>
            <a:chOff x="3443" y="405"/>
            <a:chExt cx="3323" cy="1513"/>
          </a:xfrm>
        </p:grpSpPr>
        <p:pic>
          <p:nvPicPr>
            <p:cNvPr id="6" name="Picture 11" descr="intrabeam">
              <a:extLst>
                <a:ext uri="{FF2B5EF4-FFF2-40B4-BE49-F238E27FC236}">
                  <a16:creationId xmlns:a16="http://schemas.microsoft.com/office/drawing/2014/main" xmlns="" id="{1BF8EE0D-6842-4963-9ACE-D1FD16125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 y="405"/>
              <a:ext cx="1624" cy="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2">
              <a:extLst>
                <a:ext uri="{FF2B5EF4-FFF2-40B4-BE49-F238E27FC236}">
                  <a16:creationId xmlns:a16="http://schemas.microsoft.com/office/drawing/2014/main" xmlns="" id="{8E85541D-4B54-4438-9237-5CB0381D8B7A}"/>
                </a:ext>
              </a:extLst>
            </p:cNvPr>
            <p:cNvGraphicFramePr>
              <a:graphicFrameLocks noChangeAspect="1"/>
            </p:cNvGraphicFramePr>
            <p:nvPr/>
          </p:nvGraphicFramePr>
          <p:xfrm>
            <a:off x="5142" y="405"/>
            <a:ext cx="1624" cy="1513"/>
          </p:xfrm>
          <a:graphic>
            <a:graphicData uri="http://schemas.openxmlformats.org/presentationml/2006/ole">
              <mc:AlternateContent xmlns:mc="http://schemas.openxmlformats.org/markup-compatibility/2006">
                <mc:Choice xmlns:v="urn:schemas-microsoft-com:vml" Requires="v">
                  <p:oleObj spid="_x0000_s2050" name="Photo Editor Photo" r:id="rId5" imgW="9116698" imgH="7838095" progId="MSPhotoEd.3">
                    <p:embed/>
                  </p:oleObj>
                </mc:Choice>
                <mc:Fallback>
                  <p:oleObj name="Photo Editor Photo" r:id="rId5" imgW="9116698" imgH="7838095" progId="MSPhotoEd.3">
                    <p:embed/>
                    <p:pic>
                      <p:nvPicPr>
                        <p:cNvPr id="7" name="Object 12">
                          <a:extLst>
                            <a:ext uri="{FF2B5EF4-FFF2-40B4-BE49-F238E27FC236}">
                              <a16:creationId xmlns:a16="http://schemas.microsoft.com/office/drawing/2014/main" xmlns="" id="{8E85541D-4B54-4438-9237-5CB0381D8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2" y="405"/>
                          <a:ext cx="1624" cy="1513"/>
                        </a:xfrm>
                        <a:prstGeom prst="rect">
                          <a:avLst/>
                        </a:prstGeom>
                        <a:noFill/>
                        <a:ln>
                          <a:noFill/>
                        </a:ln>
                        <a:effectLst/>
                      </p:spPr>
                    </p:pic>
                  </p:oleObj>
                </mc:Fallback>
              </mc:AlternateContent>
            </a:graphicData>
          </a:graphic>
        </p:graphicFrame>
      </p:grpSp>
      <p:sp>
        <p:nvSpPr>
          <p:cNvPr id="9" name="ZoneTexte 8">
            <a:extLst>
              <a:ext uri="{FF2B5EF4-FFF2-40B4-BE49-F238E27FC236}">
                <a16:creationId xmlns:a16="http://schemas.microsoft.com/office/drawing/2014/main" xmlns="" id="{D052B3DD-85B2-41F8-910E-DF6E2DE8C4A0}"/>
              </a:ext>
            </a:extLst>
          </p:cNvPr>
          <p:cNvSpPr txBox="1"/>
          <p:nvPr/>
        </p:nvSpPr>
        <p:spPr>
          <a:xfrm>
            <a:off x="3583083" y="1974208"/>
            <a:ext cx="5295300" cy="3416320"/>
          </a:xfrm>
          <a:prstGeom prst="rect">
            <a:avLst/>
          </a:prstGeom>
          <a:solidFill>
            <a:srgbClr val="E3DA69"/>
          </a:solidFill>
        </p:spPr>
        <p:txBody>
          <a:bodyPr wrap="square">
            <a:spAutoFit/>
          </a:bodyPr>
          <a:lstStyle/>
          <a:p>
            <a:pPr marL="342900" indent="-342900">
              <a:buFont typeface="Arial" panose="020B0604020202020204" pitchFamily="34" charset="0"/>
              <a:buChar char="•"/>
              <a:defRPr/>
            </a:pPr>
            <a:r>
              <a:rPr lang="fr-FR" sz="2400" dirty="0"/>
              <a:t>&gt;50 ans</a:t>
            </a:r>
          </a:p>
          <a:p>
            <a:pPr marL="342900" indent="-342900">
              <a:buFont typeface="Arial" panose="020B0604020202020204" pitchFamily="34" charset="0"/>
              <a:buChar char="•"/>
              <a:defRPr/>
            </a:pPr>
            <a:r>
              <a:rPr lang="fr-FR" sz="2400" dirty="0"/>
              <a:t>Non mutée </a:t>
            </a:r>
          </a:p>
          <a:p>
            <a:pPr marL="342900" indent="-342900">
              <a:buFont typeface="Arial" panose="020B0604020202020204" pitchFamily="34" charset="0"/>
              <a:buChar char="•"/>
              <a:defRPr/>
            </a:pPr>
            <a:r>
              <a:rPr lang="fr-FR" sz="2400" dirty="0"/>
              <a:t>&lt; 3 cm </a:t>
            </a:r>
            <a:r>
              <a:rPr lang="fr-FR" sz="2400" dirty="0" err="1"/>
              <a:t>unifocale</a:t>
            </a:r>
            <a:r>
              <a:rPr lang="fr-FR" sz="2400" dirty="0"/>
              <a:t> sans CIS</a:t>
            </a:r>
          </a:p>
          <a:p>
            <a:pPr marL="342900" indent="-342900">
              <a:buFont typeface="Arial" panose="020B0604020202020204" pitchFamily="34" charset="0"/>
              <a:buChar char="•"/>
              <a:defRPr/>
            </a:pPr>
            <a:r>
              <a:rPr lang="fr-FR" sz="2400" dirty="0"/>
              <a:t>Grades 1-2</a:t>
            </a:r>
          </a:p>
          <a:p>
            <a:pPr marL="342900" indent="-342900">
              <a:buFont typeface="Arial" panose="020B0604020202020204" pitchFamily="34" charset="0"/>
              <a:buChar char="•"/>
              <a:defRPr/>
            </a:pPr>
            <a:r>
              <a:rPr lang="fr-FR" sz="2400" dirty="0"/>
              <a:t>sans </a:t>
            </a:r>
            <a:r>
              <a:rPr lang="fr-FR" sz="2400" dirty="0" err="1"/>
              <a:t>embols</a:t>
            </a:r>
            <a:endParaRPr lang="fr-FR" sz="2400" dirty="0"/>
          </a:p>
          <a:p>
            <a:pPr marL="342900" indent="-342900">
              <a:buFont typeface="Arial" panose="020B0604020202020204" pitchFamily="34" charset="0"/>
              <a:buChar char="•"/>
              <a:defRPr/>
            </a:pPr>
            <a:r>
              <a:rPr lang="fr-FR" sz="2400" dirty="0"/>
              <a:t>RH+ Her2-</a:t>
            </a:r>
          </a:p>
          <a:p>
            <a:pPr marL="342900" indent="-342900">
              <a:buFont typeface="Arial" panose="020B0604020202020204" pitchFamily="34" charset="0"/>
              <a:buChar char="•"/>
              <a:defRPr/>
            </a:pPr>
            <a:r>
              <a:rPr lang="fr-FR" sz="2400" dirty="0"/>
              <a:t>Pas de CT néoadjuvante</a:t>
            </a:r>
          </a:p>
          <a:p>
            <a:pPr marL="342900" indent="-342900">
              <a:buFont typeface="Arial" panose="020B0604020202020204" pitchFamily="34" charset="0"/>
              <a:buChar char="•"/>
              <a:defRPr/>
            </a:pPr>
            <a:r>
              <a:rPr lang="fr-FR" sz="2400" dirty="0"/>
              <a:t>pN0 </a:t>
            </a:r>
          </a:p>
          <a:p>
            <a:pPr marL="342900" indent="-342900">
              <a:buFont typeface="Arial" panose="020B0604020202020204" pitchFamily="34" charset="0"/>
              <a:buChar char="•"/>
              <a:defRPr/>
            </a:pPr>
            <a:r>
              <a:rPr lang="fr-FR" sz="2400" dirty="0"/>
              <a:t>R0 si connu</a:t>
            </a:r>
          </a:p>
        </p:txBody>
      </p:sp>
      <p:sp>
        <p:nvSpPr>
          <p:cNvPr id="3" name="ZoneTexte 2">
            <a:extLst>
              <a:ext uri="{FF2B5EF4-FFF2-40B4-BE49-F238E27FC236}">
                <a16:creationId xmlns:a16="http://schemas.microsoft.com/office/drawing/2014/main" xmlns="" id="{75A04C1E-B19F-4565-BFF7-B07B29AB1F56}"/>
              </a:ext>
            </a:extLst>
          </p:cNvPr>
          <p:cNvSpPr txBox="1"/>
          <p:nvPr/>
        </p:nvSpPr>
        <p:spPr>
          <a:xfrm>
            <a:off x="434655" y="6301085"/>
            <a:ext cx="3983783" cy="461665"/>
          </a:xfrm>
          <a:prstGeom prst="rect">
            <a:avLst/>
          </a:prstGeom>
          <a:solidFill>
            <a:srgbClr val="E3DA69"/>
          </a:solidFill>
        </p:spPr>
        <p:txBody>
          <a:bodyPr wrap="none" rtlCol="0">
            <a:spAutoFit/>
          </a:bodyPr>
          <a:lstStyle/>
          <a:p>
            <a:pPr fontAlgn="base">
              <a:spcBef>
                <a:spcPct val="0"/>
              </a:spcBef>
              <a:spcAft>
                <a:spcPct val="0"/>
              </a:spcAft>
            </a:pPr>
            <a:r>
              <a:rPr lang="fr-FR" sz="1200" dirty="0" err="1">
                <a:latin typeface="Times New Roman" panose="02020603050405020304" pitchFamily="18" charset="0"/>
              </a:rPr>
              <a:t>Viani</a:t>
            </a:r>
            <a:r>
              <a:rPr lang="fr-FR" sz="1200" dirty="0">
                <a:latin typeface="Times New Roman" panose="02020603050405020304" pitchFamily="18" charset="0"/>
              </a:rPr>
              <a:t> GA et al. </a:t>
            </a:r>
            <a:r>
              <a:rPr lang="de-DE" sz="1200" dirty="0" err="1">
                <a:latin typeface="Times New Roman" panose="02020603050405020304" pitchFamily="18" charset="0"/>
              </a:rPr>
              <a:t>Brachytherapy</a:t>
            </a:r>
            <a:r>
              <a:rPr lang="de-DE" sz="1200" dirty="0">
                <a:latin typeface="Times New Roman" panose="02020603050405020304" pitchFamily="18" charset="0"/>
              </a:rPr>
              <a:t>. 2020 Jul-Aug;19(4):491-498</a:t>
            </a:r>
          </a:p>
          <a:p>
            <a:pPr fontAlgn="base">
              <a:spcBef>
                <a:spcPct val="0"/>
              </a:spcBef>
              <a:spcAft>
                <a:spcPct val="0"/>
              </a:spcAft>
            </a:pPr>
            <a:r>
              <a:rPr lang="fr-FR" sz="1200" dirty="0" err="1">
                <a:latin typeface="Times New Roman" panose="02020603050405020304" pitchFamily="18" charset="0"/>
              </a:rPr>
              <a:t>Meattini</a:t>
            </a:r>
            <a:r>
              <a:rPr lang="fr-FR" sz="1200" dirty="0">
                <a:latin typeface="Times New Roman" panose="02020603050405020304" pitchFamily="18" charset="0"/>
              </a:rPr>
              <a:t> I et al. </a:t>
            </a:r>
            <a:r>
              <a:rPr lang="it-IT" sz="1200" dirty="0">
                <a:latin typeface="Times New Roman" panose="02020603050405020304" pitchFamily="18" charset="0"/>
              </a:rPr>
              <a:t>J Clin Oncol. 2020 Dec 10;38(35):4175-4183</a:t>
            </a:r>
            <a:endParaRPr lang="fr-FR" sz="1200" dirty="0">
              <a:latin typeface="Times New Roman" panose="02020603050405020304" pitchFamily="18" charset="0"/>
            </a:endParaRPr>
          </a:p>
        </p:txBody>
      </p:sp>
    </p:spTree>
    <p:extLst>
      <p:ext uri="{BB962C8B-B14F-4D97-AF65-F5344CB8AC3E}">
        <p14:creationId xmlns:p14="http://schemas.microsoft.com/office/powerpoint/2010/main" val="17349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7050DB4-D77E-4E30-A507-D117DCAACA9C}"/>
              </a:ext>
            </a:extLst>
          </p:cNvPr>
          <p:cNvSpPr>
            <a:spLocks noGrp="1"/>
          </p:cNvSpPr>
          <p:nvPr>
            <p:ph type="title"/>
          </p:nvPr>
        </p:nvSpPr>
        <p:spPr>
          <a:xfrm>
            <a:off x="545808" y="399009"/>
            <a:ext cx="9520158" cy="1456424"/>
          </a:xfrm>
        </p:spPr>
        <p:txBody>
          <a:bodyPr>
            <a:normAutofit/>
          </a:bodyPr>
          <a:lstStyle/>
          <a:p>
            <a:r>
              <a:rPr lang="fr-FR" dirty="0"/>
              <a:t>Quand traiter l’aisselle ?</a:t>
            </a:r>
            <a:br>
              <a:rPr lang="fr-FR" dirty="0"/>
            </a:br>
            <a:r>
              <a:rPr lang="fr-FR" sz="3100" dirty="0"/>
              <a:t>Risque de </a:t>
            </a:r>
            <a:r>
              <a:rPr lang="fr-FR" sz="3100" dirty="0" err="1"/>
              <a:t>lymphoedème</a:t>
            </a:r>
            <a:endParaRPr lang="fr-FR" sz="3100" dirty="0"/>
          </a:p>
        </p:txBody>
      </p:sp>
      <p:sp>
        <p:nvSpPr>
          <p:cNvPr id="4" name="Espace réservé du contenu 2">
            <a:extLst>
              <a:ext uri="{FF2B5EF4-FFF2-40B4-BE49-F238E27FC236}">
                <a16:creationId xmlns:a16="http://schemas.microsoft.com/office/drawing/2014/main" xmlns="" id="{2063898A-1822-433E-8FCE-4AC86FAEAEFA}"/>
              </a:ext>
            </a:extLst>
          </p:cNvPr>
          <p:cNvSpPr>
            <a:spLocks noGrp="1"/>
          </p:cNvSpPr>
          <p:nvPr>
            <p:ph idx="1"/>
          </p:nvPr>
        </p:nvSpPr>
        <p:spPr>
          <a:xfrm>
            <a:off x="330740" y="1932413"/>
            <a:ext cx="11546732" cy="3820688"/>
          </a:xfrm>
        </p:spPr>
        <p:txBody>
          <a:bodyPr>
            <a:normAutofit/>
          </a:bodyPr>
          <a:lstStyle/>
          <a:p>
            <a:r>
              <a:rPr lang="fr-FR" sz="2400" dirty="0"/>
              <a:t>Technique parfois difficile (obésité)</a:t>
            </a:r>
          </a:p>
          <a:p>
            <a:pPr marL="0" indent="0">
              <a:buNone/>
            </a:pPr>
            <a:endParaRPr lang="fr-FR" sz="2400" dirty="0"/>
          </a:p>
          <a:p>
            <a:r>
              <a:rPr lang="fr-FR" sz="2400" dirty="0"/>
              <a:t>Après ganglion sentinelle positif sans curage</a:t>
            </a:r>
          </a:p>
          <a:p>
            <a:r>
              <a:rPr lang="fr-FR" sz="2400" dirty="0"/>
              <a:t>Après chimiothérapie néoadjuvante si documentation histologique N+ préalable</a:t>
            </a:r>
          </a:p>
          <a:p>
            <a:r>
              <a:rPr lang="fr-FR" sz="2400" dirty="0"/>
              <a:t>Après curage axillaire si</a:t>
            </a:r>
          </a:p>
          <a:p>
            <a:pPr marL="0" indent="0">
              <a:buFont typeface="Arial" panose="020B0604020202020204" pitchFamily="34" charset="0"/>
              <a:buNone/>
            </a:pPr>
            <a:r>
              <a:rPr lang="fr-FR" dirty="0"/>
              <a:t>- </a:t>
            </a:r>
            <a:r>
              <a:rPr lang="fr-FR" sz="2400" dirty="0"/>
              <a:t>&lt; 7 N prélevés</a:t>
            </a:r>
          </a:p>
          <a:p>
            <a:pPr marL="0" indent="0">
              <a:buFont typeface="Arial" panose="020B0604020202020204" pitchFamily="34" charset="0"/>
              <a:buNone/>
            </a:pPr>
            <a:r>
              <a:rPr lang="fr-FR" sz="2400" dirty="0"/>
              <a:t>- &gt; 50% des ganglions atteints pour plus de 7 N prélevés</a:t>
            </a:r>
          </a:p>
          <a:p>
            <a:pPr marL="0" indent="0">
              <a:buFont typeface="Arial" panose="020B0604020202020204" pitchFamily="34" charset="0"/>
              <a:buNone/>
            </a:pPr>
            <a:r>
              <a:rPr lang="fr-FR" sz="2400" dirty="0"/>
              <a:t>- Atteinte massive de la graisse axillaire</a:t>
            </a:r>
          </a:p>
        </p:txBody>
      </p:sp>
    </p:spTree>
    <p:extLst>
      <p:ext uri="{BB962C8B-B14F-4D97-AF65-F5344CB8AC3E}">
        <p14:creationId xmlns:p14="http://schemas.microsoft.com/office/powerpoint/2010/main" val="402823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C992815-C6C6-47C2-AC9A-D4D617311FF8}"/>
              </a:ext>
            </a:extLst>
          </p:cNvPr>
          <p:cNvSpPr>
            <a:spLocks noGrp="1"/>
          </p:cNvSpPr>
          <p:nvPr>
            <p:ph type="title"/>
          </p:nvPr>
        </p:nvSpPr>
        <p:spPr>
          <a:xfrm>
            <a:off x="626502" y="310721"/>
            <a:ext cx="10754670" cy="735073"/>
          </a:xfrm>
        </p:spPr>
        <p:txBody>
          <a:bodyPr>
            <a:normAutofit fontScale="90000"/>
          </a:bodyPr>
          <a:lstStyle/>
          <a:p>
            <a:r>
              <a:rPr lang="fr-FR" dirty="0"/>
              <a:t>Quand traiter la chaine mammaire interne ????</a:t>
            </a:r>
          </a:p>
        </p:txBody>
      </p:sp>
      <p:sp>
        <p:nvSpPr>
          <p:cNvPr id="3" name="Espace réservé du contenu 2">
            <a:extLst>
              <a:ext uri="{FF2B5EF4-FFF2-40B4-BE49-F238E27FC236}">
                <a16:creationId xmlns:a16="http://schemas.microsoft.com/office/drawing/2014/main" xmlns="" id="{89496778-DE17-45BB-BF5A-C023851DDBEF}"/>
              </a:ext>
            </a:extLst>
          </p:cNvPr>
          <p:cNvSpPr>
            <a:spLocks noGrp="1"/>
          </p:cNvSpPr>
          <p:nvPr>
            <p:ph idx="1"/>
          </p:nvPr>
        </p:nvSpPr>
        <p:spPr>
          <a:xfrm>
            <a:off x="457827" y="2192191"/>
            <a:ext cx="4289742" cy="3735787"/>
          </a:xfrm>
          <a:ln w="19050">
            <a:solidFill>
              <a:schemeClr val="tx1"/>
            </a:solidFill>
          </a:ln>
        </p:spPr>
        <p:txBody>
          <a:bodyPr>
            <a:normAutofit/>
          </a:bodyPr>
          <a:lstStyle/>
          <a:p>
            <a:r>
              <a:rPr lang="fr-FR" sz="2800" dirty="0"/>
              <a:t>Dans les </a:t>
            </a:r>
            <a:r>
              <a:rPr lang="fr-FR" sz="2800" dirty="0" err="1"/>
              <a:t>pN</a:t>
            </a:r>
            <a:r>
              <a:rPr lang="fr-FR" sz="2800" dirty="0"/>
              <a:t>+</a:t>
            </a:r>
            <a:endParaRPr lang="fr-FR" sz="2600" dirty="0"/>
          </a:p>
          <a:p>
            <a:r>
              <a:rPr lang="fr-FR" sz="2800" dirty="0"/>
              <a:t>Dans les pN0 si tumeur interne / centrale </a:t>
            </a:r>
          </a:p>
          <a:p>
            <a:pPr marL="0" indent="0">
              <a:buNone/>
            </a:pPr>
            <a:r>
              <a:rPr lang="fr-FR" sz="2600" dirty="0"/>
              <a:t>- pT3 </a:t>
            </a:r>
          </a:p>
          <a:p>
            <a:pPr marL="0" indent="0">
              <a:buNone/>
            </a:pPr>
            <a:r>
              <a:rPr lang="fr-FR" sz="2600" dirty="0"/>
              <a:t>- ayant au moins 2 des critères suivants :</a:t>
            </a:r>
          </a:p>
          <a:p>
            <a:pPr marL="0" indent="0">
              <a:buNone/>
            </a:pPr>
            <a:r>
              <a:rPr lang="fr-FR" sz="2600" dirty="0"/>
              <a:t>&lt; 50 ans, &gt; 2cm, </a:t>
            </a:r>
            <a:r>
              <a:rPr lang="fr-FR" sz="2600" dirty="0" err="1"/>
              <a:t>embols</a:t>
            </a:r>
            <a:r>
              <a:rPr lang="fr-FR" sz="2600" dirty="0"/>
              <a:t> +, triple </a:t>
            </a:r>
            <a:r>
              <a:rPr lang="fr-FR" sz="2600" dirty="0" err="1"/>
              <a:t>neg</a:t>
            </a:r>
            <a:r>
              <a:rPr lang="fr-FR" sz="2600" dirty="0"/>
              <a:t>, G3</a:t>
            </a:r>
            <a:endParaRPr lang="fr-FR" dirty="0"/>
          </a:p>
        </p:txBody>
      </p:sp>
      <p:sp>
        <p:nvSpPr>
          <p:cNvPr id="4" name="ZoneTexte 3">
            <a:extLst>
              <a:ext uri="{FF2B5EF4-FFF2-40B4-BE49-F238E27FC236}">
                <a16:creationId xmlns:a16="http://schemas.microsoft.com/office/drawing/2014/main" xmlns="" id="{CB4330FA-195C-4DD6-A3EB-5B58A9DDD6D1}"/>
              </a:ext>
            </a:extLst>
          </p:cNvPr>
          <p:cNvSpPr txBox="1"/>
          <p:nvPr/>
        </p:nvSpPr>
        <p:spPr>
          <a:xfrm>
            <a:off x="2064549" y="3619696"/>
            <a:ext cx="450764" cy="369332"/>
          </a:xfrm>
          <a:prstGeom prst="rect">
            <a:avLst/>
          </a:prstGeom>
          <a:solidFill>
            <a:srgbClr val="E3DA69"/>
          </a:solidFill>
        </p:spPr>
        <p:txBody>
          <a:bodyPr wrap="none" rtlCol="0">
            <a:spAutoFit/>
          </a:bodyPr>
          <a:lstStyle/>
          <a:p>
            <a:r>
              <a:rPr lang="fr-FR" dirty="0"/>
              <a:t>ou</a:t>
            </a:r>
          </a:p>
        </p:txBody>
      </p:sp>
      <p:pic>
        <p:nvPicPr>
          <p:cNvPr id="7" name="Image 8">
            <a:extLst>
              <a:ext uri="{FF2B5EF4-FFF2-40B4-BE49-F238E27FC236}">
                <a16:creationId xmlns:a16="http://schemas.microsoft.com/office/drawing/2014/main" xmlns="" id="{F5EC5E26-2583-42D4-9AF9-A33859E06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202" y="2973155"/>
            <a:ext cx="3140953" cy="217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3">
            <a:extLst>
              <a:ext uri="{FF2B5EF4-FFF2-40B4-BE49-F238E27FC236}">
                <a16:creationId xmlns:a16="http://schemas.microsoft.com/office/drawing/2014/main" xmlns="" id="{EB7CF1D7-5AFE-442E-B5BE-1C0CAC355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3990" y="2973155"/>
            <a:ext cx="3069642" cy="217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xmlns="" id="{E2C3E909-DF7E-49CC-862D-79C15AE5BC8A}"/>
              </a:ext>
            </a:extLst>
          </p:cNvPr>
          <p:cNvSpPr txBox="1"/>
          <p:nvPr/>
        </p:nvSpPr>
        <p:spPr>
          <a:xfrm flipH="1">
            <a:off x="5275609" y="4977735"/>
            <a:ext cx="1209149" cy="338554"/>
          </a:xfrm>
          <a:prstGeom prst="rect">
            <a:avLst/>
          </a:prstGeom>
          <a:solidFill>
            <a:srgbClr val="E3DA69"/>
          </a:solidFill>
        </p:spPr>
        <p:txBody>
          <a:bodyPr wrap="square" rtlCol="0">
            <a:spAutoFit/>
          </a:bodyPr>
          <a:lstStyle/>
          <a:p>
            <a:pPr algn="ctr"/>
            <a:r>
              <a:rPr lang="fr-FR" sz="1600" b="1" dirty="0"/>
              <a:t>Paroi fine</a:t>
            </a:r>
          </a:p>
        </p:txBody>
      </p:sp>
      <p:sp>
        <p:nvSpPr>
          <p:cNvPr id="11" name="ZoneTexte 10">
            <a:extLst>
              <a:ext uri="{FF2B5EF4-FFF2-40B4-BE49-F238E27FC236}">
                <a16:creationId xmlns:a16="http://schemas.microsoft.com/office/drawing/2014/main" xmlns="" id="{9BD7FB94-D397-40AE-A891-1C3CD16DA0D4}"/>
              </a:ext>
            </a:extLst>
          </p:cNvPr>
          <p:cNvSpPr txBox="1"/>
          <p:nvPr/>
        </p:nvSpPr>
        <p:spPr>
          <a:xfrm flipH="1">
            <a:off x="8843990" y="2680767"/>
            <a:ext cx="1495567" cy="584775"/>
          </a:xfrm>
          <a:prstGeom prst="rect">
            <a:avLst/>
          </a:prstGeom>
          <a:solidFill>
            <a:srgbClr val="E3DA69"/>
          </a:solidFill>
        </p:spPr>
        <p:txBody>
          <a:bodyPr wrap="square" rtlCol="0">
            <a:spAutoFit/>
          </a:bodyPr>
          <a:lstStyle/>
          <a:p>
            <a:pPr algn="ctr"/>
            <a:r>
              <a:rPr lang="fr-FR" sz="1600" b="1" dirty="0"/>
              <a:t>Paroi épaisse</a:t>
            </a:r>
          </a:p>
          <a:p>
            <a:pPr algn="ctr"/>
            <a:r>
              <a:rPr lang="fr-FR" sz="1600" b="1" dirty="0"/>
              <a:t>Rôle du TEP</a:t>
            </a:r>
          </a:p>
        </p:txBody>
      </p:sp>
      <p:sp>
        <p:nvSpPr>
          <p:cNvPr id="15" name="ZoneTexte 14">
            <a:extLst>
              <a:ext uri="{FF2B5EF4-FFF2-40B4-BE49-F238E27FC236}">
                <a16:creationId xmlns:a16="http://schemas.microsoft.com/office/drawing/2014/main" xmlns="" id="{4DAAF87E-5DFC-4386-8705-FB839AF435AF}"/>
              </a:ext>
            </a:extLst>
          </p:cNvPr>
          <p:cNvSpPr txBox="1"/>
          <p:nvPr/>
        </p:nvSpPr>
        <p:spPr>
          <a:xfrm flipH="1">
            <a:off x="369813" y="6183804"/>
            <a:ext cx="3840237" cy="646331"/>
          </a:xfrm>
          <a:prstGeom prst="rect">
            <a:avLst/>
          </a:prstGeom>
          <a:solidFill>
            <a:srgbClr val="E3DA69"/>
          </a:solidFill>
        </p:spPr>
        <p:txBody>
          <a:bodyPr wrap="square" rtlCol="0">
            <a:spAutoFit/>
          </a:bodyPr>
          <a:lstStyle/>
          <a:p>
            <a:pPr>
              <a:defRPr/>
            </a:pPr>
            <a:r>
              <a:rPr lang="fr-FR" sz="1200" dirty="0">
                <a:latin typeface="Times New Roman" panose="02020603050405020304" pitchFamily="18" charset="0"/>
              </a:rPr>
              <a:t>Hennequin C. Int J </a:t>
            </a:r>
            <a:r>
              <a:rPr lang="fr-FR" sz="1200" dirty="0" err="1">
                <a:latin typeface="Times New Roman" panose="02020603050405020304" pitchFamily="18" charset="0"/>
              </a:rPr>
              <a:t>Radiat</a:t>
            </a:r>
            <a:r>
              <a:rPr lang="fr-FR" sz="1200" dirty="0">
                <a:latin typeface="Times New Roman" panose="02020603050405020304" pitchFamily="18" charset="0"/>
              </a:rPr>
              <a:t> </a:t>
            </a:r>
            <a:r>
              <a:rPr lang="fr-FR" sz="1200" dirty="0" err="1">
                <a:latin typeface="Times New Roman" panose="02020603050405020304" pitchFamily="18" charset="0"/>
              </a:rPr>
              <a:t>Oncol</a:t>
            </a:r>
            <a:r>
              <a:rPr lang="fr-FR" sz="1200" dirty="0">
                <a:latin typeface="Times New Roman" panose="02020603050405020304" pitchFamily="18" charset="0"/>
              </a:rPr>
              <a:t> Biol Phys 2013. 86 : 860</a:t>
            </a:r>
          </a:p>
          <a:p>
            <a:pPr>
              <a:defRPr/>
            </a:pPr>
            <a:r>
              <a:rPr lang="fr-FR" sz="1200" dirty="0" err="1">
                <a:latin typeface="Times New Roman" panose="02020603050405020304" pitchFamily="18" charset="0"/>
              </a:rPr>
              <a:t>Poortmans</a:t>
            </a:r>
            <a:r>
              <a:rPr lang="fr-FR" sz="1200" dirty="0">
                <a:latin typeface="Times New Roman" panose="02020603050405020304" pitchFamily="18" charset="0"/>
              </a:rPr>
              <a:t> P. N </a:t>
            </a:r>
            <a:r>
              <a:rPr lang="fr-FR" sz="1200" dirty="0" err="1">
                <a:latin typeface="Times New Roman" panose="02020603050405020304" pitchFamily="18" charset="0"/>
              </a:rPr>
              <a:t>Engl</a:t>
            </a:r>
            <a:r>
              <a:rPr lang="fr-FR" sz="1200" dirty="0">
                <a:latin typeface="Times New Roman" panose="02020603050405020304" pitchFamily="18" charset="0"/>
              </a:rPr>
              <a:t> 2015. 373 : 317</a:t>
            </a:r>
          </a:p>
          <a:p>
            <a:pPr>
              <a:defRPr/>
            </a:pPr>
            <a:r>
              <a:rPr lang="fr-FR" sz="1200" dirty="0">
                <a:latin typeface="Times New Roman" panose="02020603050405020304" pitchFamily="18" charset="0"/>
              </a:rPr>
              <a:t>Whelan TJ. N </a:t>
            </a:r>
            <a:r>
              <a:rPr lang="fr-FR" sz="1200" dirty="0" err="1">
                <a:latin typeface="Times New Roman" panose="02020603050405020304" pitchFamily="18" charset="0"/>
              </a:rPr>
              <a:t>Engl</a:t>
            </a:r>
            <a:r>
              <a:rPr lang="fr-FR" sz="1200" dirty="0">
                <a:latin typeface="Times New Roman" panose="02020603050405020304" pitchFamily="18" charset="0"/>
              </a:rPr>
              <a:t> 2015. 373 : 307</a:t>
            </a:r>
          </a:p>
        </p:txBody>
      </p:sp>
      <p:sp>
        <p:nvSpPr>
          <p:cNvPr id="16" name="ZoneTexte 15">
            <a:extLst>
              <a:ext uri="{FF2B5EF4-FFF2-40B4-BE49-F238E27FC236}">
                <a16:creationId xmlns:a16="http://schemas.microsoft.com/office/drawing/2014/main" xmlns="" id="{EEE2A744-AB28-480A-98AF-DFC8E4C8641D}"/>
              </a:ext>
            </a:extLst>
          </p:cNvPr>
          <p:cNvSpPr txBox="1"/>
          <p:nvPr/>
        </p:nvSpPr>
        <p:spPr>
          <a:xfrm>
            <a:off x="3446872" y="1357045"/>
            <a:ext cx="6726937" cy="369332"/>
          </a:xfrm>
          <a:prstGeom prst="rect">
            <a:avLst/>
          </a:prstGeom>
          <a:noFill/>
          <a:ln w="19050">
            <a:solidFill>
              <a:schemeClr val="tx1"/>
            </a:solidFill>
          </a:ln>
        </p:spPr>
        <p:txBody>
          <a:bodyPr wrap="square" rtlCol="0">
            <a:spAutoFit/>
          </a:bodyPr>
          <a:lstStyle/>
          <a:p>
            <a:pPr algn="ctr"/>
            <a:r>
              <a:rPr lang="fr-FR" dirty="0"/>
              <a:t>ATTENTION A LA BALANCE BENEFICE RISQUE SUR LE COEUR</a:t>
            </a:r>
          </a:p>
        </p:txBody>
      </p:sp>
    </p:spTree>
    <p:extLst>
      <p:ext uri="{BB962C8B-B14F-4D97-AF65-F5344CB8AC3E}">
        <p14:creationId xmlns:p14="http://schemas.microsoft.com/office/powerpoint/2010/main" val="65696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4856847-086C-48E4-A841-BEA5A9E014F0}"/>
              </a:ext>
            </a:extLst>
          </p:cNvPr>
          <p:cNvSpPr>
            <a:spLocks noGrp="1"/>
          </p:cNvSpPr>
          <p:nvPr>
            <p:ph type="title"/>
          </p:nvPr>
        </p:nvSpPr>
        <p:spPr>
          <a:xfrm>
            <a:off x="206638" y="500927"/>
            <a:ext cx="9520158" cy="773984"/>
          </a:xfrm>
        </p:spPr>
        <p:txBody>
          <a:bodyPr/>
          <a:lstStyle/>
          <a:p>
            <a:r>
              <a:rPr lang="fr-FR" dirty="0"/>
              <a:t>Complications cutanées aigues</a:t>
            </a:r>
          </a:p>
        </p:txBody>
      </p:sp>
      <p:pic>
        <p:nvPicPr>
          <p:cNvPr id="4" name="Image 4">
            <a:extLst>
              <a:ext uri="{FF2B5EF4-FFF2-40B4-BE49-F238E27FC236}">
                <a16:creationId xmlns:a16="http://schemas.microsoft.com/office/drawing/2014/main" xmlns="" id="{E5908EA5-706E-4AE7-A139-34D646CFB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1" y="2190210"/>
            <a:ext cx="4085603" cy="293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space réservé du contenu 7">
            <a:extLst>
              <a:ext uri="{FF2B5EF4-FFF2-40B4-BE49-F238E27FC236}">
                <a16:creationId xmlns:a16="http://schemas.microsoft.com/office/drawing/2014/main" xmlns="" id="{33D86B25-E543-493D-AE8A-863955B4F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373" y="2190210"/>
            <a:ext cx="3845857" cy="29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xmlns="" id="{084B6282-6123-4E58-9E60-5D5CAE50FC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5069" y="2190210"/>
            <a:ext cx="3340745" cy="288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4">
            <a:extLst>
              <a:ext uri="{FF2B5EF4-FFF2-40B4-BE49-F238E27FC236}">
                <a16:creationId xmlns:a16="http://schemas.microsoft.com/office/drawing/2014/main" xmlns="" id="{20428B90-EA6F-40D8-988B-2C1EB6C56E5F}"/>
              </a:ext>
            </a:extLst>
          </p:cNvPr>
          <p:cNvSpPr txBox="1">
            <a:spLocks noChangeArrowheads="1"/>
          </p:cNvSpPr>
          <p:nvPr/>
        </p:nvSpPr>
        <p:spPr bwMode="auto">
          <a:xfrm>
            <a:off x="4966717" y="5404273"/>
            <a:ext cx="2835167" cy="646331"/>
          </a:xfrm>
          <a:prstGeom prst="rect">
            <a:avLst/>
          </a:prstGeom>
          <a:solidFill>
            <a:srgbClr val="E3DA69"/>
          </a:solidFill>
          <a:ln>
            <a:noFill/>
          </a:ln>
        </p:spPr>
        <p:txBody>
          <a:bodyPr wrap="square">
            <a:spAutoFit/>
          </a:bodyPr>
          <a:lstStyle>
            <a:lvl1pPr>
              <a:spcBef>
                <a:spcPct val="20000"/>
              </a:spcBef>
              <a:buChar char="•"/>
              <a:defRPr sz="2800" b="1">
                <a:solidFill>
                  <a:srgbClr val="FF9900"/>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800" b="1">
                <a:solidFill>
                  <a:schemeClr val="bg1"/>
                </a:solidFill>
                <a:latin typeface="Arial" panose="020B0604020202020204" pitchFamily="34" charset="0"/>
              </a:defRPr>
            </a:lvl3pPr>
            <a:lvl4pPr marL="1600200" indent="-228600">
              <a:spcBef>
                <a:spcPct val="20000"/>
              </a:spcBef>
              <a:buChar char="–"/>
              <a:defRPr sz="2800" b="1">
                <a:solidFill>
                  <a:schemeClr val="bg1"/>
                </a:solidFill>
                <a:latin typeface="Arial" panose="020B0604020202020204" pitchFamily="34" charset="0"/>
              </a:defRPr>
            </a:lvl4pPr>
            <a:lvl5pPr marL="2057400" indent="-228600">
              <a:spcBef>
                <a:spcPct val="20000"/>
              </a:spcBef>
              <a:buChar char="»"/>
              <a:defRPr sz="28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b="1">
                <a:solidFill>
                  <a:schemeClr val="bg1"/>
                </a:solidFill>
                <a:latin typeface="Arial" panose="020B0604020202020204" pitchFamily="34" charset="0"/>
              </a:defRPr>
            </a:lvl9pPr>
          </a:lstStyle>
          <a:p>
            <a:pPr algn="ctr">
              <a:spcBef>
                <a:spcPct val="0"/>
              </a:spcBef>
              <a:buFontTx/>
              <a:buNone/>
            </a:pPr>
            <a:r>
              <a:rPr lang="fr-FR" altLang="fr-FR" sz="1800" b="0" dirty="0">
                <a:solidFill>
                  <a:schemeClr val="tx1"/>
                </a:solidFill>
                <a:latin typeface="+mn-lt"/>
              </a:rPr>
              <a:t>Sein volumineux +++</a:t>
            </a:r>
          </a:p>
          <a:p>
            <a:pPr algn="ctr">
              <a:spcBef>
                <a:spcPct val="0"/>
              </a:spcBef>
              <a:buFontTx/>
              <a:buNone/>
            </a:pPr>
            <a:r>
              <a:rPr lang="fr-FR" altLang="fr-FR" sz="1800" b="0" dirty="0">
                <a:solidFill>
                  <a:schemeClr val="tx1"/>
                </a:solidFill>
                <a:latin typeface="+mn-lt"/>
              </a:rPr>
              <a:t>BMI</a:t>
            </a:r>
          </a:p>
        </p:txBody>
      </p:sp>
    </p:spTree>
    <p:extLst>
      <p:ext uri="{BB962C8B-B14F-4D97-AF65-F5344CB8AC3E}">
        <p14:creationId xmlns:p14="http://schemas.microsoft.com/office/powerpoint/2010/main" val="117437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7447CCD-05F1-4EDF-AB4A-A047787813AF}"/>
              </a:ext>
            </a:extLst>
          </p:cNvPr>
          <p:cNvSpPr>
            <a:spLocks noGrp="1"/>
          </p:cNvSpPr>
          <p:nvPr>
            <p:ph type="title"/>
          </p:nvPr>
        </p:nvSpPr>
        <p:spPr>
          <a:xfrm>
            <a:off x="517976" y="375343"/>
            <a:ext cx="9520158" cy="715618"/>
          </a:xfrm>
        </p:spPr>
        <p:txBody>
          <a:bodyPr/>
          <a:lstStyle/>
          <a:p>
            <a:r>
              <a:rPr lang="fr-FR" dirty="0"/>
              <a:t>Complications cutanées tardives</a:t>
            </a:r>
          </a:p>
        </p:txBody>
      </p:sp>
      <p:pic>
        <p:nvPicPr>
          <p:cNvPr id="4" name="Picture 19">
            <a:extLst>
              <a:ext uri="{FF2B5EF4-FFF2-40B4-BE49-F238E27FC236}">
                <a16:creationId xmlns:a16="http://schemas.microsoft.com/office/drawing/2014/main" xmlns="" id="{E6643736-099F-4D5D-908D-E0C6AD35B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36" y="1956674"/>
            <a:ext cx="3240876" cy="300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descr="media_figure8">
            <a:extLst>
              <a:ext uri="{FF2B5EF4-FFF2-40B4-BE49-F238E27FC236}">
                <a16:creationId xmlns:a16="http://schemas.microsoft.com/office/drawing/2014/main" xmlns="" id="{1D4BF5DF-8EB1-411E-8332-7FC179173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102" y="1971265"/>
            <a:ext cx="3869796" cy="30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xmlns="" id="{5F317972-BA29-49E1-B82B-AD154AF2029B}"/>
              </a:ext>
            </a:extLst>
          </p:cNvPr>
          <p:cNvPicPr>
            <a:picLocks noChangeAspect="1"/>
          </p:cNvPicPr>
          <p:nvPr/>
        </p:nvPicPr>
        <p:blipFill>
          <a:blip r:embed="rId5"/>
          <a:stretch>
            <a:fillRect/>
          </a:stretch>
        </p:blipFill>
        <p:spPr>
          <a:xfrm>
            <a:off x="8656505" y="1956675"/>
            <a:ext cx="2747861" cy="3007947"/>
          </a:xfrm>
          <a:prstGeom prst="rect">
            <a:avLst/>
          </a:prstGeom>
        </p:spPr>
      </p:pic>
      <p:pic>
        <p:nvPicPr>
          <p:cNvPr id="9" name="Image 3">
            <a:extLst>
              <a:ext uri="{FF2B5EF4-FFF2-40B4-BE49-F238E27FC236}">
                <a16:creationId xmlns:a16="http://schemas.microsoft.com/office/drawing/2014/main" xmlns="" id="{BBE8AD07-F12F-48E0-AD81-DEB6E92515A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35615" y="247265"/>
            <a:ext cx="2039094" cy="152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xmlns="" id="{7ACE70F4-3053-457C-BA43-62BFA2AF0E50}"/>
              </a:ext>
            </a:extLst>
          </p:cNvPr>
          <p:cNvSpPr txBox="1"/>
          <p:nvPr/>
        </p:nvSpPr>
        <p:spPr>
          <a:xfrm>
            <a:off x="10122855" y="67566"/>
            <a:ext cx="1864613" cy="307777"/>
          </a:xfrm>
          <a:prstGeom prst="rect">
            <a:avLst/>
          </a:prstGeom>
          <a:solidFill>
            <a:srgbClr val="E3DA69"/>
          </a:solidFill>
        </p:spPr>
        <p:txBody>
          <a:bodyPr wrap="none" rtlCol="0">
            <a:spAutoFit/>
          </a:bodyPr>
          <a:lstStyle/>
          <a:p>
            <a:r>
              <a:rPr lang="fr-FR" sz="1400" dirty="0"/>
              <a:t>Fibrose radio-induite</a:t>
            </a:r>
          </a:p>
        </p:txBody>
      </p:sp>
      <p:sp>
        <p:nvSpPr>
          <p:cNvPr id="11" name="ZoneTexte 10">
            <a:extLst>
              <a:ext uri="{FF2B5EF4-FFF2-40B4-BE49-F238E27FC236}">
                <a16:creationId xmlns:a16="http://schemas.microsoft.com/office/drawing/2014/main" xmlns="" id="{BBA1728A-3C3E-4434-B0B7-0F112C3C178C}"/>
              </a:ext>
            </a:extLst>
          </p:cNvPr>
          <p:cNvSpPr txBox="1"/>
          <p:nvPr/>
        </p:nvSpPr>
        <p:spPr>
          <a:xfrm>
            <a:off x="4546783" y="5118882"/>
            <a:ext cx="3098434" cy="923330"/>
          </a:xfrm>
          <a:prstGeom prst="rect">
            <a:avLst/>
          </a:prstGeom>
          <a:noFill/>
          <a:ln w="19050">
            <a:solidFill>
              <a:schemeClr val="tx1"/>
            </a:solidFill>
          </a:ln>
        </p:spPr>
        <p:txBody>
          <a:bodyPr wrap="square">
            <a:spAutoFit/>
          </a:bodyPr>
          <a:lstStyle/>
          <a:p>
            <a:pPr algn="ctr">
              <a:buClr>
                <a:srgbClr val="FFC000"/>
              </a:buClr>
              <a:defRPr/>
            </a:pPr>
            <a:r>
              <a:rPr lang="fr-FR" b="1" dirty="0">
                <a:latin typeface="+mn-lt"/>
              </a:rPr>
              <a:t>A part</a:t>
            </a:r>
          </a:p>
          <a:p>
            <a:pPr>
              <a:buClr>
                <a:srgbClr val="FFC000"/>
              </a:buClr>
              <a:defRPr/>
            </a:pPr>
            <a:r>
              <a:rPr lang="fr-FR" dirty="0">
                <a:latin typeface="+mn-lt"/>
              </a:rPr>
              <a:t>fractures costales </a:t>
            </a:r>
          </a:p>
          <a:p>
            <a:pPr>
              <a:buClr>
                <a:srgbClr val="FFC000"/>
              </a:buClr>
              <a:defRPr/>
            </a:pPr>
            <a:r>
              <a:rPr lang="fr-FR" dirty="0">
                <a:latin typeface="+mn-lt"/>
              </a:rPr>
              <a:t>pneumopathies organisées </a:t>
            </a:r>
            <a:endParaRPr lang="fr-FR" dirty="0"/>
          </a:p>
        </p:txBody>
      </p:sp>
    </p:spTree>
    <p:extLst>
      <p:ext uri="{BB962C8B-B14F-4D97-AF65-F5344CB8AC3E}">
        <p14:creationId xmlns:p14="http://schemas.microsoft.com/office/powerpoint/2010/main" val="420300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9DC0A7A-7A09-4B47-A357-A7F61E053FE5}"/>
              </a:ext>
            </a:extLst>
          </p:cNvPr>
          <p:cNvSpPr>
            <a:spLocks noGrp="1"/>
          </p:cNvSpPr>
          <p:nvPr>
            <p:ph idx="1"/>
          </p:nvPr>
        </p:nvSpPr>
        <p:spPr>
          <a:xfrm>
            <a:off x="307794" y="2135919"/>
            <a:ext cx="3882465" cy="2964641"/>
          </a:xfrm>
          <a:ln w="19050">
            <a:solidFill>
              <a:schemeClr val="tx1"/>
            </a:solidFill>
          </a:ln>
        </p:spPr>
        <p:txBody>
          <a:bodyPr>
            <a:normAutofit/>
          </a:bodyPr>
          <a:lstStyle/>
          <a:p>
            <a:r>
              <a:rPr lang="fr-FR" sz="2400" dirty="0"/>
              <a:t>Lymphœdème</a:t>
            </a:r>
          </a:p>
          <a:p>
            <a:r>
              <a:rPr lang="fr-FR" sz="2400" dirty="0"/>
              <a:t>Complications cardiaques</a:t>
            </a:r>
          </a:p>
          <a:p>
            <a:r>
              <a:rPr lang="fr-FR" sz="2400" dirty="0"/>
              <a:t>Cancers secondaires</a:t>
            </a:r>
          </a:p>
          <a:p>
            <a:endParaRPr lang="fr-FR" sz="2400" dirty="0"/>
          </a:p>
          <a:p>
            <a:r>
              <a:rPr lang="fr-FR" sz="2400" dirty="0" err="1"/>
              <a:t>Plexite</a:t>
            </a:r>
            <a:r>
              <a:rPr lang="fr-FR" sz="2400" dirty="0"/>
              <a:t> radique</a:t>
            </a:r>
          </a:p>
          <a:p>
            <a:r>
              <a:rPr lang="fr-FR" sz="2400" dirty="0"/>
              <a:t>Pneumopathies radiques</a:t>
            </a:r>
          </a:p>
        </p:txBody>
      </p:sp>
      <p:sp>
        <p:nvSpPr>
          <p:cNvPr id="4" name="Titre 1">
            <a:extLst>
              <a:ext uri="{FF2B5EF4-FFF2-40B4-BE49-F238E27FC236}">
                <a16:creationId xmlns:a16="http://schemas.microsoft.com/office/drawing/2014/main" xmlns="" id="{B0B11E74-776A-44C7-A969-4CC854A68C4E}"/>
              </a:ext>
            </a:extLst>
          </p:cNvPr>
          <p:cNvSpPr>
            <a:spLocks noGrp="1"/>
          </p:cNvSpPr>
          <p:nvPr>
            <p:ph type="title"/>
          </p:nvPr>
        </p:nvSpPr>
        <p:spPr>
          <a:xfrm>
            <a:off x="307794" y="313514"/>
            <a:ext cx="7759880" cy="715618"/>
          </a:xfrm>
        </p:spPr>
        <p:txBody>
          <a:bodyPr/>
          <a:lstStyle/>
          <a:p>
            <a:r>
              <a:rPr lang="fr-FR" dirty="0"/>
              <a:t>AUTRES Complications tardives</a:t>
            </a:r>
          </a:p>
        </p:txBody>
      </p:sp>
      <p:sp>
        <p:nvSpPr>
          <p:cNvPr id="5" name="Espace réservé du contenu 2">
            <a:extLst>
              <a:ext uri="{FF2B5EF4-FFF2-40B4-BE49-F238E27FC236}">
                <a16:creationId xmlns:a16="http://schemas.microsoft.com/office/drawing/2014/main" xmlns="" id="{81572A27-5925-4154-89FC-903C0D1A5F01}"/>
              </a:ext>
            </a:extLst>
          </p:cNvPr>
          <p:cNvSpPr txBox="1">
            <a:spLocks/>
          </p:cNvSpPr>
          <p:nvPr/>
        </p:nvSpPr>
        <p:spPr>
          <a:xfrm>
            <a:off x="4811719" y="1959972"/>
            <a:ext cx="6380047" cy="3316533"/>
          </a:xfrm>
          <a:prstGeom prst="rect">
            <a:avLst/>
          </a:prstGeom>
          <a:ln w="19050">
            <a:solidFill>
              <a:schemeClr val="tx1"/>
            </a:solidFill>
          </a:ln>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defRPr/>
            </a:pPr>
            <a:r>
              <a:rPr lang="fr-FR" sz="3100" dirty="0">
                <a:solidFill>
                  <a:schemeClr val="tx1">
                    <a:lumMod val="75000"/>
                    <a:lumOff val="25000"/>
                  </a:schemeClr>
                </a:solidFill>
              </a:rPr>
              <a:t>CORONAROPATHIES</a:t>
            </a:r>
          </a:p>
          <a:p>
            <a:pPr>
              <a:lnSpc>
                <a:spcPct val="100000"/>
              </a:lnSpc>
              <a:buClrTx/>
              <a:defRPr/>
            </a:pPr>
            <a:r>
              <a:rPr lang="fr-FR" sz="2600" dirty="0"/>
              <a:t>Principale cause de mortalité cardiaque : RR = 1,3</a:t>
            </a:r>
          </a:p>
          <a:p>
            <a:pPr>
              <a:lnSpc>
                <a:spcPct val="100000"/>
              </a:lnSpc>
              <a:buClrTx/>
              <a:defRPr/>
            </a:pPr>
            <a:r>
              <a:rPr lang="fr-FR" sz="2600" dirty="0"/>
              <a:t>Délai médian  : 5 à 10 ans ; parfois très tardif &gt; 20 ans</a:t>
            </a:r>
          </a:p>
          <a:p>
            <a:pPr>
              <a:lnSpc>
                <a:spcPct val="100000"/>
              </a:lnSpc>
              <a:buClrTx/>
              <a:defRPr/>
            </a:pPr>
            <a:r>
              <a:rPr lang="fr-FR" sz="2600" dirty="0"/>
              <a:t>Sein G et traitement de la CMI +++</a:t>
            </a:r>
          </a:p>
          <a:p>
            <a:pPr>
              <a:lnSpc>
                <a:spcPct val="100000"/>
              </a:lnSpc>
              <a:buClrTx/>
              <a:defRPr/>
            </a:pPr>
            <a:r>
              <a:rPr lang="fr-FR" sz="2600" dirty="0"/>
              <a:t>Atteinte volontiers </a:t>
            </a:r>
            <a:r>
              <a:rPr lang="fr-FR" sz="2600" dirty="0" err="1"/>
              <a:t>monotronculaire</a:t>
            </a:r>
            <a:r>
              <a:rPr lang="fr-FR" sz="2600" dirty="0"/>
              <a:t> proximale, prédominant sur l’IVA</a:t>
            </a:r>
          </a:p>
          <a:p>
            <a:pPr>
              <a:lnSpc>
                <a:spcPct val="100000"/>
              </a:lnSpc>
              <a:buClrTx/>
              <a:defRPr/>
            </a:pPr>
            <a:r>
              <a:rPr lang="fr-FR" sz="2600" dirty="0"/>
              <a:t>Pas de symptomatologie ni de traitement spécifiques</a:t>
            </a:r>
          </a:p>
          <a:p>
            <a:pPr>
              <a:lnSpc>
                <a:spcPct val="100000"/>
              </a:lnSpc>
              <a:buClrTx/>
              <a:defRPr/>
            </a:pPr>
            <a:r>
              <a:rPr lang="fr-FR" sz="2600" dirty="0"/>
              <a:t>IMPACT DE LA TECHNIQUE ++</a:t>
            </a:r>
          </a:p>
        </p:txBody>
      </p:sp>
      <p:sp>
        <p:nvSpPr>
          <p:cNvPr id="6" name="ZoneTexte 5">
            <a:extLst>
              <a:ext uri="{FF2B5EF4-FFF2-40B4-BE49-F238E27FC236}">
                <a16:creationId xmlns:a16="http://schemas.microsoft.com/office/drawing/2014/main" xmlns="" id="{95B30994-9151-4FC7-9F42-65612F978FD0}"/>
              </a:ext>
            </a:extLst>
          </p:cNvPr>
          <p:cNvSpPr txBox="1"/>
          <p:nvPr/>
        </p:nvSpPr>
        <p:spPr>
          <a:xfrm>
            <a:off x="9250802" y="6314443"/>
            <a:ext cx="2504660" cy="276999"/>
          </a:xfrm>
          <a:prstGeom prst="rect">
            <a:avLst/>
          </a:prstGeom>
          <a:solidFill>
            <a:srgbClr val="E3DA69"/>
          </a:solidFill>
        </p:spPr>
        <p:txBody>
          <a:bodyPr wrap="none" rtlCol="0">
            <a:spAutoFit/>
          </a:bodyPr>
          <a:lstStyle/>
          <a:p>
            <a:r>
              <a:rPr lang="fr-FR" sz="1200" dirty="0">
                <a:latin typeface="Times New Roman" panose="02020603050405020304" pitchFamily="18" charset="0"/>
              </a:rPr>
              <a:t>Taylor C, et al. J Clin </a:t>
            </a:r>
            <a:r>
              <a:rPr lang="fr-FR" sz="1200" dirty="0" err="1">
                <a:latin typeface="Times New Roman" panose="02020603050405020304" pitchFamily="18" charset="0"/>
              </a:rPr>
              <a:t>Oncol</a:t>
            </a:r>
            <a:r>
              <a:rPr lang="fr-FR" sz="1200" dirty="0">
                <a:latin typeface="Times New Roman" panose="02020603050405020304" pitchFamily="18" charset="0"/>
              </a:rPr>
              <a:t> 2017;22 </a:t>
            </a:r>
          </a:p>
        </p:txBody>
      </p:sp>
      <p:sp>
        <p:nvSpPr>
          <p:cNvPr id="7" name="ZoneTexte 6">
            <a:extLst>
              <a:ext uri="{FF2B5EF4-FFF2-40B4-BE49-F238E27FC236}">
                <a16:creationId xmlns:a16="http://schemas.microsoft.com/office/drawing/2014/main" xmlns="" id="{A21D2ABA-B9EF-40D8-8A08-9D2A778A2AB8}"/>
              </a:ext>
            </a:extLst>
          </p:cNvPr>
          <p:cNvSpPr txBox="1"/>
          <p:nvPr/>
        </p:nvSpPr>
        <p:spPr>
          <a:xfrm>
            <a:off x="211047" y="6207347"/>
            <a:ext cx="7953375" cy="646331"/>
          </a:xfrm>
          <a:prstGeom prst="rect">
            <a:avLst/>
          </a:prstGeom>
          <a:solidFill>
            <a:srgbClr val="E3DA69"/>
          </a:solidFill>
        </p:spPr>
        <p:txBody>
          <a:bodyPr wrap="square" rtlCol="0">
            <a:spAutoFit/>
          </a:bodyPr>
          <a:lstStyle/>
          <a:p>
            <a:pPr>
              <a:defRPr/>
            </a:pPr>
            <a:r>
              <a:rPr lang="en-US" sz="1200" dirty="0" err="1">
                <a:latin typeface="Times New Roman" panose="02020603050405020304" pitchFamily="18" charset="0"/>
              </a:rPr>
              <a:t>DiSipio</a:t>
            </a:r>
            <a:r>
              <a:rPr lang="en-US" sz="1200" dirty="0">
                <a:latin typeface="Times New Roman" panose="02020603050405020304" pitchFamily="18" charset="0"/>
              </a:rPr>
              <a:t> T et al. </a:t>
            </a:r>
            <a:r>
              <a:rPr lang="fr-FR" sz="1200" dirty="0">
                <a:latin typeface="Times New Roman" panose="02020603050405020304" pitchFamily="18" charset="0"/>
              </a:rPr>
              <a:t>Lancet </a:t>
            </a:r>
            <a:r>
              <a:rPr lang="fr-FR" sz="1200" dirty="0" err="1">
                <a:latin typeface="Times New Roman" panose="02020603050405020304" pitchFamily="18" charset="0"/>
              </a:rPr>
              <a:t>Oncol</a:t>
            </a:r>
            <a:r>
              <a:rPr lang="fr-FR" sz="1200" dirty="0">
                <a:latin typeface="Times New Roman" panose="02020603050405020304" pitchFamily="18" charset="0"/>
              </a:rPr>
              <a:t> 2013; 14:500.                            </a:t>
            </a:r>
            <a:r>
              <a:rPr lang="en-US" sz="1200" dirty="0">
                <a:latin typeface="Times New Roman" panose="02020603050405020304" pitchFamily="18" charset="0"/>
              </a:rPr>
              <a:t>Shah C et al. </a:t>
            </a:r>
            <a:r>
              <a:rPr lang="fr-FR" sz="1200" dirty="0">
                <a:latin typeface="Times New Roman" panose="02020603050405020304" pitchFamily="18" charset="0"/>
              </a:rPr>
              <a:t>Int J </a:t>
            </a:r>
            <a:r>
              <a:rPr lang="fr-FR" sz="1200" dirty="0" err="1">
                <a:latin typeface="Times New Roman" panose="02020603050405020304" pitchFamily="18" charset="0"/>
              </a:rPr>
              <a:t>Radiat</a:t>
            </a:r>
            <a:r>
              <a:rPr lang="fr-FR" sz="1200" dirty="0">
                <a:latin typeface="Times New Roman" panose="02020603050405020304" pitchFamily="18" charset="0"/>
              </a:rPr>
              <a:t> </a:t>
            </a:r>
            <a:r>
              <a:rPr lang="fr-FR" sz="1200" dirty="0" err="1">
                <a:latin typeface="Times New Roman" panose="02020603050405020304" pitchFamily="18" charset="0"/>
              </a:rPr>
              <a:t>Oncol</a:t>
            </a:r>
            <a:r>
              <a:rPr lang="fr-FR" sz="1200" dirty="0">
                <a:latin typeface="Times New Roman" panose="02020603050405020304" pitchFamily="18" charset="0"/>
              </a:rPr>
              <a:t> Biol Phys 2012; 83:1095</a:t>
            </a:r>
          </a:p>
          <a:p>
            <a:pPr>
              <a:defRPr/>
            </a:pPr>
            <a:r>
              <a:rPr lang="fr-FR" sz="1200" dirty="0">
                <a:latin typeface="Times New Roman" panose="02020603050405020304" pitchFamily="18" charset="0"/>
              </a:rPr>
              <a:t>Erickson VS et al. </a:t>
            </a:r>
            <a:r>
              <a:rPr lang="en-US" sz="1200" dirty="0">
                <a:latin typeface="Times New Roman" panose="02020603050405020304" pitchFamily="18" charset="0"/>
              </a:rPr>
              <a:t>J Natl Cancer Inst 2001; 93:96                   Ferguson CM, et al. </a:t>
            </a:r>
            <a:r>
              <a:rPr lang="fr-FR" sz="1200" dirty="0">
                <a:latin typeface="Times New Roman" panose="02020603050405020304" pitchFamily="18" charset="0"/>
              </a:rPr>
              <a:t>J Clin </a:t>
            </a:r>
            <a:r>
              <a:rPr lang="fr-FR" sz="1200" dirty="0" err="1">
                <a:latin typeface="Times New Roman" panose="02020603050405020304" pitchFamily="18" charset="0"/>
              </a:rPr>
              <a:t>Oncol</a:t>
            </a:r>
            <a:r>
              <a:rPr lang="fr-FR" sz="1200" dirty="0">
                <a:latin typeface="Times New Roman" panose="02020603050405020304" pitchFamily="18" charset="0"/>
              </a:rPr>
              <a:t> 2016; 34:691                            </a:t>
            </a:r>
          </a:p>
          <a:p>
            <a:pPr>
              <a:defRPr/>
            </a:pPr>
            <a:r>
              <a:rPr lang="en-US" sz="1200" dirty="0" err="1">
                <a:latin typeface="Times New Roman" panose="02020603050405020304" pitchFamily="18" charset="0"/>
              </a:rPr>
              <a:t>Keilani</a:t>
            </a:r>
            <a:r>
              <a:rPr lang="en-US" sz="1200" dirty="0">
                <a:latin typeface="Times New Roman" panose="02020603050405020304" pitchFamily="18" charset="0"/>
              </a:rPr>
              <a:t> M, et al. </a:t>
            </a:r>
            <a:r>
              <a:rPr lang="fr-FR" sz="1200" dirty="0">
                <a:latin typeface="Times New Roman" panose="02020603050405020304" pitchFamily="18" charset="0"/>
              </a:rPr>
              <a:t>Support Care Cancer 2016; 24:1907	 </a:t>
            </a:r>
            <a:r>
              <a:rPr lang="sv-SE" sz="1200" dirty="0">
                <a:latin typeface="Times New Roman" panose="02020603050405020304" pitchFamily="18" charset="0"/>
              </a:rPr>
              <a:t>Cohen-Hallaleh RB et al. </a:t>
            </a:r>
            <a:r>
              <a:rPr lang="pt-BR" sz="1200" dirty="0">
                <a:latin typeface="Times New Roman" panose="02020603050405020304" pitchFamily="18" charset="0"/>
              </a:rPr>
              <a:t>Clin Sarcoma Res. 2017 Aug 7;7:15</a:t>
            </a:r>
            <a:endParaRPr lang="fr-FR" sz="1200" dirty="0">
              <a:latin typeface="Times New Roman" panose="02020603050405020304" pitchFamily="18" charset="0"/>
            </a:endParaRPr>
          </a:p>
        </p:txBody>
      </p:sp>
    </p:spTree>
    <p:extLst>
      <p:ext uri="{BB962C8B-B14F-4D97-AF65-F5344CB8AC3E}">
        <p14:creationId xmlns:p14="http://schemas.microsoft.com/office/powerpoint/2010/main" val="330668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82ACEF-FA38-4571-AD84-1E82E4FDD06C}"/>
              </a:ext>
            </a:extLst>
          </p:cNvPr>
          <p:cNvSpPr>
            <a:spLocks noGrp="1"/>
          </p:cNvSpPr>
          <p:nvPr>
            <p:ph type="title"/>
          </p:nvPr>
        </p:nvSpPr>
        <p:spPr/>
        <p:txBody>
          <a:bodyPr/>
          <a:lstStyle/>
          <a:p>
            <a:r>
              <a:rPr lang="fr-FR" dirty="0"/>
              <a:t>Conclusions</a:t>
            </a:r>
          </a:p>
        </p:txBody>
      </p:sp>
      <p:sp>
        <p:nvSpPr>
          <p:cNvPr id="4" name="Rectangle 3">
            <a:extLst>
              <a:ext uri="{FF2B5EF4-FFF2-40B4-BE49-F238E27FC236}">
                <a16:creationId xmlns:a16="http://schemas.microsoft.com/office/drawing/2014/main" xmlns="" id="{BDA0E18F-9B5F-4420-A1AD-15BBAAE00ACC}"/>
              </a:ext>
            </a:extLst>
          </p:cNvPr>
          <p:cNvSpPr>
            <a:spLocks noGrp="1" noChangeArrowheads="1"/>
          </p:cNvSpPr>
          <p:nvPr>
            <p:ph idx="1"/>
          </p:nvPr>
        </p:nvSpPr>
        <p:spPr>
          <a:xfrm>
            <a:off x="348343" y="1825625"/>
            <a:ext cx="11473543" cy="4351338"/>
          </a:xfrm>
        </p:spPr>
        <p:txBody>
          <a:bodyPr/>
          <a:lstStyle/>
          <a:p>
            <a:pPr>
              <a:lnSpc>
                <a:spcPct val="120000"/>
              </a:lnSpc>
              <a:buClr>
                <a:srgbClr val="FF9900"/>
              </a:buClr>
              <a:defRPr/>
            </a:pPr>
            <a:r>
              <a:rPr lang="fr-FR" altLang="fr-FR" dirty="0"/>
              <a:t>Après traitement conservateur, la RT 3D post-opératoire est indispensable.</a:t>
            </a:r>
          </a:p>
          <a:p>
            <a:pPr>
              <a:lnSpc>
                <a:spcPct val="120000"/>
              </a:lnSpc>
              <a:buClr>
                <a:srgbClr val="FF9900"/>
              </a:buClr>
              <a:defRPr/>
            </a:pPr>
            <a:r>
              <a:rPr lang="fr-FR" altLang="fr-FR" dirty="0"/>
              <a:t>En l’absence de facteurs de gravité, un schéma </a:t>
            </a:r>
            <a:r>
              <a:rPr lang="fr-FR" altLang="fr-FR" dirty="0" err="1"/>
              <a:t>hypofractionné</a:t>
            </a:r>
            <a:r>
              <a:rPr lang="fr-FR" altLang="fr-FR" dirty="0"/>
              <a:t> peut être proposé.</a:t>
            </a:r>
          </a:p>
          <a:p>
            <a:pPr>
              <a:lnSpc>
                <a:spcPct val="120000"/>
              </a:lnSpc>
              <a:buClr>
                <a:srgbClr val="FF9900"/>
              </a:buClr>
              <a:defRPr/>
            </a:pPr>
            <a:r>
              <a:rPr lang="fr-FR" altLang="fr-FR" dirty="0"/>
              <a:t>La RCMI et la radiothérapie asservie à la respiration permettent une optimisation dosimétrique en cas d’anatomie particulière.</a:t>
            </a:r>
          </a:p>
          <a:p>
            <a:pPr>
              <a:lnSpc>
                <a:spcPct val="120000"/>
              </a:lnSpc>
              <a:buClr>
                <a:srgbClr val="FF9900"/>
              </a:buClr>
              <a:defRPr/>
            </a:pPr>
            <a:r>
              <a:rPr lang="fr-FR" altLang="fr-FR" dirty="0"/>
              <a:t>L’irradiation partielle semble réalisable chez des patientes sélectionnées.</a:t>
            </a:r>
          </a:p>
          <a:p>
            <a:pPr>
              <a:lnSpc>
                <a:spcPct val="120000"/>
              </a:lnSpc>
              <a:buClr>
                <a:srgbClr val="FF9900"/>
              </a:buClr>
              <a:defRPr/>
            </a:pPr>
            <a:r>
              <a:rPr lang="fr-FR" altLang="fr-FR" dirty="0"/>
              <a:t>Les techniques modernes vont permettre une limitation de la toxicité tardive</a:t>
            </a:r>
          </a:p>
          <a:p>
            <a:pPr>
              <a:lnSpc>
                <a:spcPct val="120000"/>
              </a:lnSpc>
              <a:buClr>
                <a:srgbClr val="FF9900"/>
              </a:buClr>
              <a:defRPr/>
            </a:pPr>
            <a:endParaRPr lang="fr-FR" altLang="fr-FR" dirty="0"/>
          </a:p>
          <a:p>
            <a:pPr marL="0" indent="0">
              <a:lnSpc>
                <a:spcPct val="120000"/>
              </a:lnSpc>
              <a:buClr>
                <a:srgbClr val="FF9900"/>
              </a:buClr>
              <a:buFontTx/>
              <a:buNone/>
              <a:defRPr/>
            </a:pPr>
            <a:endParaRPr lang="fr-FR" altLang="fr-FR" dirty="0">
              <a:solidFill>
                <a:srgbClr val="FFFFFF"/>
              </a:solidFill>
            </a:endParaRPr>
          </a:p>
        </p:txBody>
      </p:sp>
    </p:spTree>
    <p:extLst>
      <p:ext uri="{BB962C8B-B14F-4D97-AF65-F5344CB8AC3E}">
        <p14:creationId xmlns:p14="http://schemas.microsoft.com/office/powerpoint/2010/main" val="278559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B667C2-A432-4B19-987A-344CE7FBED6E}"/>
              </a:ext>
            </a:extLst>
          </p:cNvPr>
          <p:cNvSpPr>
            <a:spLocks noGrp="1"/>
          </p:cNvSpPr>
          <p:nvPr>
            <p:ph type="title"/>
          </p:nvPr>
        </p:nvSpPr>
        <p:spPr/>
        <p:txBody>
          <a:bodyPr/>
          <a:lstStyle/>
          <a:p>
            <a:r>
              <a:rPr lang="fr-FR" dirty="0"/>
              <a:t>Quelles indications ? </a:t>
            </a:r>
          </a:p>
        </p:txBody>
      </p:sp>
    </p:spTree>
    <p:extLst>
      <p:ext uri="{BB962C8B-B14F-4D97-AF65-F5344CB8AC3E}">
        <p14:creationId xmlns:p14="http://schemas.microsoft.com/office/powerpoint/2010/main" val="53413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4C30F8-7831-45B0-BD0D-99CD1829AEAC}"/>
              </a:ext>
            </a:extLst>
          </p:cNvPr>
          <p:cNvSpPr>
            <a:spLocks noGrp="1"/>
          </p:cNvSpPr>
          <p:nvPr>
            <p:ph type="title"/>
          </p:nvPr>
        </p:nvSpPr>
        <p:spPr>
          <a:xfrm>
            <a:off x="211198" y="360392"/>
            <a:ext cx="9520158" cy="978265"/>
          </a:xfrm>
        </p:spPr>
        <p:txBody>
          <a:bodyPr>
            <a:normAutofit fontScale="90000"/>
          </a:bodyPr>
          <a:lstStyle/>
          <a:p>
            <a:r>
              <a:rPr lang="fr-FR" dirty="0"/>
              <a:t>Cancers infiltrants</a:t>
            </a:r>
            <a:br>
              <a:rPr lang="fr-FR" dirty="0"/>
            </a:br>
            <a:r>
              <a:rPr lang="fr-FR" sz="2800" dirty="0"/>
              <a:t>Rôle de la RT </a:t>
            </a:r>
            <a:r>
              <a:rPr lang="fr-FR" sz="2800" b="1" dirty="0"/>
              <a:t>après traitement conservateur</a:t>
            </a:r>
          </a:p>
        </p:txBody>
      </p:sp>
      <p:sp>
        <p:nvSpPr>
          <p:cNvPr id="3" name="Espace réservé du contenu 2">
            <a:extLst>
              <a:ext uri="{FF2B5EF4-FFF2-40B4-BE49-F238E27FC236}">
                <a16:creationId xmlns:a16="http://schemas.microsoft.com/office/drawing/2014/main" xmlns="" id="{A9FB4D6F-210A-4A06-BBFE-EC8E79BB61F3}"/>
              </a:ext>
            </a:extLst>
          </p:cNvPr>
          <p:cNvSpPr>
            <a:spLocks noGrp="1"/>
          </p:cNvSpPr>
          <p:nvPr>
            <p:ph idx="1"/>
          </p:nvPr>
        </p:nvSpPr>
        <p:spPr>
          <a:xfrm>
            <a:off x="471863" y="3454169"/>
            <a:ext cx="4708187" cy="1953153"/>
          </a:xfrm>
        </p:spPr>
        <p:txBody>
          <a:bodyPr>
            <a:normAutofit fontScale="92500" lnSpcReduction="10000"/>
          </a:bodyPr>
          <a:lstStyle/>
          <a:p>
            <a:pPr marL="0" indent="0">
              <a:buNone/>
            </a:pPr>
            <a:r>
              <a:rPr lang="fr-FR" dirty="0"/>
              <a:t>DIMINUE</a:t>
            </a:r>
          </a:p>
          <a:p>
            <a:r>
              <a:rPr lang="fr-FR" dirty="0"/>
              <a:t>le risque de récidive à 10 ans</a:t>
            </a:r>
          </a:p>
          <a:p>
            <a:r>
              <a:rPr lang="fr-FR" dirty="0"/>
              <a:t>le risque de décès par cancer à 15 ans, notamment pour les </a:t>
            </a:r>
            <a:r>
              <a:rPr lang="fr-FR" dirty="0" err="1"/>
              <a:t>pN</a:t>
            </a:r>
            <a:r>
              <a:rPr lang="fr-FR" dirty="0"/>
              <a:t>+ </a:t>
            </a:r>
          </a:p>
        </p:txBody>
      </p:sp>
      <p:pic>
        <p:nvPicPr>
          <p:cNvPr id="4" name="Image 9">
            <a:extLst>
              <a:ext uri="{FF2B5EF4-FFF2-40B4-BE49-F238E27FC236}">
                <a16:creationId xmlns:a16="http://schemas.microsoft.com/office/drawing/2014/main" xmlns="" id="{6A8690F9-2939-4822-9B2A-98BC01C962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7915" y="339617"/>
            <a:ext cx="27828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a:extLst>
              <a:ext uri="{FF2B5EF4-FFF2-40B4-BE49-F238E27FC236}">
                <a16:creationId xmlns:a16="http://schemas.microsoft.com/office/drawing/2014/main" xmlns="" id="{3E8A300E-D464-4F18-A4EF-CB6F231CEE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2984" y="3315669"/>
            <a:ext cx="2782887" cy="26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a:extLst>
              <a:ext uri="{FF2B5EF4-FFF2-40B4-BE49-F238E27FC236}">
                <a16:creationId xmlns:a16="http://schemas.microsoft.com/office/drawing/2014/main" xmlns="" id="{456E69F2-910E-421D-BAF2-46DD98750B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12202" y="3356703"/>
            <a:ext cx="2768600" cy="26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xmlns="" id="{8E8CC7A2-7E2C-4E04-8638-13C938D854E6}"/>
              </a:ext>
            </a:extLst>
          </p:cNvPr>
          <p:cNvSpPr txBox="1"/>
          <p:nvPr/>
        </p:nvSpPr>
        <p:spPr>
          <a:xfrm>
            <a:off x="9212202" y="123961"/>
            <a:ext cx="800219" cy="276999"/>
          </a:xfrm>
          <a:prstGeom prst="rect">
            <a:avLst/>
          </a:prstGeom>
          <a:solidFill>
            <a:srgbClr val="E3DA69"/>
          </a:solidFill>
        </p:spPr>
        <p:txBody>
          <a:bodyPr wrap="none" rtlCol="0">
            <a:spAutoFit/>
          </a:bodyPr>
          <a:lstStyle/>
          <a:p>
            <a:r>
              <a:rPr lang="fr-FR" sz="1200" b="1" dirty="0"/>
              <a:t>Récidive</a:t>
            </a:r>
          </a:p>
        </p:txBody>
      </p:sp>
      <p:sp>
        <p:nvSpPr>
          <p:cNvPr id="8" name="ZoneTexte 7">
            <a:extLst>
              <a:ext uri="{FF2B5EF4-FFF2-40B4-BE49-F238E27FC236}">
                <a16:creationId xmlns:a16="http://schemas.microsoft.com/office/drawing/2014/main" xmlns="" id="{ABB079D1-002D-4675-B258-B7D49A890345}"/>
              </a:ext>
            </a:extLst>
          </p:cNvPr>
          <p:cNvSpPr txBox="1"/>
          <p:nvPr/>
        </p:nvSpPr>
        <p:spPr>
          <a:xfrm>
            <a:off x="5782984" y="3177170"/>
            <a:ext cx="1915909" cy="276999"/>
          </a:xfrm>
          <a:prstGeom prst="rect">
            <a:avLst/>
          </a:prstGeom>
          <a:solidFill>
            <a:srgbClr val="E3DA69"/>
          </a:solidFill>
        </p:spPr>
        <p:txBody>
          <a:bodyPr wrap="none" rtlCol="0">
            <a:spAutoFit/>
          </a:bodyPr>
          <a:lstStyle/>
          <a:p>
            <a:r>
              <a:rPr lang="fr-FR" sz="1200" b="1" dirty="0"/>
              <a:t>Décès par cancer du sein</a:t>
            </a:r>
          </a:p>
        </p:txBody>
      </p:sp>
      <p:sp>
        <p:nvSpPr>
          <p:cNvPr id="9" name="ZoneTexte 8">
            <a:extLst>
              <a:ext uri="{FF2B5EF4-FFF2-40B4-BE49-F238E27FC236}">
                <a16:creationId xmlns:a16="http://schemas.microsoft.com/office/drawing/2014/main" xmlns="" id="{EF40CB05-152D-414F-B98C-A5CDF927D740}"/>
              </a:ext>
            </a:extLst>
          </p:cNvPr>
          <p:cNvSpPr txBox="1"/>
          <p:nvPr/>
        </p:nvSpPr>
        <p:spPr>
          <a:xfrm>
            <a:off x="9197915" y="2992504"/>
            <a:ext cx="1915909" cy="461665"/>
          </a:xfrm>
          <a:prstGeom prst="rect">
            <a:avLst/>
          </a:prstGeom>
          <a:solidFill>
            <a:srgbClr val="E3DA69"/>
          </a:solidFill>
        </p:spPr>
        <p:txBody>
          <a:bodyPr wrap="none" rtlCol="0">
            <a:spAutoFit/>
          </a:bodyPr>
          <a:lstStyle/>
          <a:p>
            <a:r>
              <a:rPr lang="fr-FR" sz="1200" b="1" dirty="0"/>
              <a:t>Décès par cancer du sein</a:t>
            </a:r>
          </a:p>
          <a:p>
            <a:r>
              <a:rPr lang="fr-FR" sz="1200" b="1" dirty="0" err="1"/>
              <a:t>pN</a:t>
            </a:r>
            <a:r>
              <a:rPr lang="fr-FR" sz="1200" b="1" dirty="0"/>
              <a:t>+</a:t>
            </a:r>
          </a:p>
        </p:txBody>
      </p:sp>
      <p:sp>
        <p:nvSpPr>
          <p:cNvPr id="10" name="ZoneTexte 9">
            <a:extLst>
              <a:ext uri="{FF2B5EF4-FFF2-40B4-BE49-F238E27FC236}">
                <a16:creationId xmlns:a16="http://schemas.microsoft.com/office/drawing/2014/main" xmlns="" id="{827C70DB-64D1-401B-99CD-74C64A7A4C55}"/>
              </a:ext>
            </a:extLst>
          </p:cNvPr>
          <p:cNvSpPr txBox="1"/>
          <p:nvPr/>
        </p:nvSpPr>
        <p:spPr>
          <a:xfrm>
            <a:off x="211198" y="2082274"/>
            <a:ext cx="8254567" cy="923330"/>
          </a:xfrm>
          <a:prstGeom prst="rect">
            <a:avLst/>
          </a:prstGeom>
          <a:noFill/>
          <a:ln w="38100">
            <a:solidFill>
              <a:schemeClr val="tx1"/>
            </a:solidFill>
          </a:ln>
        </p:spPr>
        <p:txBody>
          <a:bodyPr wrap="none" rtlCol="0">
            <a:spAutoFit/>
          </a:bodyPr>
          <a:lstStyle/>
          <a:p>
            <a:pPr>
              <a:buClr>
                <a:schemeClr val="accent1"/>
              </a:buClr>
              <a:defRPr/>
            </a:pPr>
            <a:r>
              <a:rPr lang="en-US" sz="1800" dirty="0" err="1"/>
              <a:t>Méta-analyse</a:t>
            </a:r>
            <a:r>
              <a:rPr lang="en-US" sz="1800" dirty="0"/>
              <a:t> du Early Breast Cancer Trialists Collaborative Group (EBCTCG)</a:t>
            </a:r>
            <a:endParaRPr lang="en-US" dirty="0"/>
          </a:p>
          <a:p>
            <a:pPr>
              <a:buClr>
                <a:schemeClr val="accent1"/>
              </a:buClr>
              <a:defRPr/>
            </a:pPr>
            <a:r>
              <a:rPr lang="en-US" sz="1800" dirty="0"/>
              <a:t>10 801 patients = 17 </a:t>
            </a:r>
            <a:r>
              <a:rPr lang="en-US" sz="1800" dirty="0" err="1"/>
              <a:t>essais</a:t>
            </a:r>
            <a:r>
              <a:rPr lang="en-US" sz="1800" dirty="0"/>
              <a:t> </a:t>
            </a:r>
            <a:r>
              <a:rPr lang="en-US" sz="1800" dirty="0" err="1"/>
              <a:t>ayant</a:t>
            </a:r>
            <a:r>
              <a:rPr lang="en-US" sz="1800" dirty="0"/>
              <a:t> </a:t>
            </a:r>
            <a:r>
              <a:rPr lang="en-US" sz="1800" dirty="0" err="1"/>
              <a:t>débuté</a:t>
            </a:r>
            <a:r>
              <a:rPr lang="en-US" sz="1800" dirty="0"/>
              <a:t> </a:t>
            </a:r>
            <a:r>
              <a:rPr lang="en-US" sz="1800" dirty="0" err="1"/>
              <a:t>avant</a:t>
            </a:r>
            <a:r>
              <a:rPr lang="en-US" sz="1800" dirty="0"/>
              <a:t> 2000 </a:t>
            </a:r>
            <a:r>
              <a:rPr lang="en-US" sz="1800" dirty="0" err="1"/>
              <a:t>comparant</a:t>
            </a:r>
            <a:r>
              <a:rPr lang="en-US" sz="1800" dirty="0"/>
              <a:t> RT vs pas de RT </a:t>
            </a:r>
          </a:p>
          <a:p>
            <a:pPr>
              <a:buClr>
                <a:schemeClr val="accent1"/>
              </a:buClr>
              <a:defRPr/>
            </a:pPr>
            <a:r>
              <a:rPr lang="en-US" sz="1800" dirty="0" err="1"/>
              <a:t>Suivi</a:t>
            </a:r>
            <a:r>
              <a:rPr lang="en-US" sz="1800" dirty="0"/>
              <a:t> </a:t>
            </a:r>
            <a:r>
              <a:rPr lang="en-US" sz="1800" dirty="0" err="1"/>
              <a:t>médian</a:t>
            </a:r>
            <a:r>
              <a:rPr lang="en-US" sz="1800" dirty="0"/>
              <a:t> : 9.5 </a:t>
            </a:r>
            <a:r>
              <a:rPr lang="en-US" sz="1800" dirty="0" err="1"/>
              <a:t>ans</a:t>
            </a:r>
            <a:endParaRPr lang="en-US" sz="1800" dirty="0"/>
          </a:p>
        </p:txBody>
      </p:sp>
      <p:sp>
        <p:nvSpPr>
          <p:cNvPr id="11" name="ZoneTexte 10">
            <a:extLst>
              <a:ext uri="{FF2B5EF4-FFF2-40B4-BE49-F238E27FC236}">
                <a16:creationId xmlns:a16="http://schemas.microsoft.com/office/drawing/2014/main" xmlns="" id="{5346D807-2066-4D32-9DE2-1ABA0F215D0B}"/>
              </a:ext>
            </a:extLst>
          </p:cNvPr>
          <p:cNvSpPr txBox="1"/>
          <p:nvPr/>
        </p:nvSpPr>
        <p:spPr>
          <a:xfrm>
            <a:off x="352320" y="6362700"/>
            <a:ext cx="2333730" cy="276999"/>
          </a:xfrm>
          <a:prstGeom prst="rect">
            <a:avLst/>
          </a:prstGeom>
          <a:solidFill>
            <a:srgbClr val="E3DA69"/>
          </a:solidFill>
        </p:spPr>
        <p:txBody>
          <a:bodyPr wrap="square" rtlCol="0">
            <a:spAutoFit/>
          </a:bodyPr>
          <a:lstStyle/>
          <a:p>
            <a:pPr algn="ctr"/>
            <a:r>
              <a:rPr lang="fr-FR" altLang="fr-FR" sz="1200" dirty="0">
                <a:solidFill>
                  <a:schemeClr val="tx1"/>
                </a:solidFill>
                <a:latin typeface="Times New Roman" panose="02020603050405020304" pitchFamily="18" charset="0"/>
              </a:rPr>
              <a:t>Lancet 2011 ; 378 : 107</a:t>
            </a:r>
          </a:p>
        </p:txBody>
      </p:sp>
      <p:sp>
        <p:nvSpPr>
          <p:cNvPr id="12" name="Ellipse 11">
            <a:extLst>
              <a:ext uri="{FF2B5EF4-FFF2-40B4-BE49-F238E27FC236}">
                <a16:creationId xmlns:a16="http://schemas.microsoft.com/office/drawing/2014/main" xmlns="" id="{D803E57A-211E-466E-BEA5-FB012E4B3BAE}"/>
              </a:ext>
            </a:extLst>
          </p:cNvPr>
          <p:cNvSpPr/>
          <p:nvPr/>
        </p:nvSpPr>
        <p:spPr>
          <a:xfrm>
            <a:off x="11113824" y="339617"/>
            <a:ext cx="382587" cy="26511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llipse 12">
            <a:extLst>
              <a:ext uri="{FF2B5EF4-FFF2-40B4-BE49-F238E27FC236}">
                <a16:creationId xmlns:a16="http://schemas.microsoft.com/office/drawing/2014/main" xmlns="" id="{FB286B0B-06B2-4F18-ABF5-02A41F5CC624}"/>
              </a:ext>
            </a:extLst>
          </p:cNvPr>
          <p:cNvSpPr/>
          <p:nvPr/>
        </p:nvSpPr>
        <p:spPr>
          <a:xfrm>
            <a:off x="7632327" y="3414721"/>
            <a:ext cx="382587" cy="26511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Ellipse 13">
            <a:extLst>
              <a:ext uri="{FF2B5EF4-FFF2-40B4-BE49-F238E27FC236}">
                <a16:creationId xmlns:a16="http://schemas.microsoft.com/office/drawing/2014/main" xmlns="" id="{85D26038-9CC9-4D0B-B8DF-B5A5323F9D7A}"/>
              </a:ext>
            </a:extLst>
          </p:cNvPr>
          <p:cNvSpPr/>
          <p:nvPr/>
        </p:nvSpPr>
        <p:spPr>
          <a:xfrm>
            <a:off x="11119510" y="5035998"/>
            <a:ext cx="382587" cy="26511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01577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63AA8E69-74F6-48C9-81C0-DF1ECAA31E04}"/>
              </a:ext>
            </a:extLst>
          </p:cNvPr>
          <p:cNvSpPr>
            <a:spLocks noGrp="1"/>
          </p:cNvSpPr>
          <p:nvPr>
            <p:ph type="title"/>
          </p:nvPr>
        </p:nvSpPr>
        <p:spPr>
          <a:xfrm>
            <a:off x="209715" y="365682"/>
            <a:ext cx="9520158" cy="978265"/>
          </a:xfrm>
        </p:spPr>
        <p:txBody>
          <a:bodyPr>
            <a:normAutofit fontScale="90000"/>
          </a:bodyPr>
          <a:lstStyle/>
          <a:p>
            <a:r>
              <a:rPr lang="fr-FR" dirty="0"/>
              <a:t>Cancers infiltrants</a:t>
            </a:r>
            <a:br>
              <a:rPr lang="fr-FR" dirty="0"/>
            </a:br>
            <a:r>
              <a:rPr lang="fr-FR" sz="2800" dirty="0"/>
              <a:t>Rôle de la RT </a:t>
            </a:r>
            <a:r>
              <a:rPr lang="fr-FR" sz="2800" b="1" dirty="0"/>
              <a:t>après mastectomie</a:t>
            </a:r>
          </a:p>
        </p:txBody>
      </p:sp>
      <p:sp>
        <p:nvSpPr>
          <p:cNvPr id="5" name="ZoneTexte 4">
            <a:extLst>
              <a:ext uri="{FF2B5EF4-FFF2-40B4-BE49-F238E27FC236}">
                <a16:creationId xmlns:a16="http://schemas.microsoft.com/office/drawing/2014/main" xmlns="" id="{974BFA5C-BEBC-46F1-948F-4C61EBC651BB}"/>
              </a:ext>
            </a:extLst>
          </p:cNvPr>
          <p:cNvSpPr txBox="1"/>
          <p:nvPr/>
        </p:nvSpPr>
        <p:spPr>
          <a:xfrm>
            <a:off x="174255" y="2041016"/>
            <a:ext cx="8249759" cy="923330"/>
          </a:xfrm>
          <a:prstGeom prst="rect">
            <a:avLst/>
          </a:prstGeom>
          <a:noFill/>
          <a:ln w="38100">
            <a:solidFill>
              <a:schemeClr val="tx1"/>
            </a:solidFill>
          </a:ln>
        </p:spPr>
        <p:txBody>
          <a:bodyPr wrap="none" rtlCol="0">
            <a:spAutoFit/>
          </a:bodyPr>
          <a:lstStyle/>
          <a:p>
            <a:pPr>
              <a:buClr>
                <a:schemeClr val="accent1"/>
              </a:buClr>
              <a:defRPr/>
            </a:pPr>
            <a:r>
              <a:rPr lang="en-US" sz="1800" dirty="0" err="1"/>
              <a:t>Méta-analyse</a:t>
            </a:r>
            <a:r>
              <a:rPr lang="en-US" sz="1800" dirty="0"/>
              <a:t> du Early Breast Cancer Trialists Collaborative Group (EBCTCG)</a:t>
            </a:r>
            <a:endParaRPr lang="en-US" dirty="0"/>
          </a:p>
          <a:p>
            <a:pPr>
              <a:buClr>
                <a:schemeClr val="accent1"/>
              </a:buClr>
              <a:defRPr/>
            </a:pPr>
            <a:r>
              <a:rPr lang="en-US" sz="1800" dirty="0"/>
              <a:t>8 135 </a:t>
            </a:r>
            <a:r>
              <a:rPr lang="en-US" sz="1800" dirty="0" err="1"/>
              <a:t>patientes</a:t>
            </a:r>
            <a:r>
              <a:rPr lang="en-US" sz="1800" dirty="0"/>
              <a:t> = 22 </a:t>
            </a:r>
            <a:r>
              <a:rPr lang="en-US" sz="1800" dirty="0" err="1"/>
              <a:t>essais</a:t>
            </a:r>
            <a:r>
              <a:rPr lang="en-US" sz="1800" dirty="0"/>
              <a:t> </a:t>
            </a:r>
            <a:r>
              <a:rPr lang="en-US" sz="1800" dirty="0" err="1"/>
              <a:t>ayant</a:t>
            </a:r>
            <a:r>
              <a:rPr lang="en-US" sz="1800" dirty="0"/>
              <a:t> </a:t>
            </a:r>
            <a:r>
              <a:rPr lang="en-US" sz="1800" dirty="0" err="1"/>
              <a:t>débuté</a:t>
            </a:r>
            <a:r>
              <a:rPr lang="en-US" sz="1800" dirty="0"/>
              <a:t> </a:t>
            </a:r>
            <a:r>
              <a:rPr lang="en-US" sz="1800" dirty="0" err="1"/>
              <a:t>avant</a:t>
            </a:r>
            <a:r>
              <a:rPr lang="en-US" sz="1800" dirty="0"/>
              <a:t> 2000 </a:t>
            </a:r>
            <a:r>
              <a:rPr lang="en-US" sz="1800" dirty="0" err="1"/>
              <a:t>comparant</a:t>
            </a:r>
            <a:r>
              <a:rPr lang="en-US" sz="1800" dirty="0"/>
              <a:t> RT vs pas de RT </a:t>
            </a:r>
          </a:p>
          <a:p>
            <a:pPr>
              <a:buClr>
                <a:schemeClr val="accent1"/>
              </a:buClr>
              <a:defRPr/>
            </a:pPr>
            <a:r>
              <a:rPr lang="en-US" sz="1800" dirty="0" err="1"/>
              <a:t>Suivi</a:t>
            </a:r>
            <a:r>
              <a:rPr lang="en-US" sz="1800" dirty="0"/>
              <a:t> </a:t>
            </a:r>
            <a:r>
              <a:rPr lang="en-US" sz="1800" dirty="0" err="1"/>
              <a:t>médian</a:t>
            </a:r>
            <a:r>
              <a:rPr lang="en-US" sz="1800" dirty="0"/>
              <a:t> : 9.4 </a:t>
            </a:r>
            <a:r>
              <a:rPr lang="en-US" sz="1800" dirty="0" err="1"/>
              <a:t>ans</a:t>
            </a:r>
            <a:endParaRPr lang="en-US" sz="1800" dirty="0"/>
          </a:p>
        </p:txBody>
      </p:sp>
      <p:sp>
        <p:nvSpPr>
          <p:cNvPr id="7" name="ZoneTexte 6">
            <a:extLst>
              <a:ext uri="{FF2B5EF4-FFF2-40B4-BE49-F238E27FC236}">
                <a16:creationId xmlns:a16="http://schemas.microsoft.com/office/drawing/2014/main" xmlns="" id="{31F531B7-C91B-467C-BA6E-D4FB3483DD76}"/>
              </a:ext>
            </a:extLst>
          </p:cNvPr>
          <p:cNvSpPr txBox="1"/>
          <p:nvPr/>
        </p:nvSpPr>
        <p:spPr>
          <a:xfrm>
            <a:off x="94514" y="3661416"/>
            <a:ext cx="6243147" cy="1891865"/>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lang="fr-FR" sz="2000" dirty="0"/>
              <a:t>N’améliore pas le contrôle local ni la survie des pN0</a:t>
            </a:r>
          </a:p>
          <a:p>
            <a:pPr marL="285750" indent="-285750">
              <a:lnSpc>
                <a:spcPct val="150000"/>
              </a:lnSpc>
              <a:buClr>
                <a:schemeClr val="accent1"/>
              </a:buClr>
              <a:buFont typeface="Arial" panose="020B0604020202020204" pitchFamily="34" charset="0"/>
              <a:buChar char="•"/>
            </a:pPr>
            <a:r>
              <a:rPr lang="fr-FR" sz="2000" dirty="0"/>
              <a:t>Réduit le risque de récidive locale à 10 ans des </a:t>
            </a:r>
            <a:r>
              <a:rPr lang="fr-FR" sz="2000" dirty="0" err="1"/>
              <a:t>pN</a:t>
            </a:r>
            <a:r>
              <a:rPr lang="fr-FR" sz="2000" dirty="0"/>
              <a:t>+, </a:t>
            </a:r>
          </a:p>
          <a:p>
            <a:pPr>
              <a:lnSpc>
                <a:spcPct val="150000"/>
              </a:lnSpc>
              <a:buClr>
                <a:schemeClr val="accent1"/>
              </a:buClr>
            </a:pPr>
            <a:r>
              <a:rPr lang="fr-FR" sz="2000" dirty="0"/>
              <a:t>quel que soit ne nombre de N+ (</a:t>
            </a:r>
            <a:r>
              <a:rPr lang="fr-FR" sz="2000" u="sng" dirty="0"/>
              <a:t>&lt;</a:t>
            </a:r>
            <a:r>
              <a:rPr lang="fr-FR" sz="2000" dirty="0"/>
              <a:t>3 ; &gt; 3)</a:t>
            </a:r>
          </a:p>
          <a:p>
            <a:pPr marL="285750" indent="-285750">
              <a:lnSpc>
                <a:spcPct val="150000"/>
              </a:lnSpc>
              <a:buClr>
                <a:schemeClr val="accent1"/>
              </a:buClr>
              <a:buFont typeface="Arial" panose="020B0604020202020204" pitchFamily="34" charset="0"/>
              <a:buChar char="•"/>
            </a:pPr>
            <a:r>
              <a:rPr lang="fr-FR" sz="2000" dirty="0"/>
              <a:t>Réduit la mortalité par cancer du sein à 20 ans des </a:t>
            </a:r>
            <a:r>
              <a:rPr lang="fr-FR" sz="2000" dirty="0" err="1"/>
              <a:t>pN</a:t>
            </a:r>
            <a:r>
              <a:rPr lang="fr-FR" sz="2000" dirty="0"/>
              <a:t>+</a:t>
            </a:r>
          </a:p>
        </p:txBody>
      </p:sp>
      <p:pic>
        <p:nvPicPr>
          <p:cNvPr id="8" name="Image 5">
            <a:extLst>
              <a:ext uri="{FF2B5EF4-FFF2-40B4-BE49-F238E27FC236}">
                <a16:creationId xmlns:a16="http://schemas.microsoft.com/office/drawing/2014/main" xmlns="" id="{C6F60855-B85B-4F0A-B700-A5E9B3EF98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7181" y="3535931"/>
            <a:ext cx="2324819"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a:extLst>
              <a:ext uri="{FF2B5EF4-FFF2-40B4-BE49-F238E27FC236}">
                <a16:creationId xmlns:a16="http://schemas.microsoft.com/office/drawing/2014/main" xmlns="" id="{7EE8B7CD-4BA9-4393-8369-FFE017E927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7181" y="17424"/>
            <a:ext cx="2324819"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xmlns="" id="{EBCABD28-9FFC-4712-B1E7-AC00EFCC2289}"/>
              </a:ext>
            </a:extLst>
          </p:cNvPr>
          <p:cNvSpPr txBox="1"/>
          <p:nvPr/>
        </p:nvSpPr>
        <p:spPr>
          <a:xfrm>
            <a:off x="10288967" y="17424"/>
            <a:ext cx="1009996" cy="461665"/>
          </a:xfrm>
          <a:prstGeom prst="rect">
            <a:avLst/>
          </a:prstGeom>
          <a:solidFill>
            <a:srgbClr val="E3DA69"/>
          </a:solidFill>
        </p:spPr>
        <p:txBody>
          <a:bodyPr wrap="square" rtlCol="0">
            <a:spAutoFit/>
          </a:bodyPr>
          <a:lstStyle/>
          <a:p>
            <a:pPr algn="ctr"/>
            <a:r>
              <a:rPr lang="fr-FR" sz="1200" b="1" dirty="0"/>
              <a:t>Récidive</a:t>
            </a:r>
          </a:p>
          <a:p>
            <a:pPr algn="ctr"/>
            <a:r>
              <a:rPr lang="fr-FR" sz="1200" b="1" dirty="0" err="1"/>
              <a:t>pN</a:t>
            </a:r>
            <a:r>
              <a:rPr lang="fr-FR" sz="1200" b="1" dirty="0"/>
              <a:t>+</a:t>
            </a:r>
          </a:p>
        </p:txBody>
      </p:sp>
      <p:sp>
        <p:nvSpPr>
          <p:cNvPr id="11" name="ZoneTexte 10">
            <a:extLst>
              <a:ext uri="{FF2B5EF4-FFF2-40B4-BE49-F238E27FC236}">
                <a16:creationId xmlns:a16="http://schemas.microsoft.com/office/drawing/2014/main" xmlns="" id="{24027EAF-278B-4667-A1F6-3C907379C00B}"/>
              </a:ext>
            </a:extLst>
          </p:cNvPr>
          <p:cNvSpPr txBox="1"/>
          <p:nvPr/>
        </p:nvSpPr>
        <p:spPr>
          <a:xfrm>
            <a:off x="10276091" y="3535931"/>
            <a:ext cx="1915909" cy="461665"/>
          </a:xfrm>
          <a:prstGeom prst="rect">
            <a:avLst/>
          </a:prstGeom>
          <a:solidFill>
            <a:srgbClr val="E3DA69"/>
          </a:solidFill>
        </p:spPr>
        <p:txBody>
          <a:bodyPr wrap="none" rtlCol="0">
            <a:spAutoFit/>
          </a:bodyPr>
          <a:lstStyle/>
          <a:p>
            <a:r>
              <a:rPr lang="fr-FR" sz="1200" b="1" dirty="0"/>
              <a:t>Décès par cancer du sein</a:t>
            </a:r>
          </a:p>
          <a:p>
            <a:r>
              <a:rPr lang="fr-FR" sz="1200" b="1" dirty="0" err="1"/>
              <a:t>pN</a:t>
            </a:r>
            <a:r>
              <a:rPr lang="fr-FR" sz="1200" b="1" dirty="0"/>
              <a:t>+</a:t>
            </a:r>
          </a:p>
        </p:txBody>
      </p:sp>
      <p:sp>
        <p:nvSpPr>
          <p:cNvPr id="12" name="ZoneTexte 11">
            <a:extLst>
              <a:ext uri="{FF2B5EF4-FFF2-40B4-BE49-F238E27FC236}">
                <a16:creationId xmlns:a16="http://schemas.microsoft.com/office/drawing/2014/main" xmlns="" id="{0CCB5D3C-FBF2-4CA0-B741-45AAFDA45B36}"/>
              </a:ext>
            </a:extLst>
          </p:cNvPr>
          <p:cNvSpPr txBox="1"/>
          <p:nvPr/>
        </p:nvSpPr>
        <p:spPr>
          <a:xfrm>
            <a:off x="352320" y="6391072"/>
            <a:ext cx="2473636" cy="276999"/>
          </a:xfrm>
          <a:prstGeom prst="rect">
            <a:avLst/>
          </a:prstGeom>
          <a:solidFill>
            <a:srgbClr val="E3DA69"/>
          </a:solidFill>
        </p:spPr>
        <p:txBody>
          <a:bodyPr wrap="square" rtlCol="0">
            <a:spAutoFit/>
          </a:bodyPr>
          <a:lstStyle/>
          <a:p>
            <a:pPr algn="ctr"/>
            <a:r>
              <a:rPr lang="fr-FR" altLang="fr-FR" sz="1200" dirty="0">
                <a:solidFill>
                  <a:schemeClr val="tx1"/>
                </a:solidFill>
                <a:latin typeface="Times New Roman" panose="02020603050405020304" pitchFamily="18" charset="0"/>
              </a:rPr>
              <a:t>Lancet 2011 ; 378 : 107</a:t>
            </a:r>
          </a:p>
        </p:txBody>
      </p:sp>
      <p:sp>
        <p:nvSpPr>
          <p:cNvPr id="13" name="ZoneTexte 12">
            <a:extLst>
              <a:ext uri="{FF2B5EF4-FFF2-40B4-BE49-F238E27FC236}">
                <a16:creationId xmlns:a16="http://schemas.microsoft.com/office/drawing/2014/main" xmlns="" id="{03CD6C02-3465-4632-8EF1-284F56CC0B1A}"/>
              </a:ext>
            </a:extLst>
          </p:cNvPr>
          <p:cNvSpPr txBox="1"/>
          <p:nvPr/>
        </p:nvSpPr>
        <p:spPr>
          <a:xfrm>
            <a:off x="10400207" y="2785102"/>
            <a:ext cx="1617538" cy="369332"/>
          </a:xfrm>
          <a:prstGeom prst="rect">
            <a:avLst/>
          </a:prstGeom>
          <a:solidFill>
            <a:srgbClr val="E3DA69"/>
          </a:solidFill>
        </p:spPr>
        <p:txBody>
          <a:bodyPr wrap="square" rtlCol="0">
            <a:spAutoFit/>
          </a:bodyPr>
          <a:lstStyle/>
          <a:p>
            <a:r>
              <a:rPr lang="fr-FR" altLang="fr-FR" sz="1800" b="0" dirty="0" err="1">
                <a:solidFill>
                  <a:schemeClr val="tx1"/>
                </a:solidFill>
                <a:latin typeface="Times New Roman" panose="02020603050405020304" pitchFamily="18" charset="0"/>
              </a:rPr>
              <a:t>pN</a:t>
            </a:r>
            <a:r>
              <a:rPr lang="fr-FR" altLang="fr-FR" sz="1800" b="0" dirty="0">
                <a:solidFill>
                  <a:schemeClr val="tx1"/>
                </a:solidFill>
                <a:latin typeface="Times New Roman" panose="02020603050405020304" pitchFamily="18" charset="0"/>
              </a:rPr>
              <a:t>+ = 3 131pts</a:t>
            </a:r>
          </a:p>
        </p:txBody>
      </p:sp>
      <p:sp>
        <p:nvSpPr>
          <p:cNvPr id="17" name="Espace réservé du contenu 2">
            <a:extLst>
              <a:ext uri="{FF2B5EF4-FFF2-40B4-BE49-F238E27FC236}">
                <a16:creationId xmlns:a16="http://schemas.microsoft.com/office/drawing/2014/main" xmlns="" id="{C5EE9803-B40A-4BF0-9170-36378B92045E}"/>
              </a:ext>
            </a:extLst>
          </p:cNvPr>
          <p:cNvSpPr>
            <a:spLocks noGrp="1"/>
          </p:cNvSpPr>
          <p:nvPr>
            <p:ph idx="1"/>
          </p:nvPr>
        </p:nvSpPr>
        <p:spPr>
          <a:xfrm>
            <a:off x="6541430" y="3202754"/>
            <a:ext cx="3188443" cy="2809187"/>
          </a:xfrm>
          <a:ln w="19050">
            <a:solidFill>
              <a:schemeClr val="tx1"/>
            </a:solidFill>
          </a:ln>
        </p:spPr>
        <p:txBody>
          <a:bodyPr>
            <a:normAutofit fontScale="85000" lnSpcReduction="20000"/>
          </a:bodyPr>
          <a:lstStyle/>
          <a:p>
            <a:r>
              <a:rPr lang="fr-FR" sz="2400" dirty="0" err="1"/>
              <a:t>pN</a:t>
            </a:r>
            <a:r>
              <a:rPr lang="fr-FR" sz="2400" dirty="0"/>
              <a:t>+</a:t>
            </a:r>
          </a:p>
          <a:p>
            <a:r>
              <a:rPr lang="fr-FR" sz="2400" dirty="0"/>
              <a:t>Si pN0</a:t>
            </a:r>
          </a:p>
          <a:p>
            <a:pPr marL="0" indent="0">
              <a:buNone/>
            </a:pPr>
            <a:r>
              <a:rPr lang="fr-FR" dirty="0"/>
              <a:t>- T3-T4</a:t>
            </a:r>
          </a:p>
          <a:p>
            <a:pPr marL="0" indent="0">
              <a:buNone/>
            </a:pPr>
            <a:r>
              <a:rPr lang="fr-FR" dirty="0"/>
              <a:t>- R1</a:t>
            </a:r>
          </a:p>
          <a:p>
            <a:pPr marL="0" indent="0">
              <a:buNone/>
            </a:pPr>
            <a:r>
              <a:rPr lang="fr-FR" dirty="0"/>
              <a:t>- pT2 avec au moins l’un des critères suivants : &lt; 40 ans, grade III, triple négatif, </a:t>
            </a:r>
            <a:r>
              <a:rPr lang="fr-FR" dirty="0" err="1"/>
              <a:t>embols</a:t>
            </a:r>
            <a:endParaRPr lang="fr-FR" dirty="0"/>
          </a:p>
        </p:txBody>
      </p:sp>
      <p:sp>
        <p:nvSpPr>
          <p:cNvPr id="14" name="Ellipse 13">
            <a:extLst>
              <a:ext uri="{FF2B5EF4-FFF2-40B4-BE49-F238E27FC236}">
                <a16:creationId xmlns:a16="http://schemas.microsoft.com/office/drawing/2014/main" xmlns="" id="{7342398B-57DB-4778-A4FA-8DEAE310A15D}"/>
              </a:ext>
            </a:extLst>
          </p:cNvPr>
          <p:cNvSpPr/>
          <p:nvPr/>
        </p:nvSpPr>
        <p:spPr>
          <a:xfrm>
            <a:off x="11415482" y="1706503"/>
            <a:ext cx="382587" cy="26511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Ellipse 14">
            <a:extLst>
              <a:ext uri="{FF2B5EF4-FFF2-40B4-BE49-F238E27FC236}">
                <a16:creationId xmlns:a16="http://schemas.microsoft.com/office/drawing/2014/main" xmlns="" id="{6DBE53AD-01FC-4A10-8AC1-A70EAE6F5B4C}"/>
              </a:ext>
            </a:extLst>
          </p:cNvPr>
          <p:cNvSpPr/>
          <p:nvPr/>
        </p:nvSpPr>
        <p:spPr>
          <a:xfrm>
            <a:off x="11415482" y="5257924"/>
            <a:ext cx="382587" cy="26511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53497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4AEA3D-A235-4DD6-BAE3-322E27E955D6}"/>
              </a:ext>
            </a:extLst>
          </p:cNvPr>
          <p:cNvSpPr>
            <a:spLocks noGrp="1"/>
          </p:cNvSpPr>
          <p:nvPr>
            <p:ph type="title"/>
          </p:nvPr>
        </p:nvSpPr>
        <p:spPr>
          <a:xfrm>
            <a:off x="379810" y="468397"/>
            <a:ext cx="9520158" cy="770678"/>
          </a:xfrm>
        </p:spPr>
        <p:txBody>
          <a:bodyPr/>
          <a:lstStyle/>
          <a:p>
            <a:r>
              <a:rPr lang="fr-FR" dirty="0"/>
              <a:t>Carcinome in situ</a:t>
            </a:r>
          </a:p>
        </p:txBody>
      </p:sp>
      <p:sp>
        <p:nvSpPr>
          <p:cNvPr id="3" name="Espace réservé du contenu 2">
            <a:extLst>
              <a:ext uri="{FF2B5EF4-FFF2-40B4-BE49-F238E27FC236}">
                <a16:creationId xmlns:a16="http://schemas.microsoft.com/office/drawing/2014/main" xmlns="" id="{86FDA2F8-64B3-4E47-856D-7D0BFDFCED11}"/>
              </a:ext>
            </a:extLst>
          </p:cNvPr>
          <p:cNvSpPr>
            <a:spLocks noGrp="1"/>
          </p:cNvSpPr>
          <p:nvPr>
            <p:ph idx="1"/>
          </p:nvPr>
        </p:nvSpPr>
        <p:spPr>
          <a:xfrm>
            <a:off x="192349" y="2167391"/>
            <a:ext cx="11807301" cy="3166609"/>
          </a:xfrm>
        </p:spPr>
        <p:txBody>
          <a:bodyPr>
            <a:normAutofit/>
          </a:bodyPr>
          <a:lstStyle/>
          <a:p>
            <a:pPr>
              <a:lnSpc>
                <a:spcPct val="150000"/>
              </a:lnSpc>
            </a:pPr>
            <a:r>
              <a:rPr lang="fr-FR" sz="2400" dirty="0"/>
              <a:t>Carcinome LOBULAIRE in situ : Pas de RT (sauf pléiomorphe de haut grade)</a:t>
            </a:r>
          </a:p>
          <a:p>
            <a:pPr>
              <a:lnSpc>
                <a:spcPct val="150000"/>
              </a:lnSpc>
            </a:pPr>
            <a:r>
              <a:rPr lang="fr-FR" sz="2400" dirty="0"/>
              <a:t>Carcinome CANALAIRE in situ :</a:t>
            </a:r>
          </a:p>
          <a:p>
            <a:pPr marL="0" indent="0">
              <a:lnSpc>
                <a:spcPct val="150000"/>
              </a:lnSpc>
              <a:buNone/>
            </a:pPr>
            <a:r>
              <a:rPr lang="fr-FR" sz="2400" dirty="0"/>
              <a:t>	- Pas de RT si mastectomie totale</a:t>
            </a:r>
          </a:p>
          <a:p>
            <a:pPr marL="0" indent="0">
              <a:lnSpc>
                <a:spcPct val="150000"/>
              </a:lnSpc>
              <a:buNone/>
            </a:pPr>
            <a:r>
              <a:rPr lang="fr-FR" sz="2400" dirty="0"/>
              <a:t>	</a:t>
            </a:r>
            <a:r>
              <a:rPr lang="fr-FR" sz="2400" b="1" dirty="0"/>
              <a:t>- Si traitement conservateur : la RT diminue le risque de récidive in situ et infiltrante</a:t>
            </a:r>
          </a:p>
          <a:p>
            <a:pPr marL="0" indent="0">
              <a:buNone/>
            </a:pPr>
            <a:endParaRPr lang="fr-FR" dirty="0"/>
          </a:p>
        </p:txBody>
      </p:sp>
    </p:spTree>
    <p:extLst>
      <p:ext uri="{BB962C8B-B14F-4D97-AF65-F5344CB8AC3E}">
        <p14:creationId xmlns:p14="http://schemas.microsoft.com/office/powerpoint/2010/main" val="234845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5509AC-D416-4BD6-A5A2-0FD6CD74565C}"/>
              </a:ext>
            </a:extLst>
          </p:cNvPr>
          <p:cNvSpPr>
            <a:spLocks noGrp="1"/>
          </p:cNvSpPr>
          <p:nvPr>
            <p:ph type="title"/>
          </p:nvPr>
        </p:nvSpPr>
        <p:spPr/>
        <p:txBody>
          <a:bodyPr/>
          <a:lstStyle/>
          <a:p>
            <a:r>
              <a:rPr lang="fr-FR" dirty="0"/>
              <a:t>Quelles techniques usuelles ?</a:t>
            </a:r>
          </a:p>
        </p:txBody>
      </p:sp>
    </p:spTree>
    <p:extLst>
      <p:ext uri="{BB962C8B-B14F-4D97-AF65-F5344CB8AC3E}">
        <p14:creationId xmlns:p14="http://schemas.microsoft.com/office/powerpoint/2010/main" val="169118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C6030F36-52B6-46A2-8981-6BF0CCE357EC}"/>
              </a:ext>
            </a:extLst>
          </p:cNvPr>
          <p:cNvSpPr>
            <a:spLocks noGrp="1" noChangeArrowheads="1"/>
          </p:cNvSpPr>
          <p:nvPr>
            <p:ph type="title"/>
          </p:nvPr>
        </p:nvSpPr>
        <p:spPr>
          <a:xfrm>
            <a:off x="619760" y="394728"/>
            <a:ext cx="10972165" cy="636587"/>
          </a:xfrm>
        </p:spPr>
        <p:txBody>
          <a:bodyPr>
            <a:normAutofit fontScale="90000"/>
          </a:bodyPr>
          <a:lstStyle/>
          <a:p>
            <a:r>
              <a:rPr lang="fr-FR" altLang="fr-FR" dirty="0"/>
              <a:t>REFERENCE = Radiothérapie conformationnelle 3D</a:t>
            </a:r>
          </a:p>
        </p:txBody>
      </p:sp>
      <p:sp>
        <p:nvSpPr>
          <p:cNvPr id="6147" name="Rectangle 3">
            <a:extLst>
              <a:ext uri="{FF2B5EF4-FFF2-40B4-BE49-F238E27FC236}">
                <a16:creationId xmlns:a16="http://schemas.microsoft.com/office/drawing/2014/main" xmlns="" id="{445E33B5-6C1D-46E8-B2D9-339CB0426ED0}"/>
              </a:ext>
            </a:extLst>
          </p:cNvPr>
          <p:cNvSpPr>
            <a:spLocks noGrp="1" noChangeArrowheads="1"/>
          </p:cNvSpPr>
          <p:nvPr>
            <p:ph type="body" idx="1"/>
          </p:nvPr>
        </p:nvSpPr>
        <p:spPr>
          <a:xfrm>
            <a:off x="227856" y="1893076"/>
            <a:ext cx="8875713" cy="5088749"/>
          </a:xfrm>
          <a:extLst>
            <a:ext uri="{91240B29-F687-4F45-9708-019B960494DF}">
              <a14:hiddenLine xmlns:a14="http://schemas.microsoft.com/office/drawing/2010/main" w="9525">
                <a:solidFill>
                  <a:schemeClr val="bg1"/>
                </a:solidFill>
                <a:miter lim="800000"/>
                <a:headEnd/>
                <a:tailEnd/>
              </a14:hiddenLine>
            </a:ext>
          </a:extLst>
        </p:spPr>
        <p:txBody>
          <a:bodyPr>
            <a:normAutofit/>
          </a:bodyPr>
          <a:lstStyle/>
          <a:p>
            <a:pPr>
              <a:lnSpc>
                <a:spcPct val="100000"/>
              </a:lnSpc>
            </a:pPr>
            <a:r>
              <a:rPr lang="fr-FR" altLang="fr-FR" sz="2000" dirty="0"/>
              <a:t>Traitement en DD ; plan incliné ; mb supérieur relevé</a:t>
            </a:r>
          </a:p>
          <a:p>
            <a:pPr>
              <a:lnSpc>
                <a:spcPct val="100000"/>
              </a:lnSpc>
            </a:pPr>
            <a:r>
              <a:rPr lang="fr-FR" altLang="fr-FR" sz="2000" dirty="0"/>
              <a:t>Scanner de dosimétrie sans injection</a:t>
            </a:r>
          </a:p>
          <a:p>
            <a:pPr>
              <a:lnSpc>
                <a:spcPct val="100000"/>
              </a:lnSpc>
            </a:pPr>
            <a:r>
              <a:rPr lang="fr-FR" altLang="fr-FR" sz="2000" dirty="0"/>
              <a:t>2 faisceaux tangentiels opposés</a:t>
            </a:r>
          </a:p>
          <a:p>
            <a:pPr>
              <a:lnSpc>
                <a:spcPct val="100000"/>
              </a:lnSpc>
            </a:pPr>
            <a:r>
              <a:rPr lang="fr-FR" altLang="fr-FR" sz="2000" dirty="0"/>
              <a:t>Faisceaux propres aux aires ganglionnaires</a:t>
            </a:r>
          </a:p>
          <a:p>
            <a:pPr>
              <a:lnSpc>
                <a:spcPct val="100000"/>
              </a:lnSpc>
            </a:pPr>
            <a:r>
              <a:rPr lang="fr-FR" altLang="fr-FR" sz="2000" dirty="0"/>
              <a:t>Accélérateur = RX de 4-6 (18) MV ; selon épaisseur du sein/paroi</a:t>
            </a:r>
          </a:p>
        </p:txBody>
      </p:sp>
      <p:pic>
        <p:nvPicPr>
          <p:cNvPr id="6148" name="Picture 6">
            <a:extLst>
              <a:ext uri="{FF2B5EF4-FFF2-40B4-BE49-F238E27FC236}">
                <a16:creationId xmlns:a16="http://schemas.microsoft.com/office/drawing/2014/main" xmlns="" id="{1FA5F2F2-6262-44D9-AFC5-5210BEE1E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46" y="4256254"/>
            <a:ext cx="2440082" cy="220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053">
            <a:extLst>
              <a:ext uri="{FF2B5EF4-FFF2-40B4-BE49-F238E27FC236}">
                <a16:creationId xmlns:a16="http://schemas.microsoft.com/office/drawing/2014/main" xmlns="" id="{D69F1E3B-AE83-47CA-9794-52491A99B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861" r="2623"/>
          <a:stretch>
            <a:fillRect/>
          </a:stretch>
        </p:blipFill>
        <p:spPr bwMode="auto">
          <a:xfrm>
            <a:off x="9289198" y="4250297"/>
            <a:ext cx="2160588"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Image 1">
            <a:extLst>
              <a:ext uri="{FF2B5EF4-FFF2-40B4-BE49-F238E27FC236}">
                <a16:creationId xmlns:a16="http://schemas.microsoft.com/office/drawing/2014/main" xmlns="" id="{235C7962-97B8-4955-8310-969C73FC36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20982" y="1686176"/>
            <a:ext cx="3097212"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 2">
            <a:extLst>
              <a:ext uri="{FF2B5EF4-FFF2-40B4-BE49-F238E27FC236}">
                <a16:creationId xmlns:a16="http://schemas.microsoft.com/office/drawing/2014/main" xmlns="" id="{55FF7177-0028-49F9-B399-54572220FC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6277" y="4250297"/>
            <a:ext cx="3139338" cy="235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xmlns="" id="{58AFBBFC-6D87-49A1-91DA-4C9051D8CF73}"/>
              </a:ext>
            </a:extLst>
          </p:cNvPr>
          <p:cNvSpPr txBox="1"/>
          <p:nvPr/>
        </p:nvSpPr>
        <p:spPr>
          <a:xfrm>
            <a:off x="4572000" y="1127913"/>
            <a:ext cx="2126095" cy="461665"/>
          </a:xfrm>
          <a:prstGeom prst="rect">
            <a:avLst/>
          </a:prstGeom>
          <a:noFill/>
          <a:ln w="19050">
            <a:solidFill>
              <a:schemeClr val="tx1"/>
            </a:solidFill>
          </a:ln>
        </p:spPr>
        <p:txBody>
          <a:bodyPr wrap="none" rtlCol="0">
            <a:spAutoFit/>
          </a:bodyPr>
          <a:lstStyle/>
          <a:p>
            <a:r>
              <a:rPr lang="fr-FR" sz="2400" dirty="0"/>
              <a:t>SEIN ou PAROI</a:t>
            </a:r>
          </a:p>
        </p:txBody>
      </p:sp>
      <p:sp>
        <p:nvSpPr>
          <p:cNvPr id="4" name="ZoneTexte 3">
            <a:extLst>
              <a:ext uri="{FF2B5EF4-FFF2-40B4-BE49-F238E27FC236}">
                <a16:creationId xmlns:a16="http://schemas.microsoft.com/office/drawing/2014/main" xmlns="" id="{24B2BC50-F0D2-4D7D-B86F-A744C7913E0D}"/>
              </a:ext>
            </a:extLst>
          </p:cNvPr>
          <p:cNvSpPr txBox="1"/>
          <p:nvPr/>
        </p:nvSpPr>
        <p:spPr>
          <a:xfrm>
            <a:off x="5283177" y="2713553"/>
            <a:ext cx="2521972" cy="923330"/>
          </a:xfrm>
          <a:prstGeom prst="rect">
            <a:avLst/>
          </a:prstGeom>
          <a:solidFill>
            <a:srgbClr val="FFFF00"/>
          </a:solidFill>
        </p:spPr>
        <p:txBody>
          <a:bodyPr wrap="none" rtlCol="0">
            <a:spAutoFit/>
          </a:bodyPr>
          <a:lstStyle/>
          <a:p>
            <a:r>
              <a:rPr lang="fr-FR" dirty="0"/>
              <a:t>CMI</a:t>
            </a:r>
          </a:p>
          <a:p>
            <a:r>
              <a:rPr lang="fr-FR" dirty="0"/>
              <a:t>Aire sus/sous claviculaire</a:t>
            </a:r>
          </a:p>
          <a:p>
            <a:r>
              <a:rPr lang="fr-FR" dirty="0"/>
              <a:t>Aire axillaire</a:t>
            </a:r>
          </a:p>
        </p:txBody>
      </p:sp>
    </p:spTree>
    <p:extLst>
      <p:ext uri="{BB962C8B-B14F-4D97-AF65-F5344CB8AC3E}">
        <p14:creationId xmlns:p14="http://schemas.microsoft.com/office/powerpoint/2010/main" val="55235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304ED3-0998-4548-BFA5-89EEF31F2F4A}"/>
              </a:ext>
            </a:extLst>
          </p:cNvPr>
          <p:cNvSpPr>
            <a:spLocks noGrp="1"/>
          </p:cNvSpPr>
          <p:nvPr>
            <p:ph type="title"/>
          </p:nvPr>
        </p:nvSpPr>
        <p:spPr>
          <a:xfrm>
            <a:off x="429686" y="214761"/>
            <a:ext cx="10515600" cy="1384917"/>
          </a:xfrm>
        </p:spPr>
        <p:txBody>
          <a:bodyPr>
            <a:normAutofit/>
          </a:bodyPr>
          <a:lstStyle/>
          <a:p>
            <a:r>
              <a:rPr lang="fr-FR" dirty="0"/>
              <a:t>Que faire en cas d’anatomie particulière ?</a:t>
            </a:r>
            <a:br>
              <a:rPr lang="fr-FR" dirty="0"/>
            </a:br>
            <a:r>
              <a:rPr lang="fr-FR" sz="3100" dirty="0"/>
              <a:t>Sein gauche : cœur collé à la paroi thoracique</a:t>
            </a:r>
            <a:endParaRPr lang="fr-FR" dirty="0"/>
          </a:p>
        </p:txBody>
      </p:sp>
      <p:sp>
        <p:nvSpPr>
          <p:cNvPr id="3" name="Espace réservé du contenu 2">
            <a:extLst>
              <a:ext uri="{FF2B5EF4-FFF2-40B4-BE49-F238E27FC236}">
                <a16:creationId xmlns:a16="http://schemas.microsoft.com/office/drawing/2014/main" xmlns="" id="{059D6B92-D1C4-4CE1-8A01-2626BA12737C}"/>
              </a:ext>
            </a:extLst>
          </p:cNvPr>
          <p:cNvSpPr>
            <a:spLocks noGrp="1"/>
          </p:cNvSpPr>
          <p:nvPr>
            <p:ph idx="1"/>
          </p:nvPr>
        </p:nvSpPr>
        <p:spPr>
          <a:xfrm>
            <a:off x="429686" y="1713390"/>
            <a:ext cx="5003448" cy="5016758"/>
          </a:xfrm>
          <a:ln w="12700">
            <a:solidFill>
              <a:schemeClr val="tx1"/>
            </a:solidFill>
          </a:ln>
        </p:spPr>
        <p:txBody>
          <a:bodyPr>
            <a:normAutofit lnSpcReduction="10000"/>
          </a:bodyPr>
          <a:lstStyle/>
          <a:p>
            <a:pPr marL="0" indent="0" algn="ctr">
              <a:buNone/>
            </a:pPr>
            <a:r>
              <a:rPr lang="fr-FR" sz="2000" dirty="0"/>
              <a:t>RT CONFORMATIONNELLE AVEC MODULATION D’INTENSITE</a:t>
            </a:r>
          </a:p>
          <a:p>
            <a:pPr marL="0" indent="0" algn="ctr">
              <a:buNone/>
            </a:pPr>
            <a:endParaRPr lang="fr-FR" sz="2000" dirty="0"/>
          </a:p>
          <a:p>
            <a:pPr marL="0" indent="0" algn="ctr">
              <a:buNone/>
            </a:pPr>
            <a:endParaRPr lang="fr-FR" sz="2000" dirty="0"/>
          </a:p>
          <a:p>
            <a:pPr marL="0" indent="0" algn="ctr">
              <a:buNone/>
            </a:pPr>
            <a:endParaRPr lang="fr-FR" sz="2000" dirty="0"/>
          </a:p>
          <a:p>
            <a:pPr marL="0" indent="0" algn="ctr">
              <a:buNone/>
            </a:pPr>
            <a:endParaRPr lang="fr-FR" sz="2000" dirty="0"/>
          </a:p>
          <a:p>
            <a:pPr marL="0" indent="0" algn="ctr">
              <a:buNone/>
            </a:pPr>
            <a:endParaRPr lang="fr-FR" sz="2000" dirty="0"/>
          </a:p>
          <a:p>
            <a:pPr marL="0" indent="0" algn="ctr">
              <a:buNone/>
            </a:pPr>
            <a:endParaRPr lang="fr-FR" sz="2000" dirty="0"/>
          </a:p>
          <a:p>
            <a:pPr marL="0" indent="0" algn="ctr">
              <a:buNone/>
            </a:pPr>
            <a:endParaRPr lang="fr-FR" sz="2000" dirty="0"/>
          </a:p>
          <a:p>
            <a:pPr marL="0" indent="0" algn="ctr">
              <a:buNone/>
            </a:pPr>
            <a:endParaRPr lang="fr-FR" sz="2000" dirty="0"/>
          </a:p>
          <a:p>
            <a:pPr marL="0" indent="0" algn="ctr">
              <a:buNone/>
            </a:pPr>
            <a:r>
              <a:rPr lang="fr-FR" sz="2000" dirty="0" err="1"/>
              <a:t>Isodoses</a:t>
            </a:r>
            <a:r>
              <a:rPr lang="fr-FR" sz="2000" dirty="0"/>
              <a:t> convexes</a:t>
            </a:r>
          </a:p>
          <a:p>
            <a:pPr marL="0" indent="0" algn="ctr">
              <a:buNone/>
            </a:pPr>
            <a:r>
              <a:rPr lang="fr-FR" sz="2000" dirty="0"/>
              <a:t>Faibles doses au sein controlatéral</a:t>
            </a:r>
          </a:p>
          <a:p>
            <a:pPr marL="0" indent="0" algn="ctr">
              <a:buNone/>
            </a:pPr>
            <a:r>
              <a:rPr lang="fr-FR" sz="2000" dirty="0"/>
              <a:t>(femme jeune / BRCA)</a:t>
            </a:r>
          </a:p>
        </p:txBody>
      </p:sp>
      <p:pic>
        <p:nvPicPr>
          <p:cNvPr id="6" name="Image 14">
            <a:extLst>
              <a:ext uri="{FF2B5EF4-FFF2-40B4-BE49-F238E27FC236}">
                <a16:creationId xmlns:a16="http://schemas.microsoft.com/office/drawing/2014/main" xmlns="" id="{EBA0E8A6-97C4-42D8-9272-B05C9B8D0B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725" y="2500172"/>
            <a:ext cx="4387327" cy="2735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Triangle De Symbole De Signe Attention. Icône D&amp;#39;avertissement Exclamation.  Alerte De Panneau De Signalisation. Clip Art Libres De Droits , Vecteurs Et  Illustration. Image 87611969.">
            <a:extLst>
              <a:ext uri="{FF2B5EF4-FFF2-40B4-BE49-F238E27FC236}">
                <a16:creationId xmlns:a16="http://schemas.microsoft.com/office/drawing/2014/main" xmlns="" id="{2D9A65F2-8BB3-41D1-A980-8A35570D46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600" y="5593761"/>
            <a:ext cx="428625" cy="42862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xmlns="" id="{1435EF05-7BCD-4A1E-AE64-CEBAF75D62D8}"/>
              </a:ext>
            </a:extLst>
          </p:cNvPr>
          <p:cNvSpPr txBox="1"/>
          <p:nvPr/>
        </p:nvSpPr>
        <p:spPr>
          <a:xfrm flipH="1">
            <a:off x="5885258" y="1713390"/>
            <a:ext cx="6106727" cy="5016758"/>
          </a:xfrm>
          <a:prstGeom prst="rect">
            <a:avLst/>
          </a:prstGeom>
          <a:noFill/>
          <a:ln w="12700">
            <a:solidFill>
              <a:schemeClr val="tx1"/>
            </a:solidFill>
          </a:ln>
        </p:spPr>
        <p:txBody>
          <a:bodyPr wrap="square" rtlCol="0">
            <a:spAutoFit/>
          </a:bodyPr>
          <a:lstStyle/>
          <a:p>
            <a:pPr algn="ctr"/>
            <a:r>
              <a:rPr lang="fr-FR" sz="2000" dirty="0"/>
              <a:t>RT CONFORMATIONNELLE AVEC BLOCAGE </a:t>
            </a:r>
          </a:p>
          <a:p>
            <a:pPr algn="ctr"/>
            <a:r>
              <a:rPr lang="fr-FR" sz="2000" dirty="0"/>
              <a:t>RESPIRATOIRE SPIROMETRIQUE</a:t>
            </a:r>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a:p>
            <a:pPr algn="ctr"/>
            <a:endParaRPr lang="fr-FR" sz="2000" dirty="0"/>
          </a:p>
        </p:txBody>
      </p:sp>
      <p:pic>
        <p:nvPicPr>
          <p:cNvPr id="9" name="Picture 13" descr="APNEE">
            <a:extLst>
              <a:ext uri="{FF2B5EF4-FFF2-40B4-BE49-F238E27FC236}">
                <a16:creationId xmlns:a16="http://schemas.microsoft.com/office/drawing/2014/main" xmlns="" id="{95CABB05-2BC9-4CB4-902D-668720CAB5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4518" y="4354652"/>
            <a:ext cx="2519362"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APNEE">
            <a:extLst>
              <a:ext uri="{FF2B5EF4-FFF2-40B4-BE49-F238E27FC236}">
                <a16:creationId xmlns:a16="http://schemas.microsoft.com/office/drawing/2014/main" xmlns="" id="{EAAE0797-27BC-496A-848D-A96841C8BB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500172"/>
            <a:ext cx="2519362" cy="194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xmlns="" id="{F4AFB439-2BB5-4D8B-93CC-EBA41B7F215C}"/>
              </a:ext>
            </a:extLst>
          </p:cNvPr>
          <p:cNvCxnSpPr>
            <a:cxnSpLocks/>
          </p:cNvCxnSpPr>
          <p:nvPr/>
        </p:nvCxnSpPr>
        <p:spPr>
          <a:xfrm>
            <a:off x="2719377" y="2687782"/>
            <a:ext cx="2064397" cy="124690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2" descr="\\Srvfichiers01\services\Radiotherapie\RadioTherapie\DOSSIERS MEDECINS\Pr C.DURDUX\IMAGE RAR-RL\RA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4661" y="4591007"/>
            <a:ext cx="2707823" cy="19385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rvfichiers01\services\Radiotherapie\RadioTherapie\DOSSIERS MEDECINS\Pr C.DURDUX\IMAGE RAR-RL\R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8621" y="2457286"/>
            <a:ext cx="2743863" cy="189736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flipV="1">
            <a:off x="10310552" y="3040865"/>
            <a:ext cx="280111" cy="24049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10190635" y="5201599"/>
            <a:ext cx="280111" cy="24049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3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BC52B3D5-4632-4647-9996-F940C4F08D09}"/>
              </a:ext>
            </a:extLst>
          </p:cNvPr>
          <p:cNvSpPr>
            <a:spLocks noGrp="1"/>
          </p:cNvSpPr>
          <p:nvPr>
            <p:ph type="title"/>
          </p:nvPr>
        </p:nvSpPr>
        <p:spPr>
          <a:xfrm>
            <a:off x="429686" y="214761"/>
            <a:ext cx="10515600" cy="1384917"/>
          </a:xfrm>
        </p:spPr>
        <p:txBody>
          <a:bodyPr>
            <a:normAutofit/>
          </a:bodyPr>
          <a:lstStyle/>
          <a:p>
            <a:r>
              <a:rPr lang="fr-FR" dirty="0"/>
              <a:t>Que faire en cas d’anatomie particulière ?</a:t>
            </a:r>
            <a:br>
              <a:rPr lang="fr-FR" dirty="0"/>
            </a:br>
            <a:r>
              <a:rPr lang="fr-FR" sz="3100" dirty="0" err="1"/>
              <a:t>Pectum</a:t>
            </a:r>
            <a:r>
              <a:rPr lang="fr-FR" sz="3100" dirty="0"/>
              <a:t> </a:t>
            </a:r>
            <a:r>
              <a:rPr lang="fr-FR" sz="3100" dirty="0" err="1"/>
              <a:t>excavatum</a:t>
            </a:r>
            <a:endParaRPr lang="fr-FR" sz="3100" dirty="0"/>
          </a:p>
        </p:txBody>
      </p:sp>
      <p:pic>
        <p:nvPicPr>
          <p:cNvPr id="6" name="Image 12">
            <a:extLst>
              <a:ext uri="{FF2B5EF4-FFF2-40B4-BE49-F238E27FC236}">
                <a16:creationId xmlns:a16="http://schemas.microsoft.com/office/drawing/2014/main" xmlns="" id="{F593E680-D222-4C87-81C4-A376CE52BD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2312" y="2666606"/>
            <a:ext cx="5240979" cy="304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xmlns="" id="{F93F4483-1107-40BE-A0E0-8FB0310589A1}"/>
              </a:ext>
            </a:extLst>
          </p:cNvPr>
          <p:cNvSpPr txBox="1"/>
          <p:nvPr/>
        </p:nvSpPr>
        <p:spPr>
          <a:xfrm>
            <a:off x="365304" y="1800649"/>
            <a:ext cx="6388287" cy="677108"/>
          </a:xfrm>
          <a:prstGeom prst="rect">
            <a:avLst/>
          </a:prstGeom>
          <a:noFill/>
        </p:spPr>
        <p:txBody>
          <a:bodyPr wrap="none" rtlCol="0">
            <a:spAutoFit/>
          </a:bodyPr>
          <a:lstStyle/>
          <a:p>
            <a:r>
              <a:rPr lang="fr-FR" sz="2000" dirty="0"/>
              <a:t>RT CONFORMATIONNELLE AVEC MODULATION D’INTENSITE</a:t>
            </a:r>
          </a:p>
          <a:p>
            <a:endParaRPr lang="fr-FR" dirty="0"/>
          </a:p>
        </p:txBody>
      </p:sp>
      <p:cxnSp>
        <p:nvCxnSpPr>
          <p:cNvPr id="7" name="Connecteur droit 6">
            <a:extLst>
              <a:ext uri="{FF2B5EF4-FFF2-40B4-BE49-F238E27FC236}">
                <a16:creationId xmlns:a16="http://schemas.microsoft.com/office/drawing/2014/main" xmlns="" id="{F7F597E8-569D-415A-9016-8F5E84993801}"/>
              </a:ext>
            </a:extLst>
          </p:cNvPr>
          <p:cNvCxnSpPr>
            <a:cxnSpLocks/>
          </p:cNvCxnSpPr>
          <p:nvPr/>
        </p:nvCxnSpPr>
        <p:spPr>
          <a:xfrm>
            <a:off x="5687486" y="3165764"/>
            <a:ext cx="2064132" cy="775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62A7F882-A624-4A9E-96C5-3DF66C30DEF2}"/>
              </a:ext>
            </a:extLst>
          </p:cNvPr>
          <p:cNvCxnSpPr>
            <a:cxnSpLocks/>
          </p:cNvCxnSpPr>
          <p:nvPr/>
        </p:nvCxnSpPr>
        <p:spPr>
          <a:xfrm>
            <a:off x="5250873" y="3297382"/>
            <a:ext cx="2500745" cy="126076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40FA4891-2674-44AF-8357-F191AFAD9D15}"/>
              </a:ext>
            </a:extLst>
          </p:cNvPr>
          <p:cNvCxnSpPr>
            <a:cxnSpLocks/>
          </p:cNvCxnSpPr>
          <p:nvPr/>
        </p:nvCxnSpPr>
        <p:spPr>
          <a:xfrm>
            <a:off x="3463636" y="3165764"/>
            <a:ext cx="4364182" cy="77585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xmlns="" id="{C1E3DFAD-3E50-40A6-B283-FB98AB3C42B8}"/>
              </a:ext>
            </a:extLst>
          </p:cNvPr>
          <p:cNvCxnSpPr>
            <a:cxnSpLocks/>
          </p:cNvCxnSpPr>
          <p:nvPr/>
        </p:nvCxnSpPr>
        <p:spPr>
          <a:xfrm>
            <a:off x="8333704" y="2191169"/>
            <a:ext cx="46393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xmlns="" id="{A07258E7-A394-465A-81DF-C38BAB0913A1}"/>
              </a:ext>
            </a:extLst>
          </p:cNvPr>
          <p:cNvSpPr txBox="1"/>
          <p:nvPr/>
        </p:nvSpPr>
        <p:spPr>
          <a:xfrm>
            <a:off x="8797636" y="2052670"/>
            <a:ext cx="3347839" cy="646331"/>
          </a:xfrm>
          <a:prstGeom prst="rect">
            <a:avLst/>
          </a:prstGeom>
          <a:noFill/>
        </p:spPr>
        <p:txBody>
          <a:bodyPr wrap="square" rtlCol="0">
            <a:spAutoFit/>
          </a:bodyPr>
          <a:lstStyle/>
          <a:p>
            <a:r>
              <a:rPr lang="fr-FR" sz="1200" dirty="0"/>
              <a:t>¼ cœur traité / partie interne du sein G non traitée</a:t>
            </a:r>
          </a:p>
          <a:p>
            <a:r>
              <a:rPr lang="fr-FR" sz="1200" dirty="0"/>
              <a:t>Sein G traité / 1/3 cœur traité / Sein D irradié</a:t>
            </a:r>
          </a:p>
          <a:p>
            <a:r>
              <a:rPr lang="fr-FR" sz="1200" dirty="0"/>
              <a:t>Sein G traité / 1/2 cœur traité</a:t>
            </a:r>
          </a:p>
        </p:txBody>
      </p:sp>
      <p:cxnSp>
        <p:nvCxnSpPr>
          <p:cNvPr id="25" name="Connecteur droit 24">
            <a:extLst>
              <a:ext uri="{FF2B5EF4-FFF2-40B4-BE49-F238E27FC236}">
                <a16:creationId xmlns:a16="http://schemas.microsoft.com/office/drawing/2014/main" xmlns="" id="{A02B3576-B5C2-4A68-90EB-EB76508D2B99}"/>
              </a:ext>
            </a:extLst>
          </p:cNvPr>
          <p:cNvCxnSpPr>
            <a:cxnSpLocks/>
          </p:cNvCxnSpPr>
          <p:nvPr/>
        </p:nvCxnSpPr>
        <p:spPr>
          <a:xfrm>
            <a:off x="8340826" y="2385133"/>
            <a:ext cx="4639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xmlns="" id="{F82BA02B-86DF-4402-8143-77FE387E1180}"/>
              </a:ext>
            </a:extLst>
          </p:cNvPr>
          <p:cNvCxnSpPr>
            <a:cxnSpLocks/>
          </p:cNvCxnSpPr>
          <p:nvPr/>
        </p:nvCxnSpPr>
        <p:spPr>
          <a:xfrm>
            <a:off x="8340826" y="2579096"/>
            <a:ext cx="46393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xmlns="" id="{E32B1DA5-1E16-4018-B213-6490EFE46A46}"/>
              </a:ext>
            </a:extLst>
          </p:cNvPr>
          <p:cNvSpPr txBox="1"/>
          <p:nvPr/>
        </p:nvSpPr>
        <p:spPr>
          <a:xfrm>
            <a:off x="9764486" y="1599678"/>
            <a:ext cx="741870" cy="369332"/>
          </a:xfrm>
          <a:prstGeom prst="rect">
            <a:avLst/>
          </a:prstGeom>
          <a:solidFill>
            <a:srgbClr val="FFC000"/>
          </a:solidFill>
        </p:spPr>
        <p:txBody>
          <a:bodyPr wrap="none" rtlCol="0">
            <a:spAutoFit/>
          </a:bodyPr>
          <a:lstStyle/>
          <a:p>
            <a:r>
              <a:rPr lang="fr-FR" b="1" dirty="0"/>
              <a:t>RT 3D</a:t>
            </a:r>
          </a:p>
        </p:txBody>
      </p:sp>
    </p:spTree>
    <p:extLst>
      <p:ext uri="{BB962C8B-B14F-4D97-AF65-F5344CB8AC3E}">
        <p14:creationId xmlns:p14="http://schemas.microsoft.com/office/powerpoint/2010/main" val="3322978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2796</Words>
  <Application>Microsoft Office PowerPoint</Application>
  <PresentationFormat>Personnalisé</PresentationFormat>
  <Paragraphs>279</Paragraphs>
  <Slides>19</Slides>
  <Notes>19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Thème Office</vt:lpstr>
      <vt:lpstr>Photo Editor Photo</vt:lpstr>
      <vt:lpstr>   Radiothérapie du sein </vt:lpstr>
      <vt:lpstr>Quelles indications ? </vt:lpstr>
      <vt:lpstr>Cancers infiltrants Rôle de la RT après traitement conservateur</vt:lpstr>
      <vt:lpstr>Cancers infiltrants Rôle de la RT après mastectomie</vt:lpstr>
      <vt:lpstr>Carcinome in situ</vt:lpstr>
      <vt:lpstr>Quelles techniques usuelles ?</vt:lpstr>
      <vt:lpstr>REFERENCE = Radiothérapie conformationnelle 3D</vt:lpstr>
      <vt:lpstr>Que faire en cas d’anatomie particulière ? Sein gauche : cœur collé à la paroi thoracique</vt:lpstr>
      <vt:lpstr>Que faire en cas d’anatomie particulière ? Pectum excavatum</vt:lpstr>
      <vt:lpstr>Doses et fractionnements standards</vt:lpstr>
      <vt:lpstr>Présentation PowerPoint</vt:lpstr>
      <vt:lpstr>Radiothérapie hypofractionnée   </vt:lpstr>
      <vt:lpstr>Irradiation partielle du sein Ne traiter que le lit tumoral</vt:lpstr>
      <vt:lpstr>Quand traiter l’aisselle ? Risque de lymphoedème</vt:lpstr>
      <vt:lpstr>Quand traiter la chaine mammaire interne ????</vt:lpstr>
      <vt:lpstr>Complications cutanées aigues</vt:lpstr>
      <vt:lpstr>Complications cutanées tardives</vt:lpstr>
      <vt:lpstr>AUTRES Complications tardives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Radiothérapie du sein</dc:title>
  <dc:creator>catherine durdux</dc:creator>
  <cp:lastModifiedBy>DURDUX Catherine</cp:lastModifiedBy>
  <cp:revision>16</cp:revision>
  <dcterms:created xsi:type="dcterms:W3CDTF">2021-06-07T19:38:02Z</dcterms:created>
  <dcterms:modified xsi:type="dcterms:W3CDTF">2021-07-12T09:42:02Z</dcterms:modified>
</cp:coreProperties>
</file>