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944" r:id="rId2"/>
    <p:sldId id="1118" r:id="rId3"/>
    <p:sldId id="287" r:id="rId4"/>
    <p:sldId id="1514" r:id="rId5"/>
    <p:sldId id="1305" r:id="rId6"/>
    <p:sldId id="1571" r:id="rId7"/>
    <p:sldId id="1596" r:id="rId8"/>
    <p:sldId id="1176" r:id="rId9"/>
    <p:sldId id="1456" r:id="rId10"/>
    <p:sldId id="450" r:id="rId11"/>
    <p:sldId id="281" r:id="rId12"/>
    <p:sldId id="1225" r:id="rId13"/>
    <p:sldId id="1249" r:id="rId14"/>
    <p:sldId id="1006" r:id="rId15"/>
    <p:sldId id="1339" r:id="rId16"/>
    <p:sldId id="1009" r:id="rId17"/>
    <p:sldId id="1303" r:id="rId18"/>
    <p:sldId id="1595" r:id="rId19"/>
    <p:sldId id="687" r:id="rId20"/>
  </p:sldIdLst>
  <p:sldSz cx="10287000" cy="6858000" type="35mm"/>
  <p:notesSz cx="7099300" cy="10234613"/>
  <p:defaultTextStyle>
    <a:defPPr>
      <a:defRPr lang="fr-FR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457" userDrawn="1">
          <p15:clr>
            <a:srgbClr val="A4A3A4"/>
          </p15:clr>
        </p15:guide>
        <p15:guide id="2" orient="horz" pos="774">
          <p15:clr>
            <a:srgbClr val="A4A3A4"/>
          </p15:clr>
        </p15:guide>
        <p15:guide id="3" pos="3242">
          <p15:clr>
            <a:srgbClr val="A4A3A4"/>
          </p15:clr>
        </p15:guide>
        <p15:guide id="4" pos="6015">
          <p15:clr>
            <a:srgbClr val="A4A3A4"/>
          </p15:clr>
        </p15:guide>
        <p15:guide id="5" pos="269" userDrawn="1">
          <p15:clr>
            <a:srgbClr val="A4A3A4"/>
          </p15:clr>
        </p15:guide>
        <p15:guide id="6" pos="2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97B5"/>
    <a:srgbClr val="FF3300"/>
    <a:srgbClr val="FF0000"/>
    <a:srgbClr val="4A0000"/>
    <a:srgbClr val="731497"/>
    <a:srgbClr val="B119FF"/>
    <a:srgbClr val="C22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0" autoAdjust="0"/>
    <p:restoredTop sz="98070" autoAdjust="0"/>
  </p:normalViewPr>
  <p:slideViewPr>
    <p:cSldViewPr snapToGrid="0" snapToObjects="1" showGuides="1">
      <p:cViewPr varScale="1">
        <p:scale>
          <a:sx n="82" d="100"/>
          <a:sy n="82" d="100"/>
        </p:scale>
        <p:origin x="1142" y="62"/>
      </p:cViewPr>
      <p:guideLst>
        <p:guide orient="horz" pos="1457"/>
        <p:guide orient="horz" pos="774"/>
        <p:guide pos="3242"/>
        <p:guide pos="6015"/>
        <p:guide pos="269"/>
        <p:guide pos="20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>
                <a:latin typeface="Comic Sans MS" panose="030F0702030302020204" pitchFamily="66" charset="0"/>
              </a:rPr>
              <a:t>Présentation Radiothérapie Stéréotaxique Philippe Giraud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438BA-4AEA-4118-A901-EDFD045D1912}" type="datetimeFigureOut">
              <a:rPr lang="fr-FR" smtClean="0">
                <a:latin typeface="Comic Sans MS" panose="030F0702030302020204" pitchFamily="66" charset="0"/>
              </a:rPr>
              <a:t>15/10/2021</a:t>
            </a:fld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49DB5-BC25-4A92-B163-EF75F4994E66}" type="slidenum">
              <a:rPr lang="fr-FR" smtClean="0">
                <a:latin typeface="Comic Sans MS" panose="030F0702030302020204" pitchFamily="66" charset="0"/>
              </a:rPr>
              <a:t>‹N°›</a:t>
            </a:fld>
            <a:endParaRPr lang="fr-F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40907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defTabSz="495183">
              <a:defRPr sz="1300">
                <a:effectLst/>
                <a:latin typeface="Comic Sans MS" pitchFamily="66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fr-FR" dirty="0"/>
              <a:t>Présentation Radiothérapie Stéréotaxique Philippe Giraud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495183">
              <a:defRPr sz="1300">
                <a:effectLst/>
                <a:latin typeface="Comic Sans MS" pitchFamily="66" charset="0"/>
              </a:defRPr>
            </a:lvl1pPr>
          </a:lstStyle>
          <a:p>
            <a:pPr>
              <a:defRPr/>
            </a:pPr>
            <a:fld id="{E78876C7-18C7-CA4D-B2F0-533E8744FEA5}" type="datetimeFigureOut">
              <a:rPr lang="fr-FR" smtClean="0"/>
              <a:pPr>
                <a:defRPr/>
              </a:pPr>
              <a:t>15/10/2021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73100" y="768350"/>
            <a:ext cx="5753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defTabSz="495183">
              <a:defRPr sz="1300">
                <a:effectLst/>
                <a:latin typeface="Comic Sans MS" pitchFamily="66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495183">
              <a:defRPr sz="1300">
                <a:effectLst/>
                <a:latin typeface="Comic Sans MS" pitchFamily="66" charset="0"/>
              </a:defRPr>
            </a:lvl1pPr>
          </a:lstStyle>
          <a:p>
            <a:pPr>
              <a:defRPr/>
            </a:pPr>
            <a:fld id="{A2FA3566-A874-024E-860F-B7E115BCE6BF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563975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ＭＳ Ｐゴシック" charset="0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ＭＳ Ｐゴシック" charset="0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ＭＳ Ｐゴシック" charset="0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ＭＳ Ｐゴシック" charset="0"/>
        <a:cs typeface="+mn-cs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90478" eaLnBrk="1" hangingPunct="1"/>
            <a:fld id="{FB2DFC88-094A-C84E-B738-E432F66B8823}" type="slidenum">
              <a:rPr lang="fr-FR" sz="1300">
                <a:solidFill>
                  <a:srgbClr val="FFFF00"/>
                </a:solidFill>
                <a:latin typeface="Times New Roman" charset="0"/>
              </a:rPr>
              <a:pPr defTabSz="990478" eaLnBrk="1" hangingPunct="1"/>
              <a:t>1</a:t>
            </a:fld>
            <a:endParaRPr lang="fr-FR" sz="130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0" y="889000"/>
            <a:ext cx="5386388" cy="359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4995"/>
            <a:ext cx="5206153" cy="43106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fld id="{06586905-8E5A-4A4A-B720-1A87AC81240F}" type="slidenum">
              <a:rPr lang="en-US" altLang="fr-FR" sz="1300" b="0" smtClean="0">
                <a:latin typeface="Times New Roman" pitchFamily="18" charset="0"/>
              </a:rPr>
              <a:pPr/>
              <a:t>17</a:t>
            </a:fld>
            <a:endParaRPr lang="en-US" altLang="fr-FR" sz="1300" b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843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fld id="{226C8C63-8758-4329-8E57-134C34D9E173}" type="slidenum">
              <a:rPr lang="fr-FR" altLang="fr-FR" sz="1300" b="0" smtClean="0">
                <a:latin typeface="Times New Roman" pitchFamily="18" charset="0"/>
              </a:rPr>
              <a:pPr/>
              <a:t>2</a:t>
            </a:fld>
            <a:endParaRPr lang="fr-FR" altLang="fr-FR" sz="1300" b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1" name="Google Shape;63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Info </a:t>
            </a:r>
            <a:r>
              <a:rPr lang="en-US" dirty="0" err="1"/>
              <a:t>complémentaire</a:t>
            </a:r>
            <a:r>
              <a:rPr lang="en-US" dirty="0"/>
              <a:t>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femmes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plus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souvent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 volumes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pulmonaires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plus petits et plus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d’incidence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 maladies auto-immunes.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Tabac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probable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effet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immunosuppresseur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chez les patients qui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fument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L’analyses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facteurs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risque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PR dans un étude phase III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comparant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concomitante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avec CDDP-Docetaxel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CDDP-VNB a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montré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incidence de RP de 18% pour le bras docetaxel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9% pour le bras NVB.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Pareille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pour carbo-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taxol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chez les patients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âgés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pneumopathie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interstitielle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facteur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haut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risque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développer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Toxicité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pulmonaire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grave,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même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stéréotaxique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avec un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risque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qui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 double.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Présentation Radiothérapie Stéréotaxique Philippe Giraud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FA3566-A874-024E-860F-B7E115BCE6BF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4646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21C0B-187E-094E-93B8-782052BFAF8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779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eee29166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eee29166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g3eee291663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9114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defTabSz="990600">
              <a:defRPr sz="36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fld id="{A8B78F86-517C-4A7E-BF32-903D1BD6AACC}" type="slidenum">
              <a:rPr lang="fr-FR" altLang="fr-FR" sz="1300" b="0" smtClean="0">
                <a:latin typeface="Times New Roman" pitchFamily="18" charset="0"/>
              </a:rPr>
              <a:pPr/>
              <a:t>12</a:t>
            </a:fld>
            <a:endParaRPr lang="fr-FR" altLang="fr-FR" sz="1300" b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2519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defTabSz="990600" eaLnBrk="0" hangingPunct="0">
              <a:defRPr sz="36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defTabSz="990600" eaLnBrk="0" hangingPunct="0">
              <a:defRPr sz="36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defTabSz="990600" eaLnBrk="0" hangingPunct="0">
              <a:defRPr sz="36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defTabSz="990600" eaLnBrk="0" hangingPunct="0">
              <a:defRPr sz="36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fld id="{17C22774-7306-493F-8725-635736F1A996}" type="slidenum">
              <a:rPr lang="fr-FR" sz="1300" b="0" smtClean="0">
                <a:latin typeface="Times New Roman" pitchFamily="18" charset="0"/>
              </a:rPr>
              <a:pPr>
                <a:defRPr/>
              </a:pPr>
              <a:t>15</a:t>
            </a:fld>
            <a:endParaRPr lang="fr-FR" sz="1300" b="0">
              <a:latin typeface="Times New Roman" pitchFamily="18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24/01/2017</a:t>
            </a:r>
          </a:p>
        </p:txBody>
      </p:sp>
      <p:sp>
        <p:nvSpPr>
          <p:cNvPr id="3" name="Espace réservé de l'en-tête 2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Hivernales 2017 Radiothérapie Ph. Giraud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288" y="1524002"/>
            <a:ext cx="7310428" cy="1724867"/>
          </a:xfrm>
        </p:spPr>
        <p:txBody>
          <a:bodyPr rtlCol="0">
            <a:noAutofit/>
          </a:bodyPr>
          <a:lstStyle>
            <a:lvl1pPr marL="0" indent="0" algn="ctr" defTabSz="914296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Comic Sans MS" pitchFamily="66" charset="0"/>
                <a:ea typeface="+mj-ea"/>
                <a:cs typeface="+mj-cs"/>
              </a:defRPr>
            </a:lvl1pPr>
          </a:lstStyle>
          <a:p>
            <a:r>
              <a:rPr lang="fr-FR" dirty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8287" y="3299014"/>
            <a:ext cx="7310429" cy="916641"/>
          </a:xfrm>
        </p:spPr>
        <p:txBody>
          <a:bodyPr rtlCol="0">
            <a:normAutofit/>
          </a:bodyPr>
          <a:lstStyle>
            <a:lvl1pPr marL="0" indent="0" algn="ctr" defTabSz="914296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07111-01FD-8245-90EF-98DA34A460C4}" type="datetime1">
              <a:rPr lang="fr-FR"/>
              <a:pPr>
                <a:defRPr/>
              </a:pPr>
              <a:t>15/10/2021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DEDCF-4C10-E042-97A3-6F240B21871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966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6" y="611873"/>
            <a:ext cx="4589488" cy="1162051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0076" y="1787856"/>
            <a:ext cx="4589488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726944" y="359395"/>
            <a:ext cx="41148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296" rtl="0" eaLnBrk="1" latinLnBrk="0" hangingPunct="1">
              <a:spcBef>
                <a:spcPts val="1999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148" indent="0">
              <a:buNone/>
              <a:defRPr sz="2800"/>
            </a:lvl2pPr>
            <a:lvl3pPr marL="914296" indent="0">
              <a:buNone/>
              <a:defRPr sz="2300"/>
            </a:lvl3pPr>
            <a:lvl4pPr marL="1371445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pPr lvl="0"/>
            <a:r>
              <a:rPr lang="fr-FR" noProof="0" dirty="0"/>
              <a:t>Cliquez sur l'icône pour ajouter une image</a:t>
            </a:r>
            <a:endParaRPr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ABAFD-991F-D74B-82B0-7DE515C1A99B}" type="datetime1">
              <a:rPr lang="fr-FR"/>
              <a:pPr>
                <a:defRPr/>
              </a:pPr>
              <a:t>15/10/2021</a:t>
            </a:fld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C786A-0FA3-A044-8D0E-2265C28FDE5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6590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CAEC1-9987-2D42-BEA5-D1A717794F47}" type="datetime1">
              <a:rPr lang="fr-FR"/>
              <a:pPr>
                <a:defRPr/>
              </a:pPr>
              <a:t>15/10/2021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F5D4E-DF1B-074B-9E77-FD44C02CBAA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5055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91016" y="368302"/>
            <a:ext cx="1714500" cy="5575300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935" y="368302"/>
            <a:ext cx="7525942" cy="55753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D8CE2-9210-764F-9774-B48597CACB77}" type="datetime1">
              <a:rPr lang="fr-FR"/>
              <a:pPr>
                <a:defRPr/>
              </a:pPr>
              <a:t>15/10/2021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22883-951C-D94B-A2DC-64CF861F411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7741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69666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01133-D0B3-4180-89BA-8EAF259A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07BFFA-878D-437D-AE82-D9A3DAEE1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C673477E-13C6-42EE-BC60-EF296AA2C8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240465"/>
            <a:ext cx="8469094" cy="617537"/>
          </a:xfrm>
        </p:spPr>
        <p:txBody>
          <a:bodyPr lIns="108000" tIns="72000" rIns="108000" bIns="108000" anchor="b">
            <a:noAutofit/>
          </a:bodyPr>
          <a:lstStyle>
            <a:lvl1pPr marL="0" indent="0" algn="l">
              <a:lnSpc>
                <a:spcPct val="95000"/>
              </a:lnSpc>
              <a:spcBef>
                <a:spcPts val="244"/>
              </a:spcBef>
              <a:spcAft>
                <a:spcPts val="0"/>
              </a:spcAft>
              <a:buFontTx/>
              <a:buNone/>
              <a:defRPr sz="894" i="1">
                <a:solidFill>
                  <a:schemeClr val="tx1"/>
                </a:solidFill>
                <a:latin typeface="+mn-lt"/>
              </a:defRPr>
            </a:lvl1pPr>
            <a:lvl2pPr marL="371475" indent="0">
              <a:buNone/>
              <a:defRPr/>
            </a:lvl2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4616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248E2-FF5F-484E-A445-04F6650A971B}" type="datetime1">
              <a:rPr lang="fr-FR"/>
              <a:pPr>
                <a:defRPr/>
              </a:pPr>
              <a:t>15/10/2021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3E11E-1BCA-4448-B9CA-7426B42C8B0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681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983" y="3352805"/>
            <a:ext cx="946904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8983" y="4771032"/>
            <a:ext cx="9469040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17353" y="363539"/>
            <a:ext cx="9452295" cy="2836863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300"/>
            </a:lvl3pPr>
            <a:lvl4pPr marL="1371445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D6893-9B29-5248-B15D-07693DBF331A}" type="datetime1">
              <a:rPr lang="fr-FR"/>
              <a:pPr>
                <a:defRPr/>
              </a:pPr>
              <a:t>15/10/2021</a:t>
            </a:fld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8FF54-B1FE-1748-95B0-279CD1F0BB7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367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937" y="2403146"/>
            <a:ext cx="906363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937" y="3736008"/>
            <a:ext cx="906363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AB8BD-07E5-BD46-A0D1-C87770EE85C4}" type="datetime1">
              <a:rPr lang="fr-FR"/>
              <a:pPr>
                <a:defRPr/>
              </a:pPr>
              <a:t>15/10/2021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CEEFB-4B6D-0640-AAB8-B6BD8ECCB61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558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934" y="107577"/>
            <a:ext cx="9047561" cy="1336956"/>
          </a:xfrm>
        </p:spPr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934" y="1600201"/>
            <a:ext cx="43205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955" y="1600201"/>
            <a:ext cx="43205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66C59-52B5-FC4F-9D3A-2B7FD50C0E89}" type="datetime1">
              <a:rPr lang="fr-FR"/>
              <a:pPr>
                <a:defRPr/>
              </a:pPr>
              <a:t>15/10/2021</a:t>
            </a:fld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FA6D2-9C47-9241-BA67-37E3D3AE7F3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7767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933" y="107577"/>
            <a:ext cx="9047561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933" y="1453227"/>
            <a:ext cx="43205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3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933" y="2347417"/>
            <a:ext cx="43205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4954" y="1453227"/>
            <a:ext cx="43205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3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44954" y="2347417"/>
            <a:ext cx="43205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FAE7-ACDF-0148-A71E-CA274490114E}" type="datetime1">
              <a:rPr lang="fr-FR"/>
              <a:pPr>
                <a:defRPr/>
              </a:pPr>
              <a:t>15/10/2021</a:t>
            </a:fld>
            <a:endParaRPr lang="fr-FR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8917E-2110-C14A-B6DF-B8D140CA75E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902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48A9-1674-0A4D-A6B1-4E219C9EFDAF}" type="datetime1">
              <a:rPr lang="fr-FR"/>
              <a:pPr>
                <a:defRPr/>
              </a:pPr>
              <a:t>15/10/2021</a:t>
            </a:fld>
            <a:endParaRPr lang="fr-F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0FAE5-15A5-8347-A460-B2BECC3ECE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56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309E8-FBBF-7248-8141-6D3CE780B1D2}" type="datetime1">
              <a:rPr lang="fr-FR"/>
              <a:pPr>
                <a:defRPr/>
              </a:pPr>
              <a:t>15/10/2021</a:t>
            </a:fld>
            <a:endParaRPr lang="fr-FR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0AC6B-6182-6C4F-9CB5-EE7D14B1B4B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7215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4" y="611873"/>
            <a:ext cx="4320540" cy="1162051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5677" y="368301"/>
            <a:ext cx="4320540" cy="5575300"/>
          </a:xfrm>
        </p:spPr>
        <p:txBody>
          <a:bodyPr>
            <a:normAutofit/>
          </a:bodyPr>
          <a:lstStyle>
            <a:lvl1pPr>
              <a:spcBef>
                <a:spcPts val="1999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0074" y="1787856"/>
            <a:ext cx="432054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602A5-08CD-F048-8713-50F4F0D184D0}" type="datetime1">
              <a:rPr lang="fr-FR"/>
              <a:pPr>
                <a:defRPr/>
              </a:pPr>
              <a:t>15/10/2021</a:t>
            </a:fld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C562D-F8E9-5D47-9CE8-157836F930D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028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8209" y="107951"/>
            <a:ext cx="904728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8209" y="1600200"/>
            <a:ext cx="904728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2111" y="6275389"/>
            <a:ext cx="2400300" cy="365125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defTabSz="457148">
              <a:defRPr sz="1200">
                <a:solidFill>
                  <a:schemeClr val="bg1"/>
                </a:solidFill>
                <a:effectLst/>
                <a:latin typeface="Comic Sans MS" pitchFamily="66" charset="0"/>
              </a:defRPr>
            </a:lvl1pPr>
          </a:lstStyle>
          <a:p>
            <a:pPr>
              <a:defRPr/>
            </a:pPr>
            <a:fld id="{4B4907E0-59B3-3640-887D-BA5A61B0F3EC}" type="datetime1">
              <a:rPr lang="fr-FR" smtClean="0"/>
              <a:pPr>
                <a:defRPr/>
              </a:pPr>
              <a:t>15/10/2021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389" y="6275389"/>
            <a:ext cx="5445186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 defTabSz="457148">
              <a:defRPr sz="1200">
                <a:solidFill>
                  <a:schemeClr val="bg1"/>
                </a:solidFill>
                <a:effectLst/>
                <a:latin typeface="Comic Sans MS" pitchFamily="66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85726" y="6275389"/>
            <a:ext cx="1114425" cy="365125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 defTabSz="457148">
              <a:defRPr sz="3600">
                <a:solidFill>
                  <a:schemeClr val="bg1"/>
                </a:solidFill>
                <a:effectLst/>
                <a:latin typeface="Comic Sans MS" pitchFamily="66" charset="0"/>
              </a:defRPr>
            </a:lvl1pPr>
          </a:lstStyle>
          <a:p>
            <a:pPr>
              <a:defRPr/>
            </a:pPr>
            <a:fld id="{763726B6-F6F7-9A40-96A4-4EA25C5D501B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Comic Sans MS" pitchFamily="66" charset="0"/>
          <a:ea typeface="ＭＳ Ｐゴシック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pitchFamily="34" charset="-128"/>
          <a:cs typeface="ＭＳ Ｐゴシック" charset="-128"/>
        </a:defRPr>
      </a:lvl5pPr>
      <a:lvl6pPr marL="457148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6pPr>
      <a:lvl7pPr marL="914296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7pPr>
      <a:lvl8pPr marL="1371445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8pPr>
      <a:lvl9pPr marL="1828592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-128"/>
          <a:cs typeface="ＭＳ Ｐゴシック" charset="-128"/>
        </a:defRPr>
      </a:lvl9pPr>
    </p:titleStyle>
    <p:bodyStyle>
      <a:lvl1pPr marL="347663" indent="-347663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300" kern="1200">
          <a:solidFill>
            <a:srgbClr val="595959"/>
          </a:solidFill>
          <a:latin typeface="Comic Sans MS" pitchFamily="66" charset="0"/>
          <a:ea typeface="ＭＳ Ｐゴシック" pitchFamily="34" charset="-128"/>
          <a:cs typeface="ＭＳ Ｐゴシック" charset="-128"/>
        </a:defRPr>
      </a:lvl1pPr>
      <a:lvl2pPr marL="684213" indent="-334963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sz="2200" kern="1200">
          <a:solidFill>
            <a:srgbClr val="595959"/>
          </a:solidFill>
          <a:latin typeface="Comic Sans MS" pitchFamily="66" charset="0"/>
          <a:ea typeface="ＭＳ Ｐゴシック" pitchFamily="34" charset="-128"/>
          <a:cs typeface="+mn-cs"/>
        </a:defRPr>
      </a:lvl2pPr>
      <a:lvl3pPr marL="966788" indent="-280988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000" kern="1200">
          <a:solidFill>
            <a:srgbClr val="595959"/>
          </a:solidFill>
          <a:latin typeface="Comic Sans MS" pitchFamily="66" charset="0"/>
          <a:ea typeface="ＭＳ Ｐゴシック" pitchFamily="34" charset="-128"/>
          <a:cs typeface="+mn-cs"/>
        </a:defRPr>
      </a:lvl3pPr>
      <a:lvl4pPr marL="1262063" indent="-293688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Comic Sans MS" pitchFamily="66" charset="0"/>
          <a:ea typeface="ＭＳ Ｐゴシック" pitchFamily="34" charset="-128"/>
          <a:cs typeface="+mn-cs"/>
        </a:defRPr>
      </a:lvl4pPr>
      <a:lvl5pPr marL="1544638" indent="-280988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Comic Sans MS" pitchFamily="66" charset="0"/>
          <a:ea typeface="ＭＳ Ｐゴシック" pitchFamily="34" charset="-128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video" Target="file:///C:\Philippe\Cours-EPU\Videos\helice.wmv" TargetMode="External"/><Relationship Id="rId7" Type="http://schemas.openxmlformats.org/officeDocument/2006/relationships/image" Target="../media/image30.png"/><Relationship Id="rId2" Type="http://schemas.microsoft.com/office/2007/relationships/media" Target="file:///C:\Philippe\Cours-EPU\Videos\helice.wmv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video" Target="file:///C:\Philippe\Cours-EPU\Videos\SMART.avi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tags" Target="../tags/tag3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0">
            <a:extLst>
              <a:ext uri="{FF2B5EF4-FFF2-40B4-BE49-F238E27FC236}">
                <a16:creationId xmlns:a16="http://schemas.microsoft.com/office/drawing/2014/main" id="{F5754124-D75E-4DB3-A53D-2975D5519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378" y="2124476"/>
            <a:ext cx="4565426" cy="293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1713" name="Text Box 17"/>
          <p:cNvSpPr txBox="1">
            <a:spLocks noChangeArrowheads="1"/>
          </p:cNvSpPr>
          <p:nvPr/>
        </p:nvSpPr>
        <p:spPr bwMode="auto">
          <a:xfrm>
            <a:off x="164295" y="166580"/>
            <a:ext cx="9972126" cy="126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63DE8"/>
                    </a:gs>
                    <a:gs pos="100000">
                      <a:srgbClr val="063DE8">
                        <a:gamma/>
                        <a:shade val="29804"/>
                        <a:invGamma/>
                      </a:srgbClr>
                    </a:gs>
                  </a:gsLst>
                  <a:path path="rect">
                    <a:fillToRect l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DFC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>
            <a:lvl1pPr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457148">
              <a:defRPr/>
            </a:pPr>
            <a:r>
              <a:rPr lang="fr-FR" sz="3800" i="1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Particularités de la Radiothérapie Thoracique</a:t>
            </a:r>
            <a:endParaRPr lang="fr-FR" sz="2400" b="0" dirty="0">
              <a:solidFill>
                <a:schemeClr val="bg2">
                  <a:lumMod val="50000"/>
                </a:schemeClr>
              </a:solidFill>
              <a:effectLst/>
              <a:latin typeface="Comic Sans MS" pitchFamily="66" charset="0"/>
              <a:cs typeface="Times New Roman" charset="0"/>
            </a:endParaRPr>
          </a:p>
        </p:txBody>
      </p:sp>
      <p:pic>
        <p:nvPicPr>
          <p:cNvPr id="8" name="Picture 2" descr="http://webu2.upmf-grenoble.fr/sciedu/pdessus/cours/sitesetudiants/circulationsanguine/poumon-avec-des-bronches-thumb5498743.jpg">
            <a:extLst>
              <a:ext uri="{FF2B5EF4-FFF2-40B4-BE49-F238E27FC236}">
                <a16:creationId xmlns:a16="http://schemas.microsoft.com/office/drawing/2014/main" id="{79F6F61A-9935-4F28-98D4-F237461F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618" y="1565559"/>
            <a:ext cx="3140203" cy="235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39EE67-BDD1-4B65-A921-47D4BE8C0D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1" t="98"/>
          <a:stretch/>
        </p:blipFill>
        <p:spPr>
          <a:xfrm>
            <a:off x="8968244" y="5182691"/>
            <a:ext cx="1088598" cy="1317500"/>
          </a:xfrm>
          <a:prstGeom prst="rect">
            <a:avLst/>
          </a:prstGeom>
        </p:spPr>
      </p:pic>
      <p:sp>
        <p:nvSpPr>
          <p:cNvPr id="10" name="Rectangle 17">
            <a:extLst>
              <a:ext uri="{FF2B5EF4-FFF2-40B4-BE49-F238E27FC236}">
                <a16:creationId xmlns:a16="http://schemas.microsoft.com/office/drawing/2014/main" id="{F9CED88B-20EC-469E-BBB8-232E04E0B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179" y="5355110"/>
            <a:ext cx="812323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ctr" defTabSz="457148">
              <a:lnSpc>
                <a:spcPct val="120000"/>
              </a:lnSpc>
              <a:spcBef>
                <a:spcPct val="5000"/>
              </a:spcBef>
              <a:defRPr/>
            </a:pPr>
            <a:r>
              <a:rPr lang="en-GB" sz="2800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ews Gothic MT"/>
                <a:ea typeface="+mn-ea"/>
              </a:rPr>
              <a:t>Pr Philippe Giraud</a:t>
            </a:r>
            <a:endParaRPr lang="en-US" sz="2800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ews Gothic MT"/>
              <a:ea typeface="+mn-ea"/>
            </a:endParaRP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7AD5DD53-63B5-41DE-BE37-11AA384F8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540" y="6019216"/>
            <a:ext cx="8264525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 i="1" dirty="0">
                <a:solidFill>
                  <a:srgbClr val="244A58"/>
                </a:solidFill>
                <a:effectLst/>
                <a:latin typeface="News Gothic MT" charset="0"/>
              </a:rPr>
              <a:t>Université de Paris, Service d’Oncologie Radiothérapie,</a:t>
            </a:r>
            <a:br>
              <a:rPr lang="fr-FR" sz="1600" i="1" dirty="0">
                <a:solidFill>
                  <a:srgbClr val="244A58"/>
                </a:solidFill>
                <a:effectLst/>
                <a:latin typeface="News Gothic MT" charset="0"/>
              </a:rPr>
            </a:br>
            <a:r>
              <a:rPr lang="fr-FR" sz="1600" i="1" dirty="0">
                <a:solidFill>
                  <a:srgbClr val="244A58"/>
                </a:solidFill>
                <a:effectLst/>
                <a:latin typeface="News Gothic MT" charset="0"/>
              </a:rPr>
              <a:t>Hôpital Européen Georges Pompidou, Paris</a:t>
            </a:r>
          </a:p>
        </p:txBody>
      </p:sp>
    </p:spTree>
    <p:extLst>
      <p:ext uri="{BB962C8B-B14F-4D97-AF65-F5344CB8AC3E}">
        <p14:creationId xmlns:p14="http://schemas.microsoft.com/office/powerpoint/2010/main" val="110203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4"/>
          <p:cNvSpPr txBox="1">
            <a:spLocks noGrp="1"/>
          </p:cNvSpPr>
          <p:nvPr>
            <p:ph type="title"/>
          </p:nvPr>
        </p:nvSpPr>
        <p:spPr>
          <a:xfrm>
            <a:off x="618209" y="774895"/>
            <a:ext cx="9047285" cy="1336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2853" tIns="51413" rIns="102853" bIns="51413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200"/>
            </a:pPr>
            <a:r>
              <a:rPr lang="en-US" sz="3200" dirty="0"/>
              <a:t>Indications de RT </a:t>
            </a:r>
            <a:r>
              <a:rPr lang="en-US" sz="3200" dirty="0" err="1"/>
              <a:t>selon</a:t>
            </a:r>
            <a:r>
              <a:rPr lang="en-US" sz="3200" dirty="0"/>
              <a:t> les </a:t>
            </a:r>
            <a:r>
              <a:rPr lang="en-US" sz="3200" dirty="0" err="1"/>
              <a:t>stades</a:t>
            </a:r>
            <a:endParaRPr sz="3200" dirty="0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41961E-1815-4D52-909E-DFDA77B08A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7000"/>
                    </a14:imgEffect>
                  </a14:imgLayer>
                </a14:imgProps>
              </a:ext>
            </a:extLst>
          </a:blip>
          <a:srcRect l="44898" t="19511" r="20091" b="12457"/>
          <a:stretch/>
        </p:blipFill>
        <p:spPr>
          <a:xfrm>
            <a:off x="618209" y="1478055"/>
            <a:ext cx="4868191" cy="532099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C72AC1-04A5-4044-8125-02C074FCF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7000"/>
                    </a14:imgEffect>
                  </a14:imgLayer>
                </a14:imgProps>
              </a:ext>
            </a:extLst>
          </a:blip>
          <a:srcRect l="45370" t="14774" r="25741" b="9177"/>
          <a:stretch/>
        </p:blipFill>
        <p:spPr>
          <a:xfrm>
            <a:off x="6095999" y="1468530"/>
            <a:ext cx="3609976" cy="53455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9D54AD9-95CA-4E97-82BE-1BF16D9765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325" t="13786" r="23241" b="56384"/>
          <a:stretch/>
        </p:blipFill>
        <p:spPr>
          <a:xfrm>
            <a:off x="7539161" y="63489"/>
            <a:ext cx="2678783" cy="79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33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51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4232" t="19128" r="3948" b="23237"/>
          <a:stretch/>
        </p:blipFill>
        <p:spPr>
          <a:xfrm>
            <a:off x="956431" y="1643098"/>
            <a:ext cx="8668911" cy="40392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E563562-420F-475D-BA8C-7505FD5B05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3713" y="452850"/>
            <a:ext cx="9299575" cy="625475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fr-FR" altLang="fr-FR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Evolution des résultats (stade III)</a:t>
            </a:r>
            <a:endParaRPr lang="fr-FR" altLang="fr-FR" sz="3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Flèche droite 3">
            <a:extLst>
              <a:ext uri="{FF2B5EF4-FFF2-40B4-BE49-F238E27FC236}">
                <a16:creationId xmlns:a16="http://schemas.microsoft.com/office/drawing/2014/main" id="{39CD6433-3026-4F3F-A181-EB99A2D39E0B}"/>
              </a:ext>
            </a:extLst>
          </p:cNvPr>
          <p:cNvSpPr/>
          <p:nvPr/>
        </p:nvSpPr>
        <p:spPr bwMode="auto">
          <a:xfrm>
            <a:off x="1431731" y="5858583"/>
            <a:ext cx="7450138" cy="525463"/>
          </a:xfrm>
          <a:prstGeom prst="rightArrow">
            <a:avLst/>
          </a:prstGeom>
          <a:solidFill>
            <a:srgbClr val="00B0F0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FR" sz="1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Sélection des patients (PET scan, IRM cérébrales…)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50F1C4D-37D3-4EF7-9C67-EB36754DF15C}"/>
              </a:ext>
            </a:extLst>
          </p:cNvPr>
          <p:cNvSpPr txBox="1"/>
          <p:nvPr/>
        </p:nvSpPr>
        <p:spPr>
          <a:xfrm rot="16200000">
            <a:off x="-259488" y="3604387"/>
            <a:ext cx="20526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bg2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Survie médiane</a:t>
            </a:r>
          </a:p>
        </p:txBody>
      </p:sp>
      <p:sp>
        <p:nvSpPr>
          <p:cNvPr id="11" name="Flèche droite rayée 8">
            <a:extLst>
              <a:ext uri="{FF2B5EF4-FFF2-40B4-BE49-F238E27FC236}">
                <a16:creationId xmlns:a16="http://schemas.microsoft.com/office/drawing/2014/main" id="{0C43DAC3-8D27-43FB-A442-E3CC3D62DD38}"/>
              </a:ext>
            </a:extLst>
          </p:cNvPr>
          <p:cNvSpPr/>
          <p:nvPr/>
        </p:nvSpPr>
        <p:spPr bwMode="auto">
          <a:xfrm rot="20804124">
            <a:off x="1748389" y="2925011"/>
            <a:ext cx="5499100" cy="457200"/>
          </a:xfrm>
          <a:prstGeom prst="stripedRightArrow">
            <a:avLst>
              <a:gd name="adj1" fmla="val 38940"/>
              <a:gd name="adj2" fmla="val 98587"/>
            </a:avLst>
          </a:prstGeom>
          <a:solidFill>
            <a:schemeClr val="accent3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431935"/>
              </p:ext>
            </p:extLst>
          </p:nvPr>
        </p:nvGraphicFramePr>
        <p:xfrm>
          <a:off x="5214938" y="1751620"/>
          <a:ext cx="4987925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Image Photo Editor" r:id="rId6" imgW="7992591" imgH="6314286" progId="MSPhotoEd.3">
                  <p:embed/>
                </p:oleObj>
              </mc:Choice>
              <mc:Fallback>
                <p:oleObj name="Image Photo Editor" r:id="rId6" imgW="7992591" imgH="6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38" y="1751620"/>
                        <a:ext cx="4987925" cy="394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820" name="Group 5"/>
          <p:cNvGrpSpPr>
            <a:grpSpLocks/>
          </p:cNvGrpSpPr>
          <p:nvPr/>
        </p:nvGrpSpPr>
        <p:grpSpPr bwMode="auto">
          <a:xfrm>
            <a:off x="428625" y="2769208"/>
            <a:ext cx="5470525" cy="3971925"/>
            <a:chOff x="395" y="1721"/>
            <a:chExt cx="3446" cy="2502"/>
          </a:xfrm>
        </p:grpSpPr>
        <p:grpSp>
          <p:nvGrpSpPr>
            <p:cNvPr id="34826" name="Group 6"/>
            <p:cNvGrpSpPr>
              <a:grpSpLocks/>
            </p:cNvGrpSpPr>
            <p:nvPr/>
          </p:nvGrpSpPr>
          <p:grpSpPr bwMode="auto">
            <a:xfrm>
              <a:off x="395" y="1721"/>
              <a:ext cx="3446" cy="2502"/>
              <a:chOff x="395" y="1721"/>
              <a:chExt cx="3446" cy="2502"/>
            </a:xfrm>
          </p:grpSpPr>
          <p:pic>
            <p:nvPicPr>
              <p:cNvPr id="34828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" y="2278"/>
                <a:ext cx="2755" cy="1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9" name="Picture 8"/>
              <p:cNvPicPr>
                <a:picLocks noChangeAspect="1" noChangeArrowheads="1"/>
              </p:cNvPicPr>
              <p:nvPr/>
            </p:nvPicPr>
            <p:blipFill>
              <a:blip r:embed="rId9">
                <a:lum contrast="10000"/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922" t="19183" b="14694"/>
              <a:stretch>
                <a:fillRect/>
              </a:stretch>
            </p:blipFill>
            <p:spPr bwMode="auto">
              <a:xfrm>
                <a:off x="2600" y="1721"/>
                <a:ext cx="1241" cy="1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45129" name="Rectangle 9"/>
            <p:cNvSpPr>
              <a:spLocks noChangeArrowheads="1"/>
            </p:cNvSpPr>
            <p:nvPr/>
          </p:nvSpPr>
          <p:spPr bwMode="auto">
            <a:xfrm>
              <a:off x="518" y="2259"/>
              <a:ext cx="116" cy="23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pic>
        <p:nvPicPr>
          <p:cNvPr id="13" name="helice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465870"/>
            <a:ext cx="340518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928721" y="160657"/>
            <a:ext cx="64283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Radiothérapie Conformationnelle</a:t>
            </a:r>
            <a:br>
              <a:rPr lang="fr-FR" sz="3200" dirty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Tridimensionnelle</a:t>
            </a:r>
          </a:p>
        </p:txBody>
      </p:sp>
      <p:sp>
        <p:nvSpPr>
          <p:cNvPr id="14" name="AutoShape 6" descr="Résultat de recherche d'images pour &quot;bonhomme blanc penseur&quot;">
            <a:extLst>
              <a:ext uri="{FF2B5EF4-FFF2-40B4-BE49-F238E27FC236}">
                <a16:creationId xmlns:a16="http://schemas.microsoft.com/office/drawing/2014/main" id="{71C0925C-8B3C-4B42-AC0E-7D68C3DEDA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7" y="-73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Résultat de recherche d'images pour &quot;bonhomme blanc penseur&quot;">
            <a:extLst>
              <a:ext uri="{FF2B5EF4-FFF2-40B4-BE49-F238E27FC236}">
                <a16:creationId xmlns:a16="http://schemas.microsoft.com/office/drawing/2014/main" id="{F462340B-FB18-4440-87B7-EF15CACACB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451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14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677863" y="2471738"/>
          <a:ext cx="8915400" cy="3008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5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4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46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03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70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53954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Etudes</a:t>
                      </a:r>
                    </a:p>
                  </a:txBody>
                  <a:tcPr marL="91430" marR="91430" marT="45748" marB="45748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n</a:t>
                      </a:r>
                    </a:p>
                  </a:txBody>
                  <a:tcPr marL="91430" marR="91430" marT="45748" marB="45748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Schémas</a:t>
                      </a:r>
                    </a:p>
                  </a:txBody>
                  <a:tcPr marL="91430" marR="91430" marT="45748" marB="45748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Survie à (%)</a:t>
                      </a:r>
                    </a:p>
                  </a:txBody>
                  <a:tcPr marL="91430" marR="91430" marT="45748" marB="45748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p</a:t>
                      </a:r>
                    </a:p>
                  </a:txBody>
                  <a:tcPr marL="91430" marR="91430" marT="45748" marB="45748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063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L="91430" marR="91430" marT="45748" marB="4574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2</a:t>
                      </a:r>
                      <a:r>
                        <a:rPr lang="fr-FR" sz="1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ans</a:t>
                      </a:r>
                      <a:endParaRPr lang="fr-FR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5 ans</a:t>
                      </a: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43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MA RTE</a:t>
                      </a:r>
                      <a:r>
                        <a:rPr lang="fr-FR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vs CTRT </a:t>
                      </a:r>
                      <a:r>
                        <a:rPr lang="fr-FR" sz="14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sq</a:t>
                      </a:r>
                      <a:endParaRPr lang="fr-FR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L="91430" marR="91430" marT="45748" marB="4574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1929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1910</a:t>
                      </a: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RTE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CTRT </a:t>
                      </a:r>
                      <a:r>
                        <a:rPr lang="fr-FR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sq</a:t>
                      </a:r>
                      <a:endParaRPr lang="fr-FR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19,4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21,3</a:t>
                      </a: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5,1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6,8</a:t>
                      </a: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&lt; 0,001</a:t>
                      </a: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43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MA</a:t>
                      </a:r>
                      <a:r>
                        <a:rPr lang="fr-FR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RTE vs CTRT cc</a:t>
                      </a:r>
                      <a:endParaRPr lang="fr-FR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L="91430" marR="91430" marT="45748" marB="4574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1394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1516</a:t>
                      </a: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RTE</a:t>
                      </a:r>
                      <a:endParaRPr lang="fr-FR" sz="1400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CTRT cc</a:t>
                      </a:r>
                      <a:endParaRPr lang="fr-FR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23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26,9</a:t>
                      </a: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7,2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9,4</a:t>
                      </a: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&lt; 0,001</a:t>
                      </a: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43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MA </a:t>
                      </a:r>
                      <a:r>
                        <a:rPr lang="fr-FR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RTsq</a:t>
                      </a: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 vs CTRT cc</a:t>
                      </a:r>
                    </a:p>
                  </a:txBody>
                  <a:tcPr marL="91430" marR="91430" marT="45748" marB="4574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602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603</a:t>
                      </a: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RTCT </a:t>
                      </a:r>
                      <a:r>
                        <a:rPr lang="fr-FR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sq</a:t>
                      </a:r>
                      <a:endParaRPr lang="fr-FR" sz="1400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CTRT cc</a:t>
                      </a:r>
                      <a:endParaRPr lang="fr-FR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30,3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35,6</a:t>
                      </a: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10,6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15,1</a:t>
                      </a: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=0,004</a:t>
                      </a:r>
                    </a:p>
                  </a:txBody>
                  <a:tcPr marL="91430" marR="91430" marT="45748" marB="457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794" name="Rectangle 2"/>
          <p:cNvSpPr txBox="1">
            <a:spLocks noChangeArrowheads="1"/>
          </p:cNvSpPr>
          <p:nvPr/>
        </p:nvSpPr>
        <p:spPr bwMode="auto">
          <a:xfrm>
            <a:off x="330200" y="5846763"/>
            <a:ext cx="9618663" cy="625475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000">
                <a:solidFill>
                  <a:srgbClr val="00FFFF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fr-FR" altLang="fr-FR" sz="3600" b="0">
                <a:solidFill>
                  <a:schemeClr val="accent3"/>
                </a:solidFill>
                <a:latin typeface="Comic Sans MS" pitchFamily="66" charset="0"/>
              </a:rPr>
              <a:t>=&gt; Le meilleur schéma : CT-RT concomitant</a:t>
            </a:r>
            <a:endParaRPr lang="fr-FR" altLang="fr-FR" sz="3600" b="0" baseline="-25000">
              <a:solidFill>
                <a:schemeClr val="accent3"/>
              </a:solidFill>
              <a:latin typeface="Comic Sans MS" pitchFamily="66" charset="0"/>
            </a:endParaRPr>
          </a:p>
        </p:txBody>
      </p:sp>
      <p:sp>
        <p:nvSpPr>
          <p:cNvPr id="31795" name="Rectangle 2"/>
          <p:cNvSpPr txBox="1">
            <a:spLocks noChangeArrowheads="1"/>
          </p:cNvSpPr>
          <p:nvPr/>
        </p:nvSpPr>
        <p:spPr bwMode="auto">
          <a:xfrm>
            <a:off x="-742950" y="1014413"/>
            <a:ext cx="92995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000">
                <a:solidFill>
                  <a:srgbClr val="00FFFF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fr-FR" altLang="fr-FR" sz="3800" dirty="0">
                <a:solidFill>
                  <a:schemeClr val="accent1"/>
                </a:solidFill>
                <a:latin typeface="Comic Sans MS" pitchFamily="66" charset="0"/>
              </a:rPr>
              <a:t>Les Méta-analyses : </a:t>
            </a:r>
            <a:endParaRPr lang="fr-FR" altLang="fr-FR" sz="3800" baseline="-25000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31796" name="Picture 9" descr="http://fr.web.img3.acsta.net/medias/nmedia/00/02/43/01/gra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5552">
            <a:off x="6731000" y="303213"/>
            <a:ext cx="1557338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136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73947B-14E0-4836-94E6-528029AFC6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4350" y="276704"/>
            <a:ext cx="9258300" cy="90011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3" tIns="46796" rIns="89993" bIns="46796"/>
          <a:lstStyle/>
          <a:p>
            <a:pPr>
              <a:tabLst>
                <a:tab pos="0" algn="l"/>
                <a:tab pos="447640" algn="l"/>
                <a:tab pos="896866" algn="l"/>
                <a:tab pos="1346092" algn="l"/>
                <a:tab pos="1795319" algn="l"/>
                <a:tab pos="2244545" algn="l"/>
                <a:tab pos="2693772" algn="l"/>
                <a:tab pos="3142998" algn="l"/>
                <a:tab pos="3592225" algn="l"/>
                <a:tab pos="4041451" algn="l"/>
                <a:tab pos="4490678" algn="l"/>
                <a:tab pos="4939904" algn="l"/>
                <a:tab pos="5389133" algn="l"/>
                <a:tab pos="5838359" algn="l"/>
                <a:tab pos="6287586" algn="l"/>
                <a:tab pos="6736812" algn="l"/>
                <a:tab pos="7186038" algn="l"/>
                <a:tab pos="7635264" algn="l"/>
                <a:tab pos="8084491" algn="l"/>
                <a:tab pos="8533717" algn="l"/>
                <a:tab pos="8982943" algn="l"/>
              </a:tabLst>
              <a:defRPr/>
            </a:pPr>
            <a:r>
              <a:rPr lang="fr-FR" altLang="fr-FR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Comment optimiser la Radiothérapie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67084BC4-F3CC-4297-8E50-CAA507C1E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25" y="1923740"/>
            <a:ext cx="5718218" cy="383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3" tIns="45716" rIns="91433" bIns="45716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20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• </a:t>
            </a:r>
            <a:r>
              <a:rPr lang="fr-FR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Optimiser la radiothérapie</a:t>
            </a:r>
            <a:endParaRPr lang="fr-F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fr-FR" dirty="0">
                <a:solidFill>
                  <a:schemeClr val="accent1"/>
                </a:solidFill>
                <a:latin typeface="Comic Sans MS" panose="030F0702030302020204" pitchFamily="66" charset="0"/>
              </a:rPr>
              <a:t>	- RCMI</a:t>
            </a:r>
          </a:p>
          <a:p>
            <a:pPr lvl="1" indent="0">
              <a:spcBef>
                <a:spcPts val="0"/>
              </a:spcBef>
              <a:spcAft>
                <a:spcPts val="1200"/>
              </a:spcAft>
              <a:defRPr/>
            </a:pPr>
            <a:r>
              <a:rPr lang="fr-FR" dirty="0">
                <a:solidFill>
                  <a:schemeClr val="accent1"/>
                </a:solidFill>
                <a:latin typeface="Comic Sans MS" panose="030F0702030302020204" pitchFamily="66" charset="0"/>
              </a:rPr>
              <a:t>- Asservissement respiratoire</a:t>
            </a:r>
          </a:p>
          <a:p>
            <a:pPr lvl="1" indent="0">
              <a:spcBef>
                <a:spcPts val="0"/>
              </a:spcBef>
              <a:spcAft>
                <a:spcPts val="1200"/>
              </a:spcAft>
              <a:defRPr/>
            </a:pPr>
            <a:r>
              <a:rPr lang="fr-FR" dirty="0">
                <a:solidFill>
                  <a:schemeClr val="accent1"/>
                </a:solidFill>
                <a:latin typeface="Comic Sans MS" panose="030F0702030302020204" pitchFamily="66" charset="0"/>
              </a:rPr>
              <a:t>- TEP scanner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20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• </a:t>
            </a:r>
            <a:r>
              <a:rPr lang="fr-FR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Optimiser la chimiothérapie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endParaRPr lang="fr-FR" sz="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fr-FR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Optimiser les traitements combinés</a:t>
            </a:r>
            <a:endParaRPr lang="fr-F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lvl="1" indent="0">
              <a:spcBef>
                <a:spcPts val="0"/>
              </a:spcBef>
              <a:spcAft>
                <a:spcPts val="600"/>
              </a:spcAft>
              <a:defRPr/>
            </a:pPr>
            <a:r>
              <a:rPr lang="fr-FR" dirty="0">
                <a:solidFill>
                  <a:schemeClr val="accent1"/>
                </a:solidFill>
                <a:latin typeface="Comic Sans MS" panose="030F0702030302020204" pitchFamily="66" charset="0"/>
              </a:rPr>
              <a:t>- Thérapies ciblées</a:t>
            </a:r>
          </a:p>
          <a:p>
            <a:pPr lvl="1" indent="0">
              <a:spcBef>
                <a:spcPts val="0"/>
              </a:spcBef>
              <a:spcAft>
                <a:spcPts val="600"/>
              </a:spcAft>
              <a:defRPr/>
            </a:pPr>
            <a:r>
              <a:rPr lang="fr-FR" dirty="0">
                <a:solidFill>
                  <a:schemeClr val="accent1"/>
                </a:solidFill>
                <a:latin typeface="Comic Sans MS" panose="030F0702030302020204" pitchFamily="66" charset="0"/>
              </a:rPr>
              <a:t>- Nanoparticules</a:t>
            </a:r>
          </a:p>
          <a:p>
            <a:pPr lvl="1" indent="0">
              <a:spcBef>
                <a:spcPts val="0"/>
              </a:spcBef>
              <a:spcAft>
                <a:spcPts val="1200"/>
              </a:spcAft>
              <a:defRPr/>
            </a:pPr>
            <a:r>
              <a:rPr lang="fr-FR" dirty="0">
                <a:solidFill>
                  <a:schemeClr val="accent1"/>
                </a:solidFill>
                <a:latin typeface="Comic Sans MS" panose="030F0702030302020204" pitchFamily="66" charset="0"/>
              </a:rPr>
              <a:t>- Immunothérapie</a:t>
            </a:r>
          </a:p>
        </p:txBody>
      </p:sp>
      <p:grpSp>
        <p:nvGrpSpPr>
          <p:cNvPr id="76806" name="Groupe 1">
            <a:extLst>
              <a:ext uri="{FF2B5EF4-FFF2-40B4-BE49-F238E27FC236}">
                <a16:creationId xmlns:a16="http://schemas.microsoft.com/office/drawing/2014/main" id="{BE21F349-36A7-4210-AB4F-90AC516CA846}"/>
              </a:ext>
            </a:extLst>
          </p:cNvPr>
          <p:cNvGrpSpPr>
            <a:grpSpLocks/>
          </p:cNvGrpSpPr>
          <p:nvPr/>
        </p:nvGrpSpPr>
        <p:grpSpPr bwMode="auto">
          <a:xfrm>
            <a:off x="6572250" y="1602691"/>
            <a:ext cx="3506788" cy="2678112"/>
            <a:chOff x="211882" y="1219235"/>
            <a:chExt cx="6515110" cy="4397195"/>
          </a:xfrm>
        </p:grpSpPr>
        <p:pic>
          <p:nvPicPr>
            <p:cNvPr id="76808" name="Image 8" descr="test 2.tif">
              <a:extLst>
                <a:ext uri="{FF2B5EF4-FFF2-40B4-BE49-F238E27FC236}">
                  <a16:creationId xmlns:a16="http://schemas.microsoft.com/office/drawing/2014/main" id="{6918F87A-12BE-42D8-BA18-824BAAF91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882" y="1452441"/>
              <a:ext cx="6462643" cy="4163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9">
              <a:extLst>
                <a:ext uri="{FF2B5EF4-FFF2-40B4-BE49-F238E27FC236}">
                  <a16:creationId xmlns:a16="http://schemas.microsoft.com/office/drawing/2014/main" id="{0C8834EE-8C83-40DC-B0D2-7F5B8D566B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909" y="1219235"/>
              <a:ext cx="1427484" cy="354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 err="1">
                  <a:solidFill>
                    <a:schemeClr val="accent1"/>
                  </a:solidFill>
                  <a:latin typeface="+mn-lt"/>
                  <a:cs typeface="Arial" charset="0"/>
                </a:rPr>
                <a:t>Imature</a:t>
              </a:r>
              <a:r>
                <a:rPr lang="fr-FR" sz="800" dirty="0">
                  <a:solidFill>
                    <a:schemeClr val="accent1"/>
                  </a:solidFill>
                  <a:latin typeface="+mn-lt"/>
                  <a:cs typeface="Arial" charset="0"/>
                </a:rPr>
                <a:t>  DC </a:t>
              </a:r>
            </a:p>
          </p:txBody>
        </p:sp>
        <p:sp>
          <p:nvSpPr>
            <p:cNvPr id="9" name="ZoneTexte 10">
              <a:extLst>
                <a:ext uri="{FF2B5EF4-FFF2-40B4-BE49-F238E27FC236}">
                  <a16:creationId xmlns:a16="http://schemas.microsoft.com/office/drawing/2014/main" id="{593024A8-217C-479F-BC67-74D1A4EFAA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8633" y="1667556"/>
              <a:ext cx="1318359" cy="354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>
                  <a:solidFill>
                    <a:schemeClr val="accent1"/>
                  </a:solidFill>
                  <a:latin typeface="+mn-lt"/>
                  <a:cs typeface="Arial" charset="0"/>
                </a:rPr>
                <a:t>Mature DC 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BE19F70-F347-432A-B663-ACCFD9601642}"/>
                </a:ext>
              </a:extLst>
            </p:cNvPr>
            <p:cNvSpPr txBox="1"/>
            <p:nvPr/>
          </p:nvSpPr>
          <p:spPr bwMode="auto">
            <a:xfrm>
              <a:off x="211882" y="1242693"/>
              <a:ext cx="1807951" cy="55518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800" dirty="0" err="1">
                  <a:solidFill>
                    <a:schemeClr val="accent1"/>
                  </a:solidFill>
                  <a:latin typeface="+mn-lt"/>
                  <a:ea typeface="ＭＳ Ｐゴシック" pitchFamily="34" charset="-128"/>
                </a:rPr>
                <a:t>Dying</a:t>
              </a:r>
              <a:r>
                <a:rPr lang="fr-FR" sz="800" dirty="0">
                  <a:solidFill>
                    <a:schemeClr val="accent1"/>
                  </a:solidFill>
                  <a:latin typeface="+mn-lt"/>
                  <a:ea typeface="ＭＳ Ｐゴシック" pitchFamily="34" charset="-128"/>
                </a:rPr>
                <a:t> </a:t>
              </a:r>
              <a:r>
                <a:rPr lang="fr-FR" sz="800" dirty="0" err="1">
                  <a:solidFill>
                    <a:schemeClr val="accent1"/>
                  </a:solidFill>
                  <a:latin typeface="+mn-lt"/>
                  <a:ea typeface="ＭＳ Ｐゴシック" pitchFamily="34" charset="-128"/>
                </a:rPr>
                <a:t>tumor</a:t>
              </a:r>
              <a:r>
                <a:rPr lang="fr-FR" sz="800" dirty="0">
                  <a:solidFill>
                    <a:schemeClr val="accent1"/>
                  </a:solidFill>
                  <a:latin typeface="+mn-lt"/>
                  <a:ea typeface="ＭＳ Ｐゴシック" pitchFamily="34" charset="-128"/>
                </a:rPr>
                <a:t> </a:t>
              </a:r>
              <a:r>
                <a:rPr lang="fr-FR" sz="800" dirty="0" err="1">
                  <a:solidFill>
                    <a:schemeClr val="accent1"/>
                  </a:solidFill>
                  <a:latin typeface="+mn-lt"/>
                  <a:ea typeface="ＭＳ Ｐゴシック" pitchFamily="34" charset="-128"/>
                </a:rPr>
                <a:t>cells</a:t>
              </a:r>
              <a:endParaRPr lang="fr-FR" sz="800" dirty="0">
                <a:solidFill>
                  <a:schemeClr val="accent1"/>
                </a:solidFill>
                <a:latin typeface="+mn-lt"/>
                <a:ea typeface="ＭＳ Ｐゴシック" pitchFamily="34" charset="-128"/>
              </a:endParaRPr>
            </a:p>
            <a:p>
              <a:pPr>
                <a:defRPr/>
              </a:pPr>
              <a:r>
                <a:rPr lang="fr-FR" sz="800" dirty="0">
                  <a:solidFill>
                    <a:schemeClr val="accent1"/>
                  </a:solidFill>
                  <a:latin typeface="+mn-lt"/>
                  <a:ea typeface="ＭＳ Ｐゴシック" pitchFamily="34" charset="-128"/>
                </a:rPr>
                <a:t>mourantes</a:t>
              </a:r>
            </a:p>
          </p:txBody>
        </p:sp>
        <p:sp>
          <p:nvSpPr>
            <p:cNvPr id="76812" name="ZoneTexte 12">
              <a:extLst>
                <a:ext uri="{FF2B5EF4-FFF2-40B4-BE49-F238E27FC236}">
                  <a16:creationId xmlns:a16="http://schemas.microsoft.com/office/drawing/2014/main" id="{5C3AB15E-E8CF-4509-9C42-724DEF5678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2934" y="3891236"/>
              <a:ext cx="2064269" cy="353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rgbClr val="6FB7D7"/>
                </a:buClr>
                <a:buSzPct val="110000"/>
                <a:buFont typeface="Wingdings 2" panose="05020102010507070707" pitchFamily="18" charset="2"/>
                <a:buChar char=""/>
                <a:defRPr sz="2300"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panose="05020102010507070707" pitchFamily="18" charset="2"/>
                <a:buChar char=""/>
                <a:defRPr sz="2200"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panose="05020102010507070707" pitchFamily="18" charset="2"/>
                <a:buChar char=""/>
                <a:defRPr sz="2000"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5pPr>
              <a:lvl6pPr marL="2514600" indent="-228600" defTabSz="455613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6pPr>
              <a:lvl7pPr marL="2971800" indent="-228600" defTabSz="455613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7pPr>
              <a:lvl8pPr marL="3429000" indent="-228600" defTabSz="455613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8pPr>
              <a:lvl9pPr marL="3886200" indent="-228600" defTabSz="455613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800">
                  <a:solidFill>
                    <a:schemeClr val="accent1"/>
                  </a:solidFill>
                  <a:latin typeface="Calibri" panose="020F0502020204030204" pitchFamily="34" charset="0"/>
                </a:rPr>
                <a:t>Chimio/Radiothérapie</a:t>
              </a:r>
            </a:p>
          </p:txBody>
        </p:sp>
        <p:sp>
          <p:nvSpPr>
            <p:cNvPr id="76813" name="ZoneTexte 14">
              <a:extLst>
                <a:ext uri="{FF2B5EF4-FFF2-40B4-BE49-F238E27FC236}">
                  <a16:creationId xmlns:a16="http://schemas.microsoft.com/office/drawing/2014/main" id="{DDAFCBDB-ED96-407F-9D74-D507B438E7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0626" y="4308817"/>
              <a:ext cx="2100004" cy="555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2000"/>
                </a:spcBef>
                <a:buClr>
                  <a:srgbClr val="6FB7D7"/>
                </a:buClr>
                <a:buSzPct val="110000"/>
                <a:buFont typeface="Wingdings 2" panose="05020102010507070707" pitchFamily="18" charset="2"/>
                <a:buChar char=""/>
                <a:defRPr sz="2300"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panose="05020102010507070707" pitchFamily="18" charset="2"/>
                <a:buChar char=""/>
                <a:defRPr sz="2200"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panose="05020102010507070707" pitchFamily="18" charset="2"/>
                <a:buChar char=""/>
                <a:defRPr sz="2000"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ts val="600"/>
                </a:spcBef>
                <a:buClr>
                  <a:srgbClr val="215D77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ts val="600"/>
                </a:spcBef>
                <a:buClr>
                  <a:srgbClr val="6FB7D7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5pPr>
              <a:lvl6pPr marL="2514600" indent="-228600" defTabSz="455613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6pPr>
              <a:lvl7pPr marL="2971800" indent="-228600" defTabSz="455613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7pPr>
              <a:lvl8pPr marL="3429000" indent="-228600" defTabSz="455613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8pPr>
              <a:lvl9pPr marL="3886200" indent="-228600" defTabSz="455613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6FB7D7"/>
                </a:buClr>
                <a:buSzPct val="110000"/>
                <a:buFont typeface="Wingdings 2" panose="05020102010507070707" pitchFamily="18" charset="2"/>
                <a:buChar char=""/>
                <a:defRPr>
                  <a:solidFill>
                    <a:srgbClr val="595959"/>
                  </a:solidFill>
                  <a:latin typeface="News Gothic MT" panose="020B0504020203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800">
                  <a:solidFill>
                    <a:schemeClr val="accent1"/>
                  </a:solidFill>
                  <a:latin typeface="Calibri" panose="020F0502020204030204" pitchFamily="34" charset="0"/>
                </a:rPr>
                <a:t>Réponse immunitaire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800">
                  <a:solidFill>
                    <a:schemeClr val="accent1"/>
                  </a:solidFill>
                  <a:latin typeface="Calibri" panose="020F0502020204030204" pitchFamily="34" charset="0"/>
                </a:rPr>
                <a:t>Spécifique d’</a:t>
              </a:r>
              <a:r>
                <a:rPr lang="fr-FR" altLang="ja-JP" sz="800">
                  <a:solidFill>
                    <a:schemeClr val="accent1"/>
                  </a:solidFill>
                  <a:latin typeface="Calibri" panose="020F0502020204030204" pitchFamily="34" charset="0"/>
                </a:rPr>
                <a:t>antigènes</a:t>
              </a:r>
              <a:endParaRPr lang="fr-FR" altLang="fr-FR" sz="800">
                <a:solidFill>
                  <a:schemeClr val="accent1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76807" name="Picture 4">
            <a:extLst>
              <a:ext uri="{FF2B5EF4-FFF2-40B4-BE49-F238E27FC236}">
                <a16:creationId xmlns:a16="http://schemas.microsoft.com/office/drawing/2014/main" id="{5B949B69-EE27-4F4C-8D39-DD752775B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6" t="22279" r="23450" b="31779"/>
          <a:stretch>
            <a:fillRect/>
          </a:stretch>
        </p:blipFill>
        <p:spPr bwMode="auto">
          <a:xfrm>
            <a:off x="6202363" y="4525278"/>
            <a:ext cx="38481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4" descr="Collimateur Sup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586618"/>
            <a:ext cx="353695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5" descr="Collimateur Suppl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132968"/>
            <a:ext cx="3524250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8689" name="Rectangle 17"/>
          <p:cNvSpPr>
            <a:spLocks noChangeArrowheads="1"/>
          </p:cNvSpPr>
          <p:nvPr/>
        </p:nvSpPr>
        <p:spPr bwMode="auto">
          <a:xfrm>
            <a:off x="771331" y="435751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fr-FR" altLang="fr-FR" sz="3600" dirty="0">
                <a:solidFill>
                  <a:schemeClr val="accent1"/>
                </a:solidFill>
                <a:latin typeface="Comic Sans MS" pitchFamily="66" charset="0"/>
                <a:cs typeface="+mn-cs"/>
              </a:rPr>
              <a:t>Principe de la Modulation d’Intensité</a:t>
            </a:r>
            <a:br>
              <a:rPr lang="fr-FR" altLang="fr-FR" sz="3600" dirty="0">
                <a:solidFill>
                  <a:schemeClr val="accent1"/>
                </a:solidFill>
                <a:latin typeface="Comic Sans MS" pitchFamily="66" charset="0"/>
                <a:cs typeface="+mn-cs"/>
              </a:rPr>
            </a:br>
            <a:endParaRPr lang="fr-FR" altLang="fr-FR" sz="3600" b="0" i="1" dirty="0">
              <a:solidFill>
                <a:schemeClr val="accent1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6" name="SMART.avi">
            <a:hlinkClick r:id="" action="ppaction://media"/>
            <a:extLst>
              <a:ext uri="{FF2B5EF4-FFF2-40B4-BE49-F238E27FC236}">
                <a16:creationId xmlns:a16="http://schemas.microsoft.com/office/drawing/2014/main" id="{F9540A68-B96A-42CA-9AB7-F03302F789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1998663"/>
            <a:ext cx="5457825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69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26041FC7-780A-47FB-895E-A1BA971D4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76054" y="877205"/>
            <a:ext cx="342265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11">
            <a:extLst>
              <a:ext uri="{FF2B5EF4-FFF2-40B4-BE49-F238E27FC236}">
                <a16:creationId xmlns:a16="http://schemas.microsoft.com/office/drawing/2014/main" id="{981093FC-FCA0-4FF5-B56E-5BC47A95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542" y="1877068"/>
            <a:ext cx="4999037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fr-FR" altLang="fr-FR" sz="200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 =&gt; Améliore la précision de contourage du volume tumoral</a:t>
            </a:r>
          </a:p>
          <a:p>
            <a:pPr>
              <a:spcBef>
                <a:spcPct val="30000"/>
              </a:spcBef>
            </a:pPr>
            <a:r>
              <a:rPr lang="fr-FR" altLang="fr-FR" sz="200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	- Adénopathies médiastinales</a:t>
            </a:r>
          </a:p>
          <a:p>
            <a:pPr>
              <a:spcBef>
                <a:spcPct val="30000"/>
              </a:spcBef>
            </a:pPr>
            <a:r>
              <a:rPr lang="fr-FR" altLang="fr-FR" sz="200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	- Atélectasie</a:t>
            </a:r>
          </a:p>
          <a:p>
            <a:pPr>
              <a:spcBef>
                <a:spcPct val="30000"/>
              </a:spcBef>
            </a:pPr>
            <a:endParaRPr lang="fr-FR" altLang="fr-FR" sz="2000" b="1" dirty="0">
              <a:solidFill>
                <a:schemeClr val="accent1"/>
              </a:solidFill>
              <a:effectLst/>
              <a:latin typeface="Comic Sans MS" panose="030F0702030302020204" pitchFamily="66" charset="0"/>
            </a:endParaRPr>
          </a:p>
          <a:p>
            <a:pPr>
              <a:spcBef>
                <a:spcPct val="30000"/>
              </a:spcBef>
            </a:pPr>
            <a:r>
              <a:rPr lang="fr-FR" altLang="fr-FR" sz="200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 =&gt; Prédictive de la réponse à la radiothérapie ?</a:t>
            </a:r>
          </a:p>
          <a:p>
            <a:pPr>
              <a:spcBef>
                <a:spcPct val="30000"/>
              </a:spcBef>
            </a:pPr>
            <a:endParaRPr lang="fr-FR" altLang="fr-FR" sz="2000" b="1" dirty="0">
              <a:solidFill>
                <a:schemeClr val="accent1"/>
              </a:solidFill>
              <a:effectLst/>
              <a:latin typeface="Comic Sans MS" panose="030F0702030302020204" pitchFamily="66" charset="0"/>
            </a:endParaRPr>
          </a:p>
          <a:p>
            <a:pPr>
              <a:spcBef>
                <a:spcPct val="30000"/>
              </a:spcBef>
            </a:pPr>
            <a:r>
              <a:rPr lang="fr-FR" altLang="fr-FR" sz="200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 =&gt; Possibilité d’augmentation de la dose totale ?</a:t>
            </a:r>
          </a:p>
        </p:txBody>
      </p:sp>
      <p:pic>
        <p:nvPicPr>
          <p:cNvPr id="45060" name="Picture 2">
            <a:extLst>
              <a:ext uri="{FF2B5EF4-FFF2-40B4-BE49-F238E27FC236}">
                <a16:creationId xmlns:a16="http://schemas.microsoft.com/office/drawing/2014/main" id="{61AB0C6C-DE3D-4CC8-9052-78BF341C9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871504" y="2772680"/>
            <a:ext cx="34226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13D6560B-E178-499E-AF87-EC7072794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1279" y="372380"/>
            <a:ext cx="4724400" cy="639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algn="ctr">
              <a:lnSpc>
                <a:spcPct val="12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fr-FR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ＭＳ Ｐゴシック" charset="0"/>
                <a:cs typeface="ＭＳ Ｐゴシック" charset="0"/>
              </a:rPr>
              <a:t>Apports du PET-Scan</a:t>
            </a:r>
            <a:endParaRPr lang="fr-FR" altLang="fr-FR" sz="32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237412" y="3511844"/>
            <a:ext cx="2314575" cy="2057400"/>
            <a:chOff x="865" y="214"/>
            <a:chExt cx="1451" cy="1031"/>
          </a:xfrm>
          <a:solidFill>
            <a:schemeClr val="bg1">
              <a:lumMod val="85000"/>
            </a:schemeClr>
          </a:solidFill>
        </p:grpSpPr>
        <p:sp>
          <p:nvSpPr>
            <p:cNvPr id="600114" name="Oval 50"/>
            <p:cNvSpPr>
              <a:spLocks noChangeAspect="1" noChangeArrowheads="1"/>
            </p:cNvSpPr>
            <p:nvPr/>
          </p:nvSpPr>
          <p:spPr bwMode="auto">
            <a:xfrm>
              <a:off x="865" y="214"/>
              <a:ext cx="1451" cy="1031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200" dirty="0">
                <a:solidFill>
                  <a:srgbClr val="004A64"/>
                </a:solidFill>
                <a:latin typeface="Comic Sans MS" pitchFamily="66" charset="0"/>
                <a:ea typeface="ＭＳ Ｐゴシック" pitchFamily="34" charset="-128"/>
              </a:endParaRPr>
            </a:p>
          </p:txBody>
        </p:sp>
        <p:sp>
          <p:nvSpPr>
            <p:cNvPr id="854021" name="Oval 51"/>
            <p:cNvSpPr>
              <a:spLocks noChangeArrowheads="1"/>
            </p:cNvSpPr>
            <p:nvPr/>
          </p:nvSpPr>
          <p:spPr bwMode="auto">
            <a:xfrm>
              <a:off x="1228" y="472"/>
              <a:ext cx="726" cy="516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1000" dirty="0">
                <a:solidFill>
                  <a:srgbClr val="004A64"/>
                </a:solidFill>
                <a:latin typeface="Comic Sans MS" pitchFamily="66" charset="0"/>
                <a:ea typeface="ＭＳ Ｐゴシック" pitchFamily="34" charset="-128"/>
              </a:endParaRPr>
            </a:p>
          </p:txBody>
        </p:sp>
        <p:sp>
          <p:nvSpPr>
            <p:cNvPr id="854022" name="Text Box 52"/>
            <p:cNvSpPr txBox="1">
              <a:spLocks noChangeArrowheads="1"/>
            </p:cNvSpPr>
            <p:nvPr/>
          </p:nvSpPr>
          <p:spPr bwMode="auto">
            <a:xfrm>
              <a:off x="1527" y="1002"/>
              <a:ext cx="116" cy="12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en-US" sz="1000" dirty="0">
                <a:solidFill>
                  <a:srgbClr val="004A64"/>
                </a:solidFill>
                <a:latin typeface="Comic Sans MS" pitchFamily="66" charset="0"/>
                <a:ea typeface="ＭＳ Ｐゴシック" pitchFamily="34" charset="-128"/>
              </a:endParaRPr>
            </a:p>
          </p:txBody>
        </p:sp>
      </p:grpSp>
      <p:sp>
        <p:nvSpPr>
          <p:cNvPr id="600067" name="Oval 3"/>
          <p:cNvSpPr>
            <a:spLocks noChangeAspect="1" noChangeArrowheads="1"/>
          </p:cNvSpPr>
          <p:nvPr/>
        </p:nvSpPr>
        <p:spPr bwMode="auto">
          <a:xfrm>
            <a:off x="463550" y="2817813"/>
            <a:ext cx="2643188" cy="3521075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 dirty="0">
              <a:solidFill>
                <a:srgbClr val="004A64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pic>
        <p:nvPicPr>
          <p:cNvPr id="17412" name="Picture 9" descr="Case2_sag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2967038"/>
            <a:ext cx="3159125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0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782638" y="3625850"/>
            <a:ext cx="2057400" cy="1828800"/>
            <a:chOff x="865" y="214"/>
            <a:chExt cx="1451" cy="1031"/>
          </a:xfrm>
        </p:grpSpPr>
        <p:sp>
          <p:nvSpPr>
            <p:cNvPr id="17425" name="Oval 21"/>
            <p:cNvSpPr>
              <a:spLocks noChangeAspect="1" noChangeArrowheads="1"/>
            </p:cNvSpPr>
            <p:nvPr/>
          </p:nvSpPr>
          <p:spPr bwMode="auto">
            <a:xfrm>
              <a:off x="865" y="214"/>
              <a:ext cx="1451" cy="1031"/>
            </a:xfrm>
            <a:prstGeom prst="ellipse">
              <a:avLst/>
            </a:prstGeom>
            <a:gradFill rotWithShape="1">
              <a:gsLst>
                <a:gs pos="0">
                  <a:srgbClr val="D58DB6"/>
                </a:gs>
                <a:gs pos="100000">
                  <a:srgbClr val="B6388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/>
              <a:endParaRPr lang="fr-FR" altLang="fr-FR" sz="1200">
                <a:solidFill>
                  <a:srgbClr val="004A64"/>
                </a:solidFill>
              </a:endParaRPr>
            </a:p>
          </p:txBody>
        </p:sp>
        <p:sp>
          <p:nvSpPr>
            <p:cNvPr id="17426" name="Oval 22"/>
            <p:cNvSpPr>
              <a:spLocks noChangeArrowheads="1"/>
            </p:cNvSpPr>
            <p:nvPr/>
          </p:nvSpPr>
          <p:spPr bwMode="auto">
            <a:xfrm>
              <a:off x="1228" y="472"/>
              <a:ext cx="726" cy="516"/>
            </a:xfrm>
            <a:prstGeom prst="ellipse">
              <a:avLst/>
            </a:prstGeom>
            <a:gradFill rotWithShape="1">
              <a:gsLst>
                <a:gs pos="0">
                  <a:srgbClr val="C9C9C9"/>
                </a:gs>
                <a:gs pos="100000">
                  <a:srgbClr val="96969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fr-FR" sz="1000">
                  <a:solidFill>
                    <a:srgbClr val="004A64"/>
                  </a:solidFill>
                </a:rPr>
                <a:t>TUMOR</a:t>
              </a:r>
            </a:p>
          </p:txBody>
        </p:sp>
        <p:sp>
          <p:nvSpPr>
            <p:cNvPr id="17427" name="Text Box 23"/>
            <p:cNvSpPr txBox="1">
              <a:spLocks noChangeArrowheads="1"/>
            </p:cNvSpPr>
            <p:nvPr/>
          </p:nvSpPr>
          <p:spPr bwMode="auto">
            <a:xfrm>
              <a:off x="1089" y="1002"/>
              <a:ext cx="992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fr-FR" sz="1000">
                  <a:solidFill>
                    <a:schemeClr val="bg1"/>
                  </a:solidFill>
                </a:rPr>
                <a:t> Subclinical Disease</a:t>
              </a:r>
            </a:p>
          </p:txBody>
        </p:sp>
      </p:grpSp>
      <p:grpSp>
        <p:nvGrpSpPr>
          <p:cNvPr id="4" name="Group 45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7366000" y="3625850"/>
            <a:ext cx="2057400" cy="1828800"/>
            <a:chOff x="865" y="214"/>
            <a:chExt cx="1451" cy="1031"/>
          </a:xfrm>
        </p:grpSpPr>
        <p:sp>
          <p:nvSpPr>
            <p:cNvPr id="17422" name="Oval 46"/>
            <p:cNvSpPr>
              <a:spLocks noChangeAspect="1" noChangeArrowheads="1"/>
            </p:cNvSpPr>
            <p:nvPr/>
          </p:nvSpPr>
          <p:spPr bwMode="auto">
            <a:xfrm>
              <a:off x="865" y="214"/>
              <a:ext cx="1451" cy="1031"/>
            </a:xfrm>
            <a:prstGeom prst="ellipse">
              <a:avLst/>
            </a:prstGeom>
            <a:gradFill rotWithShape="1">
              <a:gsLst>
                <a:gs pos="0">
                  <a:srgbClr val="D58DB6"/>
                </a:gs>
                <a:gs pos="100000">
                  <a:srgbClr val="B6388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/>
              <a:endParaRPr lang="fr-FR" altLang="fr-FR" sz="1200">
                <a:solidFill>
                  <a:srgbClr val="004A64"/>
                </a:solidFill>
              </a:endParaRPr>
            </a:p>
          </p:txBody>
        </p:sp>
        <p:sp>
          <p:nvSpPr>
            <p:cNvPr id="17423" name="Oval 47"/>
            <p:cNvSpPr>
              <a:spLocks noChangeArrowheads="1"/>
            </p:cNvSpPr>
            <p:nvPr/>
          </p:nvSpPr>
          <p:spPr bwMode="auto">
            <a:xfrm>
              <a:off x="1228" y="472"/>
              <a:ext cx="726" cy="516"/>
            </a:xfrm>
            <a:prstGeom prst="ellipse">
              <a:avLst/>
            </a:prstGeom>
            <a:gradFill rotWithShape="1">
              <a:gsLst>
                <a:gs pos="0">
                  <a:srgbClr val="C9C9C9"/>
                </a:gs>
                <a:gs pos="100000">
                  <a:srgbClr val="96969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fr-FR" sz="1000">
                  <a:solidFill>
                    <a:srgbClr val="004A64"/>
                  </a:solidFill>
                </a:rPr>
                <a:t>TUMOR</a:t>
              </a:r>
            </a:p>
          </p:txBody>
        </p:sp>
        <p:sp>
          <p:nvSpPr>
            <p:cNvPr id="17424" name="Text Box 48"/>
            <p:cNvSpPr txBox="1">
              <a:spLocks noChangeArrowheads="1"/>
            </p:cNvSpPr>
            <p:nvPr/>
          </p:nvSpPr>
          <p:spPr bwMode="auto">
            <a:xfrm>
              <a:off x="1089" y="1002"/>
              <a:ext cx="992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1pPr>
              <a:lvl2pPr marL="742950" indent="-28575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2pPr>
              <a:lvl3pPr marL="11430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3pPr>
              <a:lvl4pPr marL="16002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4pPr>
              <a:lvl5pPr marL="2057400" indent="-228600"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FF00"/>
                  </a:solidFill>
                  <a:latin typeface="Comic Sans MS" pitchFamily="66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fr-FR" sz="1000">
                  <a:solidFill>
                    <a:schemeClr val="bg1"/>
                  </a:solidFill>
                </a:rPr>
                <a:t> Subclinical Disease</a:t>
              </a:r>
            </a:p>
          </p:txBody>
        </p:sp>
      </p:grpSp>
      <p:sp>
        <p:nvSpPr>
          <p:cNvPr id="24" name="TextBox 23"/>
          <p:cNvSpPr txBox="1"/>
          <p:nvPr/>
        </p:nvSpPr>
        <p:spPr bwMode="auto">
          <a:xfrm>
            <a:off x="7045325" y="1654175"/>
            <a:ext cx="27066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2"/>
                </a:solidFill>
                <a:latin typeface="Comic Sans MS" panose="030F0702030302020204" pitchFamily="66" charset="0"/>
              </a:rPr>
              <a:t>Tracking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SBRT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481013" y="1643063"/>
            <a:ext cx="25304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Gating SBRT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309863" y="186327"/>
            <a:ext cx="7696200" cy="151374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fr-FR" altLang="fr-FR" sz="4000" b="0" dirty="0">
                <a:solidFill>
                  <a:schemeClr val="accent1"/>
                </a:solidFill>
                <a:cs typeface="Times New Roman" pitchFamily="18" charset="0"/>
              </a:rPr>
              <a:t>Radiothérapie asservie à la respiration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637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737E-7 C 0.00035 0.02591 0.00035 0.09507 -8.33333E-7 0.08304 C -0.00035 0.07102 -0.00156 -0.05922 -0.00191 -0.07263 C -0.00226 -0.08605 -0.00035 -0.02591 -8.33333E-7 -1.8737E-7 Z " pathEditMode="relative" ptsTypes="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737E-7 C 0.00035 0.02591 0.00035 0.09507 -8.33333E-7 0.08304 C -0.00035 0.07102 -0.00156 -0.05922 -0.00191 -0.07263 C -0.00226 -0.08605 -0.00035 -0.02591 -8.33333E-7 -1.8737E-7 Z " pathEditMode="relative" ptsTypes="aa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0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737E-7 C 0.00035 0.02591 0.00035 0.09507 -8.33333E-7 0.08304 C -0.00035 0.07102 -0.00156 -0.05922 -0.00191 -0.07263 C -0.00226 -0.08605 -0.00035 -0.02591 -8.33333E-7 -1.8737E-7 Z " pathEditMode="relative" ptsTypes="aa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0C9302D-B2B9-4E69-B644-4741433206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96"/>
          <a:stretch/>
        </p:blipFill>
        <p:spPr>
          <a:xfrm>
            <a:off x="-101341" y="1705707"/>
            <a:ext cx="9667397" cy="466592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BF5B649-AFBF-4095-8820-013CC8A4A60E}"/>
              </a:ext>
            </a:extLst>
          </p:cNvPr>
          <p:cNvSpPr txBox="1"/>
          <p:nvPr/>
        </p:nvSpPr>
        <p:spPr>
          <a:xfrm>
            <a:off x="0" y="6400094"/>
            <a:ext cx="10287000" cy="41857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defTabSz="455613"/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Deng L, et al. J Clin Invest 2014;124:687-695; 2. </a:t>
            </a:r>
            <a:r>
              <a:rPr lang="fr-FR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Dovedi</a:t>
            </a:r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SJ, et al. Cancer </a:t>
            </a:r>
            <a:r>
              <a:rPr lang="fr-FR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2014;74:5458-5468; 3. </a:t>
            </a:r>
            <a:r>
              <a:rPr lang="fr-FR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Chacon</a:t>
            </a:r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JA, et al. Vaccines (Basel) 2016;4:E43; 4. </a:t>
            </a:r>
            <a:r>
              <a:rPr lang="fr-FR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Formenti</a:t>
            </a:r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SC, </a:t>
            </a:r>
            <a:r>
              <a:rPr lang="fr-FR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Demaria</a:t>
            </a:r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 J </a:t>
            </a:r>
            <a:r>
              <a:rPr lang="fr-FR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Natl</a:t>
            </a:r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Cancer </a:t>
            </a:r>
            <a:r>
              <a:rPr lang="fr-FR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</a:t>
            </a:r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2013; 105:256-265; 5. Funaki S, et al. </a:t>
            </a:r>
            <a:r>
              <a:rPr lang="fr-FR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 2017; 38:2277-2284; 6. Antonia SJ, et al. N </a:t>
            </a:r>
            <a:r>
              <a:rPr lang="fr-FR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Med 2017; 377:1919-29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8E2857C-0602-4A74-80DB-6ABBD688C105}"/>
              </a:ext>
            </a:extLst>
          </p:cNvPr>
          <p:cNvGrpSpPr/>
          <p:nvPr/>
        </p:nvGrpSpPr>
        <p:grpSpPr>
          <a:xfrm>
            <a:off x="6571373" y="96712"/>
            <a:ext cx="3587262" cy="2136071"/>
            <a:chOff x="0" y="757236"/>
            <a:chExt cx="9144000" cy="4095658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4D31A58-A608-4853-8763-E2BF0ADC8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757236"/>
              <a:ext cx="9144000" cy="405839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52C448-7A02-4640-9C1E-B84B7911B5A0}"/>
                </a:ext>
              </a:extLst>
            </p:cNvPr>
            <p:cNvSpPr/>
            <p:nvPr/>
          </p:nvSpPr>
          <p:spPr>
            <a:xfrm>
              <a:off x="7942729" y="3962400"/>
              <a:ext cx="1087718" cy="890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613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2258344" y="1143973"/>
            <a:ext cx="29386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5613">
              <a:defRPr/>
            </a:pPr>
            <a:r>
              <a:rPr lang="fr-FR" sz="2400" i="1" dirty="0">
                <a:solidFill>
                  <a:srgbClr val="2C7C9F"/>
                </a:solidFill>
                <a:latin typeface="Comic Sans MS" pitchFamily="66" charset="0"/>
              </a:rPr>
              <a:t>Effet Synergique 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34987" y="679451"/>
            <a:ext cx="92233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455613">
              <a:defRPr/>
            </a:pPr>
            <a:r>
              <a:rPr lang="en-US" sz="2800" i="1" dirty="0">
                <a:solidFill>
                  <a:srgbClr val="D5EDF4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Associations radio-</a:t>
            </a:r>
            <a:r>
              <a:rPr lang="en-US" sz="2800" i="1" dirty="0" err="1">
                <a:solidFill>
                  <a:srgbClr val="D5EDF4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immunothérapie</a:t>
            </a:r>
            <a:endParaRPr lang="fr-FR" sz="2800" i="1" dirty="0">
              <a:solidFill>
                <a:srgbClr val="D5EDF4">
                  <a:lumMod val="75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AB22BF-8851-470F-97A6-284B2FA68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3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5"/>
    </mc:Choice>
    <mc:Fallback xmlns="">
      <p:transition spd="slow" advTm="26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28CC7F88-41FB-443E-9A3F-94CD11160A65}"/>
              </a:ext>
            </a:extLst>
          </p:cNvPr>
          <p:cNvGrpSpPr/>
          <p:nvPr/>
        </p:nvGrpSpPr>
        <p:grpSpPr>
          <a:xfrm rot="1263271">
            <a:off x="7344215" y="363814"/>
            <a:ext cx="2424936" cy="2150144"/>
            <a:chOff x="1717856" y="5227"/>
            <a:chExt cx="6718646" cy="5790819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2"/>
            <a:srcRect l="37253" t="15479" r="24823" b="9368"/>
            <a:stretch/>
          </p:blipFill>
          <p:spPr>
            <a:xfrm>
              <a:off x="5813579" y="1964217"/>
              <a:ext cx="2622923" cy="3453607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77" r="40226"/>
            <a:stretch/>
          </p:blipFill>
          <p:spPr>
            <a:xfrm>
              <a:off x="1717856" y="5227"/>
              <a:ext cx="5811774" cy="5790819"/>
            </a:xfrm>
            <a:prstGeom prst="rect">
              <a:avLst/>
            </a:prstGeom>
          </p:spPr>
        </p:pic>
      </p:grpSp>
      <p:sp>
        <p:nvSpPr>
          <p:cNvPr id="9" name="Ellipse 8"/>
          <p:cNvSpPr/>
          <p:nvPr/>
        </p:nvSpPr>
        <p:spPr>
          <a:xfrm>
            <a:off x="5458571" y="1926117"/>
            <a:ext cx="738513" cy="12556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276AD6-F2A0-466E-ADE5-CE20562E4637}"/>
              </a:ext>
            </a:extLst>
          </p:cNvPr>
          <p:cNvSpPr/>
          <p:nvPr/>
        </p:nvSpPr>
        <p:spPr>
          <a:xfrm>
            <a:off x="667322" y="1751923"/>
            <a:ext cx="9689659" cy="4124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fr-FR" sz="24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Radiothérapie complexe 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fr-FR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 Patients fragiles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fr-FR" sz="24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Importance de la fonctionnalité </a:t>
            </a:r>
            <a:r>
              <a:rPr lang="fr-FR" sz="20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(EFR avec DLCO+++)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fr-FR" sz="24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Prise en compte des particularités Thorax</a:t>
            </a:r>
            <a:r>
              <a:rPr lang="fr-FR" sz="20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</a:t>
            </a:r>
            <a:r>
              <a:rPr lang="fr-FR" sz="2000" b="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Mvts</a:t>
            </a:r>
            <a:r>
              <a:rPr lang="fr-FR" sz="20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Hétérogénéités…)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fr-FR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 OARs : Poumon, Cœur, Œsophage, Moelle épinière…</a:t>
            </a:r>
            <a:endParaRPr lang="fr-FR" sz="2400" b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fr-FR" sz="24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fr-FR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Effets Volumes+++ </a:t>
            </a:r>
            <a:r>
              <a:rPr lang="fr-FR" sz="2000" dirty="0">
                <a:solidFill>
                  <a:schemeClr val="accent2"/>
                </a:solidFill>
                <a:latin typeface="Comic Sans MS" panose="030F0702030302020204" pitchFamily="66" charset="0"/>
              </a:rPr>
              <a:t>(RT stéréotaxique)</a:t>
            </a:r>
            <a:endParaRPr lang="fr-FR" sz="2000" b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113CC34-F06C-4E40-B986-89FC5EEB7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49" y="559205"/>
            <a:ext cx="6815137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altLang="fr-FR" b="0" dirty="0">
                <a:solidFill>
                  <a:schemeClr val="accent1"/>
                </a:solidFill>
              </a:rPr>
              <a:t>La Radiothérapie Thoracique</a:t>
            </a:r>
          </a:p>
        </p:txBody>
      </p:sp>
    </p:spTree>
    <p:extLst>
      <p:ext uri="{BB962C8B-B14F-4D97-AF65-F5344CB8AC3E}">
        <p14:creationId xmlns:p14="http://schemas.microsoft.com/office/powerpoint/2010/main" val="368210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417436" y="1158408"/>
            <a:ext cx="3467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0" i="1" dirty="0">
                <a:solidFill>
                  <a:schemeClr val="bg2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Contrôle local vs Complications</a:t>
            </a:r>
          </a:p>
        </p:txBody>
      </p:sp>
      <p:grpSp>
        <p:nvGrpSpPr>
          <p:cNvPr id="65539" name="Groupe 1"/>
          <p:cNvGrpSpPr>
            <a:grpSpLocks/>
          </p:cNvGrpSpPr>
          <p:nvPr/>
        </p:nvGrpSpPr>
        <p:grpSpPr bwMode="auto">
          <a:xfrm>
            <a:off x="590356" y="5470782"/>
            <a:ext cx="9128126" cy="1037401"/>
            <a:chOff x="552450" y="5589240"/>
            <a:chExt cx="9128126" cy="1037402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552450" y="5595590"/>
              <a:ext cx="4851008" cy="103105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ts val="600"/>
                </a:spcBef>
                <a:defRPr/>
              </a:pPr>
              <a:r>
                <a:rPr lang="fr-FR" sz="2800" dirty="0">
                  <a:solidFill>
                    <a:schemeClr val="bg2">
                      <a:lumMod val="25000"/>
                    </a:schemeClr>
                  </a:solidFill>
                  <a:effectLst/>
                  <a:latin typeface="Comic Sans MS" panose="030F0702030302020204" pitchFamily="66" charset="0"/>
                </a:rPr>
                <a:t>CBNPC : Dose ≥ 66 Gy</a:t>
              </a:r>
            </a:p>
            <a:p>
              <a:pPr>
                <a:spcBef>
                  <a:spcPts val="600"/>
                </a:spcBef>
                <a:defRPr/>
              </a:pPr>
              <a:r>
                <a:rPr lang="fr-FR" sz="2800" dirty="0">
                  <a:solidFill>
                    <a:schemeClr val="bg2">
                      <a:lumMod val="25000"/>
                    </a:schemeClr>
                  </a:solidFill>
                  <a:effectLst/>
                  <a:latin typeface="Comic Sans MS" panose="030F0702030302020204" pitchFamily="66" charset="0"/>
                </a:rPr>
                <a:t>CBPC : Dose ≥ 60 Gy (66 Gy)</a:t>
              </a: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594475" y="5589240"/>
              <a:ext cx="3086101" cy="103105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ts val="600"/>
                </a:spcBef>
                <a:defRPr/>
              </a:pPr>
              <a:r>
                <a:rPr lang="fr-FR" sz="2800" dirty="0">
                  <a:solidFill>
                    <a:schemeClr val="bg2">
                      <a:lumMod val="25000"/>
                    </a:schemeClr>
                  </a:solidFill>
                  <a:effectLst/>
                  <a:latin typeface="Comic Sans MS" panose="030F0702030302020204" pitchFamily="66" charset="0"/>
                </a:rPr>
                <a:t>Poumon ≈ 20 Gy</a:t>
              </a:r>
            </a:p>
            <a:p>
              <a:pPr>
                <a:spcBef>
                  <a:spcPts val="600"/>
                </a:spcBef>
                <a:defRPr/>
              </a:pPr>
              <a:r>
                <a:rPr lang="fr-FR" sz="2800" dirty="0">
                  <a:solidFill>
                    <a:schemeClr val="bg2">
                      <a:lumMod val="25000"/>
                    </a:schemeClr>
                  </a:solidFill>
                  <a:effectLst/>
                  <a:latin typeface="Comic Sans MS" panose="030F0702030302020204" pitchFamily="66" charset="0"/>
                </a:rPr>
                <a:t>Cœur ≈ 35-40 Gy</a:t>
              </a:r>
            </a:p>
          </p:txBody>
        </p:sp>
      </p:grpSp>
      <p:pic>
        <p:nvPicPr>
          <p:cNvPr id="65540" name="Image 8" descr="IMG_0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794" y="1829921"/>
            <a:ext cx="6437312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28367" y="356721"/>
            <a:ext cx="38282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4800" dirty="0">
                <a:solidFill>
                  <a:schemeClr val="accent1"/>
                </a:solidFill>
                <a:latin typeface="Comic Sans MS" panose="030F0702030302020204" pitchFamily="66" charset="0"/>
              </a:rPr>
              <a:t>Le Dilemme :</a:t>
            </a:r>
          </a:p>
        </p:txBody>
      </p:sp>
    </p:spTree>
    <p:extLst>
      <p:ext uri="{BB962C8B-B14F-4D97-AF65-F5344CB8AC3E}">
        <p14:creationId xmlns:p14="http://schemas.microsoft.com/office/powerpoint/2010/main" val="2425227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7"/>
          <p:cNvSpPr txBox="1">
            <a:spLocks noGrp="1"/>
          </p:cNvSpPr>
          <p:nvPr>
            <p:ph type="title"/>
          </p:nvPr>
        </p:nvSpPr>
        <p:spPr>
          <a:xfrm>
            <a:off x="272975" y="136914"/>
            <a:ext cx="9047285" cy="1336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2853" tIns="51413" rIns="102853" bIns="51413" numCol="1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200"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  <a:t>Facteurs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  <a:t> de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  <a:t>risque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  <a:t>d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’apparition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d’une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pneumopathie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radique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  <a:t> 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57"/>
          <p:cNvSpPr txBox="1">
            <a:spLocks noGrp="1"/>
          </p:cNvSpPr>
          <p:nvPr>
            <p:ph type="body" idx="1"/>
          </p:nvPr>
        </p:nvSpPr>
        <p:spPr>
          <a:xfrm>
            <a:off x="5140138" y="3863194"/>
            <a:ext cx="5237798" cy="18240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2853" tIns="51413" rIns="102853" bIns="51413" numCol="1" anchor="t" anchorCtr="0" compatLnSpc="1">
            <a:prstTxWarp prst="textNoShape">
              <a:avLst/>
            </a:prstTxWarp>
            <a:noAutofit/>
          </a:bodyPr>
          <a:lstStyle/>
          <a:p>
            <a:pPr marL="385763" indent="-3857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97B5"/>
              </a:buClr>
              <a:buSzPts val="2000"/>
              <a:buFont typeface="Arial"/>
              <a:buChar char="•"/>
            </a:pPr>
            <a:r>
              <a:rPr lang="en-US" b="1" i="1" dirty="0" err="1">
                <a:solidFill>
                  <a:srgbClr val="2F97B5"/>
                </a:solidFill>
              </a:rPr>
              <a:t>Présence</a:t>
            </a:r>
            <a:r>
              <a:rPr lang="en-US" b="1" i="1" dirty="0">
                <a:solidFill>
                  <a:srgbClr val="2F97B5"/>
                </a:solidFill>
              </a:rPr>
              <a:t> de :</a:t>
            </a:r>
            <a:endParaRPr dirty="0">
              <a:solidFill>
                <a:srgbClr val="2F97B5"/>
              </a:solidFill>
            </a:endParaRPr>
          </a:p>
          <a:p>
            <a:pPr marL="835819" lvl="1" indent="-371475">
              <a:lnSpc>
                <a:spcPct val="15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lang="en-US" sz="1350" b="1" dirty="0" err="1">
                <a:solidFill>
                  <a:schemeClr val="dk1"/>
                </a:solidFill>
                <a:sym typeface="Calibri"/>
              </a:rPr>
              <a:t>Âge</a:t>
            </a:r>
            <a:r>
              <a:rPr lang="en-US" sz="1350" b="1" dirty="0">
                <a:solidFill>
                  <a:schemeClr val="dk1"/>
                </a:solidFill>
                <a:sym typeface="Calibri"/>
              </a:rPr>
              <a:t> </a:t>
            </a:r>
            <a:r>
              <a:rPr lang="en-US" sz="1350" b="1" dirty="0" err="1">
                <a:solidFill>
                  <a:schemeClr val="dk1"/>
                </a:solidFill>
                <a:sym typeface="Calibri"/>
              </a:rPr>
              <a:t>ava</a:t>
            </a:r>
            <a:r>
              <a:rPr lang="en-US" sz="1350" b="1" dirty="0" err="1">
                <a:solidFill>
                  <a:schemeClr val="dk1"/>
                </a:solidFill>
              </a:rPr>
              <a:t>ncé</a:t>
            </a:r>
            <a:r>
              <a:rPr lang="en-US" sz="1350" b="1" dirty="0">
                <a:solidFill>
                  <a:schemeClr val="dk1"/>
                </a:solidFill>
                <a:sym typeface="Calibri"/>
              </a:rPr>
              <a:t>, comorbidités </a:t>
            </a:r>
            <a:r>
              <a:rPr lang="en-US" sz="1350" b="1" dirty="0" err="1">
                <a:solidFill>
                  <a:schemeClr val="dk1"/>
                </a:solidFill>
                <a:sym typeface="Calibri"/>
              </a:rPr>
              <a:t>associées</a:t>
            </a:r>
            <a:r>
              <a:rPr lang="en-US" sz="1350" b="1" dirty="0">
                <a:solidFill>
                  <a:schemeClr val="dk1"/>
                </a:solidFill>
                <a:sym typeface="Calibri"/>
              </a:rPr>
              <a:t> </a:t>
            </a:r>
            <a:r>
              <a:rPr lang="en-US" sz="1350" dirty="0">
                <a:solidFill>
                  <a:schemeClr val="dk1"/>
                </a:solidFill>
                <a:sym typeface="Calibri"/>
              </a:rPr>
              <a:t>(</a:t>
            </a:r>
            <a:r>
              <a:rPr lang="en-US" sz="1350" dirty="0" err="1">
                <a:solidFill>
                  <a:schemeClr val="dk1"/>
                </a:solidFill>
                <a:sym typeface="Calibri"/>
              </a:rPr>
              <a:t>cardiopathie</a:t>
            </a:r>
            <a:r>
              <a:rPr lang="en-US" sz="1350" dirty="0">
                <a:solidFill>
                  <a:schemeClr val="dk1"/>
                </a:solidFill>
                <a:sym typeface="Calibri"/>
              </a:rPr>
              <a:t>,...)</a:t>
            </a:r>
            <a:endParaRPr sz="1350" dirty="0">
              <a:solidFill>
                <a:schemeClr val="dk1"/>
              </a:solidFill>
              <a:sym typeface="Calibri"/>
            </a:endParaRPr>
          </a:p>
          <a:p>
            <a:pPr marL="835819" lvl="1" indent="-371475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lang="en-US" sz="1350" b="1" dirty="0" err="1">
                <a:solidFill>
                  <a:schemeClr val="dk1"/>
                </a:solidFill>
              </a:rPr>
              <a:t>Tumeurs</a:t>
            </a:r>
            <a:r>
              <a:rPr lang="en-US" sz="1350" b="1" dirty="0">
                <a:solidFill>
                  <a:schemeClr val="dk1"/>
                </a:solidFill>
              </a:rPr>
              <a:t> de </a:t>
            </a:r>
            <a:r>
              <a:rPr lang="en-US" sz="1350" b="1" dirty="0" err="1">
                <a:solidFill>
                  <a:schemeClr val="dk1"/>
                </a:solidFill>
              </a:rPr>
              <a:t>localisation</a:t>
            </a:r>
            <a:r>
              <a:rPr lang="en-US" sz="1350" b="1" dirty="0">
                <a:solidFill>
                  <a:schemeClr val="dk1"/>
                </a:solidFill>
              </a:rPr>
              <a:t> </a:t>
            </a:r>
            <a:r>
              <a:rPr lang="en-US" sz="1350" b="1" dirty="0" err="1">
                <a:solidFill>
                  <a:schemeClr val="dk1"/>
                </a:solidFill>
              </a:rPr>
              <a:t>lobaire</a:t>
            </a:r>
            <a:r>
              <a:rPr lang="en-US" sz="1350" b="1" dirty="0">
                <a:solidFill>
                  <a:schemeClr val="dk1"/>
                </a:solidFill>
              </a:rPr>
              <a:t> </a:t>
            </a:r>
            <a:r>
              <a:rPr lang="en-US" sz="1350" b="1" dirty="0" err="1">
                <a:solidFill>
                  <a:schemeClr val="dk1"/>
                </a:solidFill>
              </a:rPr>
              <a:t>inférieure</a:t>
            </a:r>
            <a:endParaRPr sz="1350" b="1" dirty="0">
              <a:solidFill>
                <a:srgbClr val="FF0000"/>
              </a:solidFill>
              <a:sym typeface="Calibri"/>
            </a:endParaRPr>
          </a:p>
          <a:p>
            <a:pPr marL="835819" lvl="1" indent="-371475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lang="en-US" sz="1350" b="1" dirty="0">
                <a:solidFill>
                  <a:schemeClr val="dk1"/>
                </a:solidFill>
              </a:rPr>
              <a:t>Type de </a:t>
            </a:r>
            <a:r>
              <a:rPr lang="en-US" sz="1350" b="1" dirty="0" err="1">
                <a:solidFill>
                  <a:schemeClr val="dk1"/>
                </a:solidFill>
              </a:rPr>
              <a:t>c</a:t>
            </a:r>
            <a:r>
              <a:rPr lang="en-US" sz="1350" b="1" dirty="0" err="1">
                <a:solidFill>
                  <a:schemeClr val="dk1"/>
                </a:solidFill>
                <a:sym typeface="Calibri"/>
              </a:rPr>
              <a:t>himiothérapie</a:t>
            </a:r>
            <a:r>
              <a:rPr lang="en-US" sz="1350" b="1" dirty="0">
                <a:solidFill>
                  <a:schemeClr val="dk1"/>
                </a:solidFill>
                <a:sym typeface="Calibri"/>
              </a:rPr>
              <a:t> </a:t>
            </a:r>
            <a:r>
              <a:rPr lang="en-US" sz="1350" b="1" dirty="0" err="1">
                <a:solidFill>
                  <a:schemeClr val="dk1"/>
                </a:solidFill>
              </a:rPr>
              <a:t>associée</a:t>
            </a:r>
            <a:r>
              <a:rPr lang="en-US" sz="1350" b="1" dirty="0">
                <a:solidFill>
                  <a:schemeClr val="dk1"/>
                </a:solidFill>
                <a:sym typeface="Calibri"/>
              </a:rPr>
              <a:t> </a:t>
            </a:r>
            <a:r>
              <a:rPr lang="en-US" sz="1350" dirty="0">
                <a:solidFill>
                  <a:schemeClr val="dk1"/>
                </a:solidFill>
                <a:sym typeface="Calibri"/>
              </a:rPr>
              <a:t>(Taxanes)</a:t>
            </a:r>
            <a:endParaRPr sz="1350" dirty="0">
              <a:solidFill>
                <a:schemeClr val="dk1"/>
              </a:solidFill>
              <a:sym typeface="Calibri"/>
            </a:endParaRPr>
          </a:p>
          <a:p>
            <a:pPr marL="835819" lvl="1" indent="-371475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lang="en-US" sz="1350" b="1" dirty="0">
                <a:solidFill>
                  <a:schemeClr val="dk1"/>
                </a:solidFill>
                <a:sym typeface="Calibri"/>
              </a:rPr>
              <a:t>BPCO, </a:t>
            </a:r>
            <a:r>
              <a:rPr lang="en-US" sz="1350" b="1" dirty="0" err="1">
                <a:solidFill>
                  <a:srgbClr val="000000"/>
                </a:solidFill>
                <a:sym typeface="Calibri"/>
              </a:rPr>
              <a:t>Pneumopathie</a:t>
            </a:r>
            <a:r>
              <a:rPr lang="en-US" sz="1350" b="1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350" b="1" dirty="0" err="1">
                <a:solidFill>
                  <a:srgbClr val="000000"/>
                </a:solidFill>
                <a:sym typeface="Calibri"/>
              </a:rPr>
              <a:t>interstitielle</a:t>
            </a:r>
            <a:r>
              <a:rPr lang="en-US" sz="1350" b="1" dirty="0">
                <a:solidFill>
                  <a:srgbClr val="000000"/>
                </a:solidFill>
                <a:sym typeface="Calibri"/>
              </a:rPr>
              <a:t> </a:t>
            </a:r>
            <a:r>
              <a:rPr lang="en-US" sz="1350" b="1" dirty="0" err="1">
                <a:solidFill>
                  <a:srgbClr val="000000"/>
                </a:solidFill>
                <a:sym typeface="Calibri"/>
              </a:rPr>
              <a:t>idiopathique</a:t>
            </a:r>
            <a:endParaRPr sz="1350" b="1" dirty="0">
              <a:solidFill>
                <a:srgbClr val="000000"/>
              </a:solidFill>
              <a:sym typeface="Calibri"/>
            </a:endParaRPr>
          </a:p>
          <a:p>
            <a:pPr marL="835819" indent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None/>
            </a:pPr>
            <a:endParaRPr sz="1350" dirty="0"/>
          </a:p>
          <a:p>
            <a:pPr marL="385763" indent="-242888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25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627;p56"/>
          <p:cNvSpPr txBox="1">
            <a:spLocks/>
          </p:cNvSpPr>
          <p:nvPr/>
        </p:nvSpPr>
        <p:spPr>
          <a:xfrm>
            <a:off x="146131" y="1485081"/>
            <a:ext cx="7588983" cy="38878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2853" tIns="51413" rIns="102853" bIns="51413" rtlCol="0" anchor="t" anchorCtr="0">
            <a:noAutofit/>
          </a:bodyPr>
          <a:lstStyle>
            <a:lvl1pPr marL="457200" marR="0" lvl="0" indent="-3556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defTabSz="457200" rtl="0" eaLnBrk="1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–"/>
              <a:defRPr sz="1800" b="0" i="0" u="none" strike="noStrike" kern="120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defTabSz="45720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kern="120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Char char="»"/>
              <a:defRPr sz="2000" b="0" i="0" u="none" strike="noStrike" kern="120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5763" indent="-385763">
              <a:spcBef>
                <a:spcPts val="0"/>
              </a:spcBef>
            </a:pPr>
            <a:r>
              <a:rPr lang="fr-FR" sz="2025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Précoce : </a:t>
            </a:r>
            <a:r>
              <a:rPr lang="fr-FR" sz="2025" dirty="0">
                <a:solidFill>
                  <a:schemeClr val="accent2"/>
                </a:solidFill>
                <a:latin typeface="Comic Sans MS" panose="030F0702030302020204" pitchFamily="66" charset="0"/>
              </a:rPr>
              <a:t>Pneumopathie Radique (PR) semaines-3mois</a:t>
            </a:r>
          </a:p>
          <a:p>
            <a:pPr marL="835819" lvl="1" indent="-321469"/>
            <a:r>
              <a:rPr lang="fr-FR" dirty="0">
                <a:latin typeface="Comic Sans MS" panose="030F0702030302020204" pitchFamily="66" charset="0"/>
              </a:rPr>
              <a:t>Effet secondaire le plus fréquent</a:t>
            </a:r>
          </a:p>
          <a:p>
            <a:pPr marL="835819" lvl="1" indent="-321469"/>
            <a:r>
              <a:rPr lang="fr-FR" dirty="0">
                <a:latin typeface="Comic Sans MS" panose="030F0702030302020204" pitchFamily="66" charset="0"/>
              </a:rPr>
              <a:t>15-20% symptomatique (grade &gt; 2)</a:t>
            </a:r>
          </a:p>
          <a:p>
            <a:pPr marL="835819" lvl="1" indent="-321469"/>
            <a:r>
              <a:rPr lang="fr-FR" dirty="0">
                <a:latin typeface="Comic Sans MS" panose="030F0702030302020204" pitchFamily="66" charset="0"/>
              </a:rPr>
              <a:t>2% mortalité</a:t>
            </a:r>
          </a:p>
          <a:p>
            <a:pPr marL="385763" indent="-242888">
              <a:buNone/>
            </a:pPr>
            <a:endParaRPr lang="fr-FR" sz="2250" dirty="0">
              <a:latin typeface="Comic Sans MS" panose="030F0702030302020204" pitchFamily="66" charset="0"/>
            </a:endParaRPr>
          </a:p>
          <a:p>
            <a:pPr marL="385763" indent="-385763"/>
            <a:r>
              <a:rPr lang="fr-FR" sz="2025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Tardive : </a:t>
            </a:r>
            <a:r>
              <a:rPr lang="fr-FR" sz="2025" dirty="0">
                <a:solidFill>
                  <a:schemeClr val="accent2"/>
                </a:solidFill>
                <a:latin typeface="Comic Sans MS" panose="030F0702030302020204" pitchFamily="66" charset="0"/>
              </a:rPr>
              <a:t>Fibrose pulmonaire (FP</a:t>
            </a:r>
            <a:r>
              <a:rPr lang="fr-FR" sz="2250" dirty="0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</a:p>
          <a:p>
            <a:pPr marL="835819" lvl="1" indent="-321469"/>
            <a:r>
              <a:rPr lang="fr-FR" dirty="0">
                <a:latin typeface="Comic Sans MS" panose="030F0702030302020204" pitchFamily="66" charset="0"/>
              </a:rPr>
              <a:t>7-10% symptomatique</a:t>
            </a:r>
          </a:p>
          <a:p>
            <a:pPr marL="385763" indent="-242888">
              <a:buNone/>
            </a:pPr>
            <a:endParaRPr lang="fr-FR" sz="2250" dirty="0">
              <a:latin typeface="Comic Sans MS" panose="030F0702030302020204" pitchFamily="66" charset="0"/>
            </a:endParaRPr>
          </a:p>
          <a:p>
            <a:pPr marL="385763" indent="-242888">
              <a:buNone/>
            </a:pPr>
            <a:endParaRPr lang="fr-FR" sz="2250" dirty="0">
              <a:latin typeface="Comic Sans MS" panose="030F0702030302020204" pitchFamily="66" charset="0"/>
            </a:endParaRPr>
          </a:p>
          <a:p>
            <a:pPr marL="385763" indent="-242888">
              <a:buNone/>
            </a:pPr>
            <a:endParaRPr lang="fr-FR" sz="2250" dirty="0">
              <a:latin typeface="Comic Sans MS" panose="030F0702030302020204" pitchFamily="66" charset="0"/>
            </a:endParaRPr>
          </a:p>
          <a:p>
            <a:pPr marL="385763" indent="-242888">
              <a:buNone/>
            </a:pPr>
            <a:endParaRPr lang="fr-FR" sz="2250" dirty="0">
              <a:latin typeface="Comic Sans MS" panose="030F0702030302020204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t="8178" r="1487" b="19827"/>
          <a:stretch/>
        </p:blipFill>
        <p:spPr bwMode="auto">
          <a:xfrm>
            <a:off x="752538" y="4301067"/>
            <a:ext cx="3914138" cy="19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34" y="1142514"/>
            <a:ext cx="2492661" cy="249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617840" y="964777"/>
            <a:ext cx="50449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EFR : Quelles limites ?</a:t>
            </a:r>
          </a:p>
        </p:txBody>
      </p:sp>
      <p:sp>
        <p:nvSpPr>
          <p:cNvPr id="7" name="Rectangle 6"/>
          <p:cNvSpPr/>
          <p:nvPr/>
        </p:nvSpPr>
        <p:spPr>
          <a:xfrm>
            <a:off x="295275" y="2349077"/>
            <a:ext cx="6530975" cy="28606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fr-FR" sz="28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VEMS &gt; 40% de la théorique</a:t>
            </a:r>
          </a:p>
          <a:p>
            <a:pPr>
              <a:lnSpc>
                <a:spcPct val="20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fr-FR" sz="28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DLCO &gt; 40 ou 60% de la théorique</a:t>
            </a:r>
          </a:p>
          <a:p>
            <a:pPr>
              <a:lnSpc>
                <a:spcPct val="20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fr-FR" sz="28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PaO</a:t>
            </a:r>
            <a:r>
              <a:rPr lang="fr-FR" sz="2800" b="0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fr-FR" sz="2800" b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&gt; 60 mm Hg</a:t>
            </a:r>
          </a:p>
        </p:txBody>
      </p:sp>
      <p:pic>
        <p:nvPicPr>
          <p:cNvPr id="1024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9" t="55859" r="25156" b="13086"/>
          <a:stretch>
            <a:fillRect/>
          </a:stretch>
        </p:blipFill>
        <p:spPr bwMode="auto">
          <a:xfrm>
            <a:off x="6816725" y="2285577"/>
            <a:ext cx="3276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6" descr="Résultat de recherche d'images pour &quot;bonhomme blanc penseur&quot;">
            <a:extLst>
              <a:ext uri="{FF2B5EF4-FFF2-40B4-BE49-F238E27FC236}">
                <a16:creationId xmlns:a16="http://schemas.microsoft.com/office/drawing/2014/main" id="{C7F32644-18F4-4904-92D9-88E39D06D8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7" y="-73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68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5"/>
    </mc:Choice>
    <mc:Fallback xmlns="">
      <p:transition spd="slow" advTm="4050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photo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1" t="29292" r="21541" b="27023"/>
          <a:stretch>
            <a:fillRect/>
          </a:stretch>
        </p:blipFill>
        <p:spPr bwMode="auto">
          <a:xfrm>
            <a:off x="7043616" y="2428644"/>
            <a:ext cx="300513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6" t="40549" r="13354" b="15352"/>
          <a:stretch>
            <a:fillRect/>
          </a:stretch>
        </p:blipFill>
        <p:spPr bwMode="auto">
          <a:xfrm>
            <a:off x="223838" y="1189490"/>
            <a:ext cx="699770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927600" y="1894340"/>
            <a:ext cx="1481138" cy="10302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fr-FR" dirty="0">
              <a:latin typeface="Comic Sans MS" pitchFamily="66" charset="0"/>
            </a:endParaRPr>
          </a:p>
        </p:txBody>
      </p:sp>
      <p:sp>
        <p:nvSpPr>
          <p:cNvPr id="13317" name="ZoneTexte 13"/>
          <p:cNvSpPr txBox="1">
            <a:spLocks noChangeArrowheads="1"/>
          </p:cNvSpPr>
          <p:nvPr/>
        </p:nvSpPr>
        <p:spPr bwMode="auto">
          <a:xfrm>
            <a:off x="406441" y="421140"/>
            <a:ext cx="94484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000">
                <a:solidFill>
                  <a:srgbClr val="00FFFF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200" dirty="0">
                <a:solidFill>
                  <a:schemeClr val="accent1"/>
                </a:solidFill>
                <a:latin typeface="Comic Sans MS" pitchFamily="66" charset="0"/>
                <a:ea typeface="MS PGothic" pitchFamily="34" charset="-128"/>
              </a:rPr>
              <a:t>Résumé des modalités de traitement d’un CBNPC</a:t>
            </a:r>
          </a:p>
        </p:txBody>
      </p:sp>
      <p:pic>
        <p:nvPicPr>
          <p:cNvPr id="13318" name="Image 3" descr="Subes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3680277"/>
            <a:ext cx="4767263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4"/>
          <p:cNvSpPr txBox="1">
            <a:spLocks noChangeArrowheads="1"/>
          </p:cNvSpPr>
          <p:nvPr/>
        </p:nvSpPr>
        <p:spPr bwMode="auto">
          <a:xfrm>
            <a:off x="23813" y="4616902"/>
            <a:ext cx="2166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000"/>
              </a:spcBef>
              <a:buClr>
                <a:srgbClr val="6FB7D7"/>
              </a:buClr>
              <a:buSzPct val="110000"/>
              <a:buFont typeface="Wingdings 2" pitchFamily="18" charset="2"/>
              <a:buChar char=""/>
              <a:defRPr sz="2400">
                <a:solidFill>
                  <a:srgbClr val="595959"/>
                </a:solidFill>
                <a:latin typeface="News Gothic MT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18" charset="2"/>
              <a:buChar char=""/>
              <a:defRPr sz="2200">
                <a:solidFill>
                  <a:srgbClr val="595959"/>
                </a:solidFill>
                <a:latin typeface="News Gothic MT" charset="0"/>
                <a:ea typeface="ＭＳ Ｐゴシック" pitchFamily="34" charset="-128"/>
              </a:defRPr>
            </a:lvl2pPr>
            <a:lvl3pPr marL="968375" indent="-282575" eaLnBrk="0" hangingPunct="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18" charset="2"/>
              <a:buChar char=""/>
              <a:defRPr sz="2000">
                <a:solidFill>
                  <a:srgbClr val="595959"/>
                </a:solidFill>
                <a:latin typeface="News Gothic MT" charset="0"/>
                <a:ea typeface="ＭＳ Ｐゴシック" pitchFamily="34" charset="-128"/>
              </a:defRPr>
            </a:lvl3pPr>
            <a:lvl4pPr marL="1263650" indent="-295275" eaLnBrk="0" hangingPunct="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18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pitchFamily="34" charset="-128"/>
              </a:defRPr>
            </a:lvl4pPr>
            <a:lvl5pPr marL="1546225" indent="-282575" eaLnBrk="0" hangingPunct="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18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pitchFamily="34" charset="-128"/>
              </a:defRPr>
            </a:lvl5pPr>
            <a:lvl6pPr marL="2003425" indent="-282575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18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pitchFamily="34" charset="-128"/>
              </a:defRPr>
            </a:lvl6pPr>
            <a:lvl7pPr marL="2460625" indent="-282575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18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pitchFamily="34" charset="-128"/>
              </a:defRPr>
            </a:lvl7pPr>
            <a:lvl8pPr marL="2917825" indent="-282575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18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pitchFamily="34" charset="-128"/>
              </a:defRPr>
            </a:lvl8pPr>
            <a:lvl9pPr marL="3375025" indent="-282575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18" charset="2"/>
              <a:buChar char=""/>
              <a:defRPr>
                <a:solidFill>
                  <a:srgbClr val="595959"/>
                </a:solidFill>
                <a:latin typeface="News Gothic MT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altLang="fr-FR" sz="1400" dirty="0">
                <a:solidFill>
                  <a:schemeClr val="accent2"/>
                </a:solidFill>
                <a:effectLst/>
                <a:latin typeface="Comic Sans MS" panose="030F0702030302020204" pitchFamily="66" charset="0"/>
                <a:cs typeface="+mn-cs"/>
              </a:rPr>
              <a:t>Sous-classifications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altLang="fr-FR" sz="1400" dirty="0">
                <a:solidFill>
                  <a:schemeClr val="accent2"/>
                </a:solidFill>
                <a:effectLst/>
                <a:latin typeface="Comic Sans MS" panose="030F0702030302020204" pitchFamily="66" charset="0"/>
                <a:cs typeface="+mn-cs"/>
              </a:rPr>
              <a:t>des stades IIIA N2 </a:t>
            </a:r>
          </a:p>
        </p:txBody>
      </p:sp>
      <p:sp>
        <p:nvSpPr>
          <p:cNvPr id="17" name="Ellipse 16"/>
          <p:cNvSpPr>
            <a:spLocks noChangeArrowheads="1"/>
          </p:cNvSpPr>
          <p:nvPr/>
        </p:nvSpPr>
        <p:spPr bwMode="auto">
          <a:xfrm>
            <a:off x="2989263" y="5534477"/>
            <a:ext cx="3133725" cy="2587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fr-FR" dirty="0">
              <a:solidFill>
                <a:schemeClr val="lt1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18" name="Picture 3" descr="cyberknif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48" y="1915529"/>
            <a:ext cx="923916" cy="976796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yberknif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64" y="2450002"/>
            <a:ext cx="418882" cy="442856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1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56106" y="259620"/>
            <a:ext cx="9971087" cy="195983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fr-FR" altLang="fr-FR" sz="2800" b="0" dirty="0">
                <a:solidFill>
                  <a:srgbClr val="2F97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Stade I et II non résécable et/ou non opérable :</a:t>
            </a:r>
            <a:br>
              <a:rPr lang="fr-FR" altLang="fr-FR" sz="2800" b="0" dirty="0">
                <a:solidFill>
                  <a:srgbClr val="2F97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fr-FR" altLang="fr-FR" sz="2800" b="0" dirty="0">
                <a:solidFill>
                  <a:srgbClr val="2F97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la Radiothérapie en conditions</a:t>
            </a:r>
            <a:br>
              <a:rPr lang="fr-FR" altLang="fr-FR" sz="2800" b="0" dirty="0">
                <a:solidFill>
                  <a:srgbClr val="2F97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fr-FR" altLang="fr-FR" sz="2800" b="0" dirty="0">
                <a:solidFill>
                  <a:srgbClr val="2F97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stéréotaxiques</a:t>
            </a:r>
            <a:endParaRPr lang="fr-FR" altLang="fr-FR" sz="2800" dirty="0">
              <a:solidFill>
                <a:srgbClr val="2F97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307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9" y="3359531"/>
            <a:ext cx="2922587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" descr="Screen Shot 2013-02-08 at 11.30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4" y="3818317"/>
            <a:ext cx="321627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54E1F59-EE6B-42A2-A491-EA2400C861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77" r="40226"/>
          <a:stretch/>
        </p:blipFill>
        <p:spPr>
          <a:xfrm rot="1263271">
            <a:off x="4792669" y="2446030"/>
            <a:ext cx="2097622" cy="215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2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0D0B9C-0ACD-40EC-B103-2CEFAE6CE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048" y="1738150"/>
            <a:ext cx="4486798" cy="21649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C1F0DE-77E8-4CC9-8E02-0182737A9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098" y="3816327"/>
            <a:ext cx="4073553" cy="2711474"/>
          </a:xfrm>
          <a:prstGeom prst="rect">
            <a:avLst/>
          </a:prstGeom>
        </p:spPr>
      </p:pic>
      <p:sp>
        <p:nvSpPr>
          <p:cNvPr id="4" name="Text Box 17">
            <a:extLst>
              <a:ext uri="{FF2B5EF4-FFF2-40B4-BE49-F238E27FC236}">
                <a16:creationId xmlns:a16="http://schemas.microsoft.com/office/drawing/2014/main" id="{32C43419-69B4-4854-9FD4-5395AFCC7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06" y="228180"/>
            <a:ext cx="9971087" cy="66717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fr-FR" altLang="fr-FR" sz="2800" b="0" dirty="0">
                <a:solidFill>
                  <a:srgbClr val="2F97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Stade </a:t>
            </a:r>
            <a:r>
              <a:rPr lang="fr-FR" altLang="fr-FR" sz="2800" b="0" dirty="0">
                <a:solidFill>
                  <a:srgbClr val="2F97B5"/>
                </a:solidFill>
                <a:cs typeface="Times New Roman" pitchFamily="18" charset="0"/>
              </a:rPr>
              <a:t>IV</a:t>
            </a:r>
            <a:r>
              <a:rPr lang="fr-FR" altLang="fr-FR" sz="2800" b="0" dirty="0">
                <a:solidFill>
                  <a:srgbClr val="2F97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:</a:t>
            </a:r>
            <a:r>
              <a:rPr lang="fr-FR" altLang="fr-FR" sz="2800" b="0" dirty="0">
                <a:solidFill>
                  <a:srgbClr val="2F97B5"/>
                </a:solidFill>
                <a:cs typeface="Times New Roman" pitchFamily="18" charset="0"/>
              </a:rPr>
              <a:t> </a:t>
            </a:r>
            <a:r>
              <a:rPr lang="fr-FR" altLang="fr-FR" sz="2800" b="0" dirty="0">
                <a:solidFill>
                  <a:srgbClr val="2F97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Radiothérapie à visée symptomatique</a:t>
            </a:r>
            <a:endParaRPr lang="fr-FR" altLang="fr-FR" sz="2800" dirty="0">
              <a:solidFill>
                <a:srgbClr val="2F97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6" name="Google Shape;635;p57">
            <a:extLst>
              <a:ext uri="{FF2B5EF4-FFF2-40B4-BE49-F238E27FC236}">
                <a16:creationId xmlns:a16="http://schemas.microsoft.com/office/drawing/2014/main" id="{4AFF20CE-6EB9-4223-85BE-4F163C7BAED5}"/>
              </a:ext>
            </a:extLst>
          </p:cNvPr>
          <p:cNvSpPr txBox="1">
            <a:spLocks/>
          </p:cNvSpPr>
          <p:nvPr/>
        </p:nvSpPr>
        <p:spPr>
          <a:xfrm>
            <a:off x="-296332" y="1545686"/>
            <a:ext cx="6451599" cy="18240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2853" tIns="51413" rIns="102853" bIns="51413" numCol="1" anchor="t" anchorCtr="0" compatLnSpc="1">
            <a:prstTxWarp prst="textNoShape">
              <a:avLst/>
            </a:prstTxWarp>
            <a:noAutofit/>
          </a:bodyPr>
          <a:lstStyle>
            <a:lvl1pPr marL="347663" indent="-347663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sz="2300" kern="1200">
                <a:solidFill>
                  <a:srgbClr val="595959"/>
                </a:solidFill>
                <a:latin typeface="Comic Sans MS" pitchFamily="66" charset="0"/>
                <a:ea typeface="ＭＳ Ｐゴシック" pitchFamily="34" charset="-128"/>
                <a:cs typeface="ＭＳ Ｐゴシック" charset="-128"/>
              </a:defRPr>
            </a:lvl1pPr>
            <a:lvl2pPr marL="684213" indent="-33496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charset="0"/>
              <a:buChar char=""/>
              <a:defRPr sz="2200" kern="1200">
                <a:solidFill>
                  <a:srgbClr val="595959"/>
                </a:solidFill>
                <a:latin typeface="Comic Sans MS" pitchFamily="66" charset="0"/>
                <a:ea typeface="ＭＳ Ｐゴシック" pitchFamily="34" charset="-128"/>
                <a:cs typeface="+mn-cs"/>
              </a:defRPr>
            </a:lvl2pPr>
            <a:lvl3pPr marL="966788" indent="-2809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sz="2000" kern="1200">
                <a:solidFill>
                  <a:srgbClr val="595959"/>
                </a:solidFill>
                <a:latin typeface="Comic Sans MS" pitchFamily="66" charset="0"/>
                <a:ea typeface="ＭＳ Ｐゴシック" pitchFamily="34" charset="-128"/>
                <a:cs typeface="+mn-cs"/>
              </a:defRPr>
            </a:lvl3pPr>
            <a:lvl4pPr marL="1262063" indent="-2936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charset="0"/>
              <a:buChar char=""/>
              <a:defRPr kern="1200">
                <a:solidFill>
                  <a:srgbClr val="595959"/>
                </a:solidFill>
                <a:latin typeface="Comic Sans MS" pitchFamily="66" charset="0"/>
                <a:ea typeface="ＭＳ Ｐゴシック" pitchFamily="34" charset="-128"/>
                <a:cs typeface="+mn-cs"/>
              </a:defRPr>
            </a:lvl4pPr>
            <a:lvl5pPr marL="1544638" indent="-2809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kern="1200">
                <a:solidFill>
                  <a:srgbClr val="595959"/>
                </a:solidFill>
                <a:latin typeface="Comic Sans MS" pitchFamily="66" charset="0"/>
                <a:ea typeface="ＭＳ Ｐゴシック" pitchFamily="34" charset="-128"/>
                <a:cs typeface="+mn-cs"/>
              </a:defRPr>
            </a:lvl5pPr>
            <a:lvl6pPr marL="2514314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914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5819" lvl="1" indent="-371475" defTabSz="914400">
              <a:lnSpc>
                <a:spcPct val="200000"/>
              </a:lnSpc>
              <a:spcBef>
                <a:spcPts val="1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–"/>
            </a:pPr>
            <a:r>
              <a:rPr lang="fr-FR" sz="1600" b="1" dirty="0">
                <a:solidFill>
                  <a:schemeClr val="accent2"/>
                </a:solidFill>
                <a:effectLst/>
                <a:sym typeface="Calibri"/>
              </a:rPr>
              <a:t>Antalgique (M+ osseuses, nodules cutanés)</a:t>
            </a:r>
            <a:endParaRPr lang="fr-FR" sz="1600" dirty="0">
              <a:solidFill>
                <a:schemeClr val="accent2"/>
              </a:solidFill>
              <a:effectLst/>
              <a:sym typeface="Calibri"/>
            </a:endParaRPr>
          </a:p>
          <a:p>
            <a:pPr marL="835819" lvl="1" indent="-371475" defTabSz="914400">
              <a:lnSpc>
                <a:spcPct val="200000"/>
              </a:lnSpc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–"/>
            </a:pPr>
            <a:r>
              <a:rPr lang="fr-FR" sz="1600" b="1" dirty="0">
                <a:solidFill>
                  <a:schemeClr val="accent2"/>
                </a:solidFill>
                <a:effectLst/>
              </a:rPr>
              <a:t>Décompressive médiastinale (</a:t>
            </a:r>
            <a:r>
              <a:rPr lang="el-GR" sz="1600" b="1" dirty="0">
                <a:solidFill>
                  <a:schemeClr val="accent2"/>
                </a:solidFill>
                <a:effectLst/>
              </a:rPr>
              <a:t>Σ</a:t>
            </a:r>
            <a:r>
              <a:rPr lang="fr-FR" sz="1600" b="1" dirty="0">
                <a:solidFill>
                  <a:schemeClr val="accent2"/>
                </a:solidFill>
                <a:effectLst/>
              </a:rPr>
              <a:t> cave supérieur)</a:t>
            </a:r>
            <a:endParaRPr lang="fr-FR" sz="1600" b="1" dirty="0">
              <a:solidFill>
                <a:schemeClr val="accent2"/>
              </a:solidFill>
              <a:effectLst/>
              <a:sym typeface="Calibri"/>
            </a:endParaRPr>
          </a:p>
          <a:p>
            <a:pPr marL="835819" lvl="1" indent="-371475" defTabSz="914400">
              <a:lnSpc>
                <a:spcPct val="200000"/>
              </a:lnSpc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–"/>
            </a:pPr>
            <a:r>
              <a:rPr lang="fr-FR" sz="1600" b="1" dirty="0">
                <a:solidFill>
                  <a:schemeClr val="accent2"/>
                </a:solidFill>
                <a:effectLst/>
              </a:rPr>
              <a:t>Décompressive cérébrale (métastases cérébrales)</a:t>
            </a:r>
          </a:p>
          <a:p>
            <a:pPr marL="835819" lvl="1" indent="-371475" defTabSz="914400">
              <a:lnSpc>
                <a:spcPct val="200000"/>
              </a:lnSpc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–"/>
            </a:pPr>
            <a:r>
              <a:rPr lang="fr-FR" sz="1600" b="1" dirty="0">
                <a:solidFill>
                  <a:schemeClr val="accent2"/>
                </a:solidFill>
                <a:effectLst/>
                <a:sym typeface="Calibri"/>
              </a:rPr>
              <a:t>Hémostatique…</a:t>
            </a:r>
          </a:p>
          <a:p>
            <a:pPr marL="835819" lvl="1" indent="-371475" defTabSz="91440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endParaRPr lang="fr-FR" sz="1600" dirty="0">
              <a:solidFill>
                <a:schemeClr val="accent2"/>
              </a:solidFill>
              <a:effectLst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081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2668" y="402552"/>
            <a:ext cx="8455291" cy="771327"/>
          </a:xfrm>
        </p:spPr>
        <p:txBody>
          <a:bodyPr>
            <a:noAutofit/>
          </a:bodyPr>
          <a:lstStyle/>
          <a:p>
            <a:r>
              <a:rPr lang="fr-FR" sz="3200" b="1" dirty="0" err="1">
                <a:latin typeface="Comic Sans MS" panose="030F0702030302020204" pitchFamily="66" charset="0"/>
              </a:rPr>
              <a:t>Oligo-métastases</a:t>
            </a:r>
            <a:r>
              <a:rPr lang="fr-FR" sz="3200" b="1" dirty="0">
                <a:latin typeface="Comic Sans MS" panose="030F0702030302020204" pitchFamily="66" charset="0"/>
              </a:rPr>
              <a:t> : des situations cliniques différentes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9467" y="1535906"/>
            <a:ext cx="8868966" cy="4148138"/>
          </a:xfrm>
        </p:spPr>
        <p:txBody>
          <a:bodyPr>
            <a:normAutofit/>
          </a:bodyPr>
          <a:lstStyle/>
          <a:p>
            <a:r>
              <a:rPr lang="fr-FR" sz="1800" dirty="0">
                <a:latin typeface="Comic Sans MS" panose="030F0702030302020204" pitchFamily="66" charset="0"/>
              </a:rPr>
              <a:t>Métastases synchrones</a:t>
            </a:r>
          </a:p>
          <a:p>
            <a:r>
              <a:rPr lang="fr-FR" sz="1800" dirty="0">
                <a:latin typeface="Comic Sans MS" panose="030F0702030302020204" pitchFamily="66" charset="0"/>
              </a:rPr>
              <a:t>Métastases métachrones (oligo-</a:t>
            </a:r>
            <a:r>
              <a:rPr lang="fr-FR" sz="1800" dirty="0" err="1">
                <a:latin typeface="Comic Sans MS" panose="030F0702030302020204" pitchFamily="66" charset="0"/>
              </a:rPr>
              <a:t>recurrence</a:t>
            </a:r>
            <a:r>
              <a:rPr lang="fr-FR" sz="1800" dirty="0">
                <a:latin typeface="Comic Sans MS" panose="030F0702030302020204" pitchFamily="66" charset="0"/>
              </a:rPr>
              <a:t>)</a:t>
            </a:r>
          </a:p>
          <a:p>
            <a:r>
              <a:rPr lang="fr-FR" sz="1800" dirty="0">
                <a:latin typeface="Comic Sans MS" panose="030F0702030302020204" pitchFamily="66" charset="0"/>
              </a:rPr>
              <a:t>Oligo-</a:t>
            </a:r>
            <a:r>
              <a:rPr lang="fr-FR" sz="1800" dirty="0" err="1">
                <a:latin typeface="Comic Sans MS" panose="030F0702030302020204" pitchFamily="66" charset="0"/>
              </a:rPr>
              <a:t>Induced</a:t>
            </a:r>
            <a:r>
              <a:rPr lang="fr-FR" sz="1800" dirty="0">
                <a:latin typeface="Comic Sans MS" panose="030F0702030302020204" pitchFamily="66" charset="0"/>
              </a:rPr>
              <a:t>/progression :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109378C2-83DE-4300-A4EE-85937A5E7F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650" y="6295407"/>
            <a:ext cx="8155424" cy="501749"/>
          </a:xfrm>
        </p:spPr>
        <p:txBody>
          <a:bodyPr/>
          <a:lstStyle/>
          <a:p>
            <a:r>
              <a:rPr lang="fr-FR" sz="1100" dirty="0"/>
              <a:t>Palma, </a:t>
            </a:r>
            <a:r>
              <a:rPr lang="fr-FR" sz="1200" dirty="0"/>
              <a:t>Nat</a:t>
            </a:r>
            <a:r>
              <a:rPr lang="fr-FR" sz="1100" dirty="0"/>
              <a:t> </a:t>
            </a:r>
            <a:r>
              <a:rPr lang="fr-FR" sz="1100" dirty="0" err="1"/>
              <a:t>Rev</a:t>
            </a:r>
            <a:r>
              <a:rPr lang="fr-FR" sz="1100" dirty="0"/>
              <a:t> Clin </a:t>
            </a:r>
            <a:r>
              <a:rPr lang="fr-FR" sz="1100" dirty="0" err="1"/>
              <a:t>Oncol</a:t>
            </a:r>
            <a:r>
              <a:rPr lang="fr-FR" sz="1100" dirty="0"/>
              <a:t>, 2014; 11: 549-57</a:t>
            </a:r>
          </a:p>
        </p:txBody>
      </p:sp>
      <p:pic>
        <p:nvPicPr>
          <p:cNvPr id="5" name="Image 4" descr="Squelett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2" y="3546844"/>
            <a:ext cx="766120" cy="2584463"/>
          </a:xfrm>
          <a:prstGeom prst="rect">
            <a:avLst/>
          </a:prstGeom>
        </p:spPr>
      </p:pic>
      <p:grpSp>
        <p:nvGrpSpPr>
          <p:cNvPr id="11" name="Grouper 10"/>
          <p:cNvGrpSpPr/>
          <p:nvPr/>
        </p:nvGrpSpPr>
        <p:grpSpPr>
          <a:xfrm>
            <a:off x="2045689" y="3622617"/>
            <a:ext cx="2015222" cy="707776"/>
            <a:chOff x="2653856" y="3508242"/>
            <a:chExt cx="3077171" cy="871110"/>
          </a:xfrm>
        </p:grpSpPr>
        <p:cxnSp>
          <p:nvCxnSpPr>
            <p:cNvPr id="7" name="Connecteur droit avec flèche 6"/>
            <p:cNvCxnSpPr/>
            <p:nvPr/>
          </p:nvCxnSpPr>
          <p:spPr>
            <a:xfrm flipV="1">
              <a:off x="2653856" y="4363072"/>
              <a:ext cx="3077171" cy="16280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3027237" y="3508242"/>
              <a:ext cx="2162201" cy="8309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fr-FR" sz="1600" dirty="0">
                  <a:latin typeface="Comic Sans MS" panose="030F0702030302020204" pitchFamily="66" charset="0"/>
                </a:rPr>
                <a:t>Traitement</a:t>
              </a:r>
            </a:p>
            <a:p>
              <a:r>
                <a:rPr lang="fr-FR" sz="1600" dirty="0">
                  <a:latin typeface="Comic Sans MS" panose="030F0702030302020204" pitchFamily="66" charset="0"/>
                </a:rPr>
                <a:t>systémique</a:t>
              </a:r>
            </a:p>
          </p:txBody>
        </p:sp>
      </p:grpSp>
      <p:grpSp>
        <p:nvGrpSpPr>
          <p:cNvPr id="19" name="Grouper 18"/>
          <p:cNvGrpSpPr/>
          <p:nvPr/>
        </p:nvGrpSpPr>
        <p:grpSpPr>
          <a:xfrm>
            <a:off x="4294338" y="3047680"/>
            <a:ext cx="2197437" cy="2190790"/>
            <a:chOff x="5421029" y="2267225"/>
            <a:chExt cx="2868790" cy="2860110"/>
          </a:xfrm>
        </p:grpSpPr>
        <p:pic>
          <p:nvPicPr>
            <p:cNvPr id="14" name="Image 13" descr="Squelette 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1029" y="2267225"/>
              <a:ext cx="847830" cy="2860110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6202394" y="3041931"/>
              <a:ext cx="2087425" cy="46166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fr-FR" sz="1625" dirty="0">
                  <a:latin typeface="Comic Sans MS" panose="030F0702030302020204" pitchFamily="66" charset="0"/>
                </a:rPr>
                <a:t>Oligo-</a:t>
              </a:r>
              <a:r>
                <a:rPr lang="fr-FR" sz="1625" dirty="0" err="1">
                  <a:latin typeface="Comic Sans MS" panose="030F0702030302020204" pitchFamily="66" charset="0"/>
                </a:rPr>
                <a:t>induced</a:t>
              </a:r>
              <a:endParaRPr lang="fr-FR" sz="1625" dirty="0">
                <a:latin typeface="Comic Sans MS" panose="030F0702030302020204" pitchFamily="66" charset="0"/>
              </a:endParaRPr>
            </a:p>
          </p:txBody>
        </p:sp>
      </p:grpSp>
      <p:cxnSp>
        <p:nvCxnSpPr>
          <p:cNvPr id="18" name="Connecteur droit avec flèche 17"/>
          <p:cNvCxnSpPr/>
          <p:nvPr/>
        </p:nvCxnSpPr>
        <p:spPr>
          <a:xfrm>
            <a:off x="2048208" y="5506733"/>
            <a:ext cx="3167361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er 20"/>
          <p:cNvGrpSpPr/>
          <p:nvPr/>
        </p:nvGrpSpPr>
        <p:grpSpPr>
          <a:xfrm>
            <a:off x="5427655" y="4316848"/>
            <a:ext cx="2573156" cy="2190790"/>
            <a:chOff x="6568718" y="3395524"/>
            <a:chExt cx="3355271" cy="2860110"/>
          </a:xfrm>
        </p:grpSpPr>
        <p:pic>
          <p:nvPicPr>
            <p:cNvPr id="16" name="Image 15" descr="Squelette 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718" y="3395524"/>
              <a:ext cx="847830" cy="2860110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7400794" y="4151600"/>
              <a:ext cx="2523195" cy="83099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fr-FR" sz="1625" dirty="0">
                  <a:latin typeface="Comic Sans MS" panose="030F0702030302020204" pitchFamily="66" charset="0"/>
                </a:rPr>
                <a:t>Oligo-progression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9A4E23F-A238-4939-B997-9D9B33E91AF7}"/>
              </a:ext>
            </a:extLst>
          </p:cNvPr>
          <p:cNvGrpSpPr/>
          <p:nvPr/>
        </p:nvGrpSpPr>
        <p:grpSpPr>
          <a:xfrm>
            <a:off x="5939436" y="1331207"/>
            <a:ext cx="3731446" cy="2001090"/>
            <a:chOff x="558796" y="1752600"/>
            <a:chExt cx="8806902" cy="4200525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3C5FE45D-8895-4D0F-9198-EC9A084E2928}"/>
                </a:ext>
              </a:extLst>
            </p:cNvPr>
            <p:cNvGrpSpPr/>
            <p:nvPr/>
          </p:nvGrpSpPr>
          <p:grpSpPr>
            <a:xfrm>
              <a:off x="558796" y="1752600"/>
              <a:ext cx="8806902" cy="4200525"/>
              <a:chOff x="558796" y="1762125"/>
              <a:chExt cx="8806902" cy="4200525"/>
            </a:xfrm>
          </p:grpSpPr>
          <p:pic>
            <p:nvPicPr>
              <p:cNvPr id="26" name="Picture 2">
                <a:extLst>
                  <a:ext uri="{FF2B5EF4-FFF2-40B4-BE49-F238E27FC236}">
                    <a16:creationId xmlns:a16="http://schemas.microsoft.com/office/drawing/2014/main" id="{D8EC6B5D-B4A7-4AFB-AD7C-697CCF2BBF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90" t="31944" r="22499" b="20139"/>
              <a:stretch/>
            </p:blipFill>
            <p:spPr bwMode="auto">
              <a:xfrm>
                <a:off x="558796" y="1762125"/>
                <a:ext cx="8806902" cy="4200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7490EA3-EFAF-411F-888D-A2FF28E077EE}"/>
                  </a:ext>
                </a:extLst>
              </p:cNvPr>
              <p:cNvSpPr/>
              <p:nvPr/>
            </p:nvSpPr>
            <p:spPr>
              <a:xfrm>
                <a:off x="2390775" y="1952625"/>
                <a:ext cx="1704975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463FDA3-D3BC-4F64-B039-7102E64D0029}"/>
                  </a:ext>
                </a:extLst>
              </p:cNvPr>
              <p:cNvSpPr/>
              <p:nvPr/>
            </p:nvSpPr>
            <p:spPr>
              <a:xfrm>
                <a:off x="3338512" y="3776067"/>
                <a:ext cx="1704975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CCDD3BE-62BC-4F16-9EAA-B46B25177C50}"/>
                  </a:ext>
                </a:extLst>
              </p:cNvPr>
              <p:cNvSpPr/>
              <p:nvPr/>
            </p:nvSpPr>
            <p:spPr>
              <a:xfrm>
                <a:off x="7358658" y="1823442"/>
                <a:ext cx="1623417" cy="7713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14367CE-F0C5-404F-9723-4860C03CC666}"/>
                </a:ext>
              </a:extLst>
            </p:cNvPr>
            <p:cNvSpPr/>
            <p:nvPr/>
          </p:nvSpPr>
          <p:spPr>
            <a:xfrm>
              <a:off x="7406284" y="4029075"/>
              <a:ext cx="1251942" cy="314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Rectangle 2">
            <a:extLst>
              <a:ext uri="{FF2B5EF4-FFF2-40B4-BE49-F238E27FC236}">
                <a16:creationId xmlns:a16="http://schemas.microsoft.com/office/drawing/2014/main" id="{DDB630DF-5DB7-4078-982D-4E5D36DFE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0209" y="3510872"/>
            <a:ext cx="1845751" cy="123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/>
          <a:lstStyle/>
          <a:p>
            <a:pPr marL="0" lvl="1" indent="0" defTabSz="457148"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  <a:defRPr/>
            </a:pPr>
            <a:r>
              <a:rPr lang="fr-FR" sz="105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 1907 : William </a:t>
            </a:r>
            <a:r>
              <a:rPr lang="fr-FR" sz="1050" b="1" dirty="0" err="1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Halsted</a:t>
            </a:r>
            <a:r>
              <a:rPr lang="fr-FR" sz="105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 </a:t>
            </a:r>
          </a:p>
          <a:p>
            <a:pPr marL="0" lvl="1" indent="0" defTabSz="457148"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  <a:defRPr/>
            </a:pPr>
            <a:r>
              <a:rPr lang="fr-FR" sz="105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 1968 : Bernard Fischer </a:t>
            </a:r>
          </a:p>
          <a:p>
            <a:pPr marL="0" lvl="1" indent="0" defTabSz="457148"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  <a:defRPr/>
            </a:pPr>
            <a:r>
              <a:rPr lang="fr-FR" sz="1050" b="1" dirty="0">
                <a:solidFill>
                  <a:schemeClr val="accent1"/>
                </a:solidFill>
                <a:effectLst/>
                <a:latin typeface="Comic Sans MS" panose="030F0702030302020204" pitchFamily="66" charset="0"/>
              </a:rPr>
              <a:t> 1995 : Samuel Hellman</a:t>
            </a:r>
            <a:endParaRPr lang="fr-FR" sz="1050" b="1" dirty="0">
              <a:solidFill>
                <a:schemeClr val="accent2"/>
              </a:solidFill>
              <a:effectLst/>
              <a:latin typeface="Comic Sans MS" panose="030F0702030302020204" pitchFamily="66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5A873BE-FBDF-4CA3-8D11-5374F64DFCAD}"/>
              </a:ext>
            </a:extLst>
          </p:cNvPr>
          <p:cNvCxnSpPr/>
          <p:nvPr/>
        </p:nvCxnSpPr>
        <p:spPr>
          <a:xfrm>
            <a:off x="8044008" y="3587688"/>
            <a:ext cx="0" cy="1010949"/>
          </a:xfrm>
          <a:prstGeom prst="straightConnector1">
            <a:avLst/>
          </a:prstGeom>
          <a:ln w="41275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Résultat de recherche d'images pour &quot;oligometastases&quot;">
            <a:extLst>
              <a:ext uri="{FF2B5EF4-FFF2-40B4-BE49-F238E27FC236}">
                <a16:creationId xmlns:a16="http://schemas.microsoft.com/office/drawing/2014/main" id="{E246F1F1-07D9-45C1-AD47-6A7AD604D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33" y="4999053"/>
            <a:ext cx="1703845" cy="172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ésultat de recherche d'images pour &quot;hétérogénéité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342" y="1394366"/>
            <a:ext cx="5566318" cy="247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13"/>
          <p:cNvSpPr txBox="1">
            <a:spLocks noChangeArrowheads="1"/>
          </p:cNvSpPr>
          <p:nvPr/>
        </p:nvSpPr>
        <p:spPr bwMode="auto">
          <a:xfrm>
            <a:off x="1253478" y="442813"/>
            <a:ext cx="7798604" cy="60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722" tIns="42860" rIns="85722" bIns="4286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000">
                <a:solidFill>
                  <a:srgbClr val="00FFFF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FFFFFF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375" dirty="0">
                <a:solidFill>
                  <a:schemeClr val="accent1"/>
                </a:solidFill>
                <a:latin typeface="Comic Sans MS" pitchFamily="66" charset="0"/>
                <a:ea typeface="MS PGothic" pitchFamily="34" charset="-128"/>
              </a:rPr>
              <a:t>STADES III = HETEROGENEITES !!!</a:t>
            </a:r>
          </a:p>
        </p:txBody>
      </p:sp>
      <p:pic>
        <p:nvPicPr>
          <p:cNvPr id="8" name="Picture 6" descr="scannerpre1">
            <a:extLst>
              <a:ext uri="{FF2B5EF4-FFF2-40B4-BE49-F238E27FC236}">
                <a16:creationId xmlns:a16="http://schemas.microsoft.com/office/drawing/2014/main" id="{BFBA5612-CDCD-4ADE-83EB-AB3E4D183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088" y="3807443"/>
            <a:ext cx="3346267" cy="279672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mage 2" descr="Une image contenant texte, machine à sous&#10;&#10;Description générée automatiquement">
            <a:extLst>
              <a:ext uri="{FF2B5EF4-FFF2-40B4-BE49-F238E27FC236}">
                <a16:creationId xmlns:a16="http://schemas.microsoft.com/office/drawing/2014/main" id="{F0EC19F5-7B94-42F1-934E-67FAF458B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975" y="3668657"/>
            <a:ext cx="3388520" cy="29355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040EA4-E80C-412B-BC86-214D7EC7483A}"/>
              </a:ext>
            </a:extLst>
          </p:cNvPr>
          <p:cNvSpPr/>
          <p:nvPr/>
        </p:nvSpPr>
        <p:spPr>
          <a:xfrm>
            <a:off x="6756399" y="5118122"/>
            <a:ext cx="1558925" cy="13759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fr-F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7749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409"/>
  <p:tag name="ELAPSEDTIME" val="22.8"/>
  <p:tag name="ARTICULATE_SLIDE_GUID" val="b521d178-cbee-49e3-a7d1-d5166cbf96cb"/>
  <p:tag name="ARTICULATE_TITLE_TAG" val="Gantry vs. CyberKnife Lung SBRT"/>
  <p:tag name="ARTICULATE_SLIDE_PAUSE" val="1"/>
  <p:tag name="ARTICULATE_NAV_LEVEL" val="1"/>
  <p:tag name="ARTICULATE_PLAYLIST_ID" val="-1"/>
  <p:tag name="ARTICULATE_LOCK_SLIDE" val="0"/>
  <p:tag name="ARTICULATE_SLIDE_NAV" val="30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ejones\AppData\Local\Temp\articulate\presenter\imgtemp\cmrd8K97_files\slide0001_image001.gi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Personnalisée 1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9054</TotalTime>
  <Words>751</Words>
  <Application>Microsoft Office PowerPoint</Application>
  <PresentationFormat>Diapositives 35 mm</PresentationFormat>
  <Paragraphs>155</Paragraphs>
  <Slides>19</Slides>
  <Notes>10</Notes>
  <HiddenSlides>0</HiddenSlides>
  <MMClips>3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Comic Sans MS</vt:lpstr>
      <vt:lpstr>News Gothic MT</vt:lpstr>
      <vt:lpstr>Times New Roman</vt:lpstr>
      <vt:lpstr>Wingdings 2</vt:lpstr>
      <vt:lpstr>Brise</vt:lpstr>
      <vt:lpstr>Image Photo Editor</vt:lpstr>
      <vt:lpstr>Présentation PowerPoint</vt:lpstr>
      <vt:lpstr>Présentation PowerPoint</vt:lpstr>
      <vt:lpstr>Facteurs de risque d’apparition d’une pneumopathie radique </vt:lpstr>
      <vt:lpstr>Présentation PowerPoint</vt:lpstr>
      <vt:lpstr>Présentation PowerPoint</vt:lpstr>
      <vt:lpstr>Présentation PowerPoint</vt:lpstr>
      <vt:lpstr>Présentation PowerPoint</vt:lpstr>
      <vt:lpstr>Oligo-métastases : des situations cliniques différentes</vt:lpstr>
      <vt:lpstr>Présentation PowerPoint</vt:lpstr>
      <vt:lpstr>Indications de RT selon les stades</vt:lpstr>
      <vt:lpstr>Evolution des résultats (stade III)</vt:lpstr>
      <vt:lpstr>Présentation PowerPoint</vt:lpstr>
      <vt:lpstr>Présentation PowerPoint</vt:lpstr>
      <vt:lpstr>Comment optimiser la Radiothérapie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Tumeurs thoraciques: stade IIIA</dc:title>
  <dc:creator>Mélanie Deberne</dc:creator>
  <cp:lastModifiedBy>Philippe Giraud</cp:lastModifiedBy>
  <cp:revision>724</cp:revision>
  <cp:lastPrinted>2016-11-08T21:39:33Z</cp:lastPrinted>
  <dcterms:created xsi:type="dcterms:W3CDTF">2012-11-22T17:26:21Z</dcterms:created>
  <dcterms:modified xsi:type="dcterms:W3CDTF">2021-10-15T12:37:40Z</dcterms:modified>
</cp:coreProperties>
</file>