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1"/>
  </p:sldMasterIdLst>
  <p:notesMasterIdLst>
    <p:notesMasterId r:id="rId25"/>
  </p:notesMasterIdLst>
  <p:sldIdLst>
    <p:sldId id="256" r:id="rId2"/>
    <p:sldId id="584" r:id="rId3"/>
    <p:sldId id="585" r:id="rId4"/>
    <p:sldId id="633" r:id="rId5"/>
    <p:sldId id="636" r:id="rId6"/>
    <p:sldId id="588" r:id="rId7"/>
    <p:sldId id="637" r:id="rId8"/>
    <p:sldId id="589" r:id="rId9"/>
    <p:sldId id="638" r:id="rId10"/>
    <p:sldId id="639" r:id="rId11"/>
    <p:sldId id="640" r:id="rId12"/>
    <p:sldId id="590" r:id="rId13"/>
    <p:sldId id="593" r:id="rId14"/>
    <p:sldId id="596" r:id="rId15"/>
    <p:sldId id="641" r:id="rId16"/>
    <p:sldId id="629" r:id="rId17"/>
    <p:sldId id="630" r:id="rId18"/>
    <p:sldId id="632" r:id="rId19"/>
    <p:sldId id="628" r:id="rId20"/>
    <p:sldId id="627" r:id="rId21"/>
    <p:sldId id="603" r:id="rId22"/>
    <p:sldId id="622" r:id="rId23"/>
    <p:sldId id="635" r:id="rId24"/>
  </p:sldIdLst>
  <p:sldSz cx="9144000" cy="5715000" type="screen16x1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B4A3"/>
    <a:srgbClr val="8CFBFC"/>
    <a:srgbClr val="FC0D56"/>
    <a:srgbClr val="FC4478"/>
    <a:srgbClr val="FC457C"/>
    <a:srgbClr val="DB8C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6620D4E-398B-4A85-B674-0EA28C08B839}">
  <a:tblStyle styleId="{B6620D4E-398B-4A85-B674-0EA28C08B839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1" autoAdjust="0"/>
    <p:restoredTop sz="60327" autoAdjust="0"/>
  </p:normalViewPr>
  <p:slideViewPr>
    <p:cSldViewPr snapToGrid="0" snapToObjects="1">
      <p:cViewPr varScale="1">
        <p:scale>
          <a:sx n="81" d="100"/>
          <a:sy n="81" d="100"/>
        </p:scale>
        <p:origin x="2464" y="176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654982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fr-FR"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6739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7556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6597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979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5775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1824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Option pour les bas risques avec surveillance active, RT , </a:t>
            </a:r>
            <a:r>
              <a:rPr lang="fr-FR" dirty="0" err="1"/>
              <a:t>chir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6986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Option pour les bas risques avec surveillance active, RT , </a:t>
            </a:r>
            <a:r>
              <a:rPr lang="fr-FR" dirty="0" err="1"/>
              <a:t>chir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2823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Option pour les bas risques avec surveillance active, RT , </a:t>
            </a:r>
            <a:r>
              <a:rPr lang="fr-FR" dirty="0" err="1"/>
              <a:t>chir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2642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Chirurgie mutilante</a:t>
            </a:r>
          </a:p>
        </p:txBody>
      </p:sp>
    </p:spTree>
    <p:extLst>
      <p:ext uri="{BB962C8B-B14F-4D97-AF65-F5344CB8AC3E}">
        <p14:creationId xmlns:p14="http://schemas.microsoft.com/office/powerpoint/2010/main" val="1609390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Chirurgie mutilante</a:t>
            </a:r>
          </a:p>
        </p:txBody>
      </p:sp>
    </p:spTree>
    <p:extLst>
      <p:ext uri="{BB962C8B-B14F-4D97-AF65-F5344CB8AC3E}">
        <p14:creationId xmlns:p14="http://schemas.microsoft.com/office/powerpoint/2010/main" val="761517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Chirurgie mutilante</a:t>
            </a:r>
          </a:p>
        </p:txBody>
      </p:sp>
    </p:spTree>
    <p:extLst>
      <p:ext uri="{BB962C8B-B14F-4D97-AF65-F5344CB8AC3E}">
        <p14:creationId xmlns:p14="http://schemas.microsoft.com/office/powerpoint/2010/main" val="2976530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721428" y="3154372"/>
            <a:ext cx="5216699" cy="128875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1pPr>
            <a:lvl2pPr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2pPr>
            <a:lvl3pPr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3pPr>
            <a:lvl4pPr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4pPr>
            <a:lvl5pPr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5pPr>
            <a:lvl6pPr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6pPr>
            <a:lvl7pPr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7pPr>
            <a:lvl8pPr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8pPr>
            <a:lvl9pPr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9pPr>
          </a:lstStyle>
          <a:p>
            <a:endParaRPr/>
          </a:p>
        </p:txBody>
      </p:sp>
      <p:sp>
        <p:nvSpPr>
          <p:cNvPr id="9" name="Shape 9"/>
          <p:cNvSpPr/>
          <p:nvPr/>
        </p:nvSpPr>
        <p:spPr>
          <a:xfrm>
            <a:off x="5938246" y="2814627"/>
            <a:ext cx="721800" cy="8574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6659860" y="2814627"/>
            <a:ext cx="721800" cy="8574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-1" y="2814627"/>
            <a:ext cx="721800" cy="8574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721427" y="2814627"/>
            <a:ext cx="5216699" cy="8574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893700" y="228875"/>
            <a:ext cx="6462600" cy="952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3" name="Shape 53"/>
          <p:cNvSpPr/>
          <p:nvPr/>
        </p:nvSpPr>
        <p:spPr>
          <a:xfrm>
            <a:off x="7356369" y="5629252"/>
            <a:ext cx="893699" cy="8574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54"/>
          <p:cNvSpPr/>
          <p:nvPr/>
        </p:nvSpPr>
        <p:spPr>
          <a:xfrm>
            <a:off x="8250314" y="5629252"/>
            <a:ext cx="893699" cy="8574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3" y="5629252"/>
            <a:ext cx="893699" cy="8574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893709" y="5629252"/>
            <a:ext cx="6462600" cy="8574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7983" y="5421065"/>
            <a:ext cx="259104" cy="223242"/>
          </a:xfrm>
          <a:prstGeom prst="rect">
            <a:avLst/>
          </a:prstGeom>
        </p:spPr>
        <p:txBody>
          <a:bodyPr lIns="59701" tIns="29851" rIns="59701" bIns="29851"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013174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1710425" y="2402002"/>
            <a:ext cx="5723699" cy="910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defRPr i="1"/>
            </a:lvl1pPr>
            <a:lvl2pPr algn="ctr" rtl="0">
              <a:spcBef>
                <a:spcPts val="0"/>
              </a:spcBef>
              <a:defRPr i="1"/>
            </a:lvl2pPr>
            <a:lvl3pPr algn="ctr" rtl="0">
              <a:spcBef>
                <a:spcPts val="0"/>
              </a:spcBef>
              <a:defRPr i="1"/>
            </a:lvl3pPr>
            <a:lvl4pPr algn="ctr" rtl="0">
              <a:spcBef>
                <a:spcPts val="0"/>
              </a:spcBef>
              <a:defRPr i="1"/>
            </a:lvl4pPr>
            <a:lvl5pPr algn="ctr" rtl="0">
              <a:spcBef>
                <a:spcPts val="0"/>
              </a:spcBef>
              <a:defRPr i="1"/>
            </a:lvl5pPr>
            <a:lvl6pPr algn="ctr" rtl="0">
              <a:spcBef>
                <a:spcPts val="0"/>
              </a:spcBef>
              <a:defRPr i="1"/>
            </a:lvl6pPr>
            <a:lvl7pPr algn="ctr" rtl="0">
              <a:spcBef>
                <a:spcPts val="0"/>
              </a:spcBef>
              <a:defRPr i="1"/>
            </a:lvl7pPr>
            <a:lvl8pPr algn="ctr" rtl="0">
              <a:spcBef>
                <a:spcPts val="0"/>
              </a:spcBef>
              <a:defRPr i="1"/>
            </a:lvl8pPr>
            <a:lvl9pPr algn="ctr">
              <a:spcBef>
                <a:spcPts val="0"/>
              </a:spcBef>
              <a:defRPr i="1"/>
            </a:lvl9pPr>
          </a:lstStyle>
          <a:p>
            <a:endParaRPr/>
          </a:p>
        </p:txBody>
      </p:sp>
      <p:sp>
        <p:nvSpPr>
          <p:cNvPr id="22" name="Shape 22"/>
          <p:cNvSpPr txBox="1"/>
          <p:nvPr/>
        </p:nvSpPr>
        <p:spPr>
          <a:xfrm>
            <a:off x="3593400" y="1312689"/>
            <a:ext cx="1957200" cy="72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9600" b="1">
                <a:solidFill>
                  <a:srgbClr val="97ABBC"/>
                </a:solidFill>
              </a:rPr>
              <a:t>“</a:t>
            </a:r>
          </a:p>
        </p:txBody>
      </p:sp>
      <p:sp>
        <p:nvSpPr>
          <p:cNvPr id="23" name="Shape 23"/>
          <p:cNvSpPr/>
          <p:nvPr/>
        </p:nvSpPr>
        <p:spPr>
          <a:xfrm>
            <a:off x="5723283" y="1777418"/>
            <a:ext cx="1710300" cy="8574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7434176" y="1777418"/>
            <a:ext cx="1710300" cy="8574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25"/>
          <p:cNvSpPr/>
          <p:nvPr/>
        </p:nvSpPr>
        <p:spPr>
          <a:xfrm>
            <a:off x="0" y="1777418"/>
            <a:ext cx="1710300" cy="8574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1710424" y="1777418"/>
            <a:ext cx="1710300" cy="8574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0382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893700" y="228875"/>
            <a:ext cx="6462600" cy="95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893700" y="1526210"/>
            <a:ext cx="6462600" cy="394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rgbClr val="677480"/>
              </a:buClr>
              <a:buSzPct val="100000"/>
              <a:buFont typeface="Lato"/>
              <a:buChar char="▷"/>
              <a:defRPr sz="30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>
              <a:spcBef>
                <a:spcPts val="480"/>
              </a:spcBef>
              <a:buClr>
                <a:srgbClr val="677480"/>
              </a:buClr>
              <a:buSzPct val="100000"/>
              <a:buFont typeface="Lato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>
              <a:spcBef>
                <a:spcPts val="480"/>
              </a:spcBef>
              <a:buClr>
                <a:srgbClr val="677480"/>
              </a:buClr>
              <a:buSzPct val="100000"/>
              <a:buFont typeface="Lato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9" r:id="rId3"/>
    <p:sldLayoutId id="2147483660" r:id="rId4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ctrTitle"/>
          </p:nvPr>
        </p:nvSpPr>
        <p:spPr>
          <a:xfrm>
            <a:off x="2696935" y="1295360"/>
            <a:ext cx="4397547" cy="96949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fr-FR" sz="4000" dirty="0">
                <a:solidFill>
                  <a:schemeClr val="tx1"/>
                </a:solidFill>
                <a:latin typeface="Helvetica Light" panose="020B0403020202020204" pitchFamily="34" charset="0"/>
              </a:rPr>
              <a:t>Curiethérapie</a:t>
            </a:r>
            <a:endParaRPr lang="en" sz="4000" dirty="0">
              <a:solidFill>
                <a:schemeClr val="tx1"/>
              </a:solidFill>
              <a:latin typeface="Helvetica Light" panose="020B0403020202020204" pitchFamily="34" charset="0"/>
            </a:endParaRPr>
          </a:p>
        </p:txBody>
      </p:sp>
      <p:sp>
        <p:nvSpPr>
          <p:cNvPr id="3" name="Sous-titre 2"/>
          <p:cNvSpPr txBox="1">
            <a:spLocks/>
          </p:cNvSpPr>
          <p:nvPr/>
        </p:nvSpPr>
        <p:spPr>
          <a:xfrm>
            <a:off x="677917" y="3310759"/>
            <a:ext cx="7693573" cy="969498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Françoise </a:t>
            </a:r>
            <a:r>
              <a:rPr lang="fr-FR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Jaffre</a:t>
            </a:r>
            <a:endParaRPr lang="fr-FR" sz="180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  <a:p>
            <a:r>
              <a:rPr 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Emmanuelle Fabiano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404"/>
    </mc:Choice>
    <mc:Fallback xmlns="">
      <p:transition advTm="540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38693" cy="1133180"/>
          </a:xfrm>
        </p:spPr>
        <p:txBody>
          <a:bodyPr/>
          <a:lstStyle/>
          <a:p>
            <a:r>
              <a:rPr lang="fr-FR" sz="2800" dirty="0"/>
              <a:t>Implantation permanente : curiethérapie de prostate grains d’iode </a:t>
            </a:r>
          </a:p>
        </p:txBody>
      </p:sp>
      <p:pic>
        <p:nvPicPr>
          <p:cNvPr id="10" name="Image 9" descr="Une image contenant personne, homme, assis, tenant&#10;&#10;Description générée automatiquement">
            <a:extLst>
              <a:ext uri="{FF2B5EF4-FFF2-40B4-BE49-F238E27FC236}">
                <a16:creationId xmlns:a16="http://schemas.microsoft.com/office/drawing/2014/main" id="{F00991B4-8B88-E742-BD10-D98EE011B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28" y="1994221"/>
            <a:ext cx="2867488" cy="2165655"/>
          </a:xfrm>
          <a:prstGeom prst="rect">
            <a:avLst/>
          </a:prstGeom>
        </p:spPr>
      </p:pic>
      <p:pic>
        <p:nvPicPr>
          <p:cNvPr id="12" name="Image 11" descr="Une image contenant intérieur, personne, femme, pièce&#10;&#10;Description générée automatiquement">
            <a:extLst>
              <a:ext uri="{FF2B5EF4-FFF2-40B4-BE49-F238E27FC236}">
                <a16:creationId xmlns:a16="http://schemas.microsoft.com/office/drawing/2014/main" id="{07943DC0-05CB-3643-A330-2EB9C2C29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263" y="1994221"/>
            <a:ext cx="3530469" cy="2165655"/>
          </a:xfrm>
          <a:prstGeom prst="rect">
            <a:avLst/>
          </a:prstGeom>
        </p:spPr>
      </p:pic>
      <p:pic>
        <p:nvPicPr>
          <p:cNvPr id="21" name="Image 20" descr="Une image contenant photo, différent, montrant, regardant&#10;&#10;Description générée automatiquement">
            <a:extLst>
              <a:ext uri="{FF2B5EF4-FFF2-40B4-BE49-F238E27FC236}">
                <a16:creationId xmlns:a16="http://schemas.microsoft.com/office/drawing/2014/main" id="{45685C76-F0A0-9841-844D-55161B8369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062" r="31961" b="40847"/>
          <a:stretch/>
        </p:blipFill>
        <p:spPr>
          <a:xfrm>
            <a:off x="6685732" y="1811240"/>
            <a:ext cx="2136296" cy="245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01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38693" cy="1133180"/>
          </a:xfrm>
        </p:spPr>
        <p:txBody>
          <a:bodyPr/>
          <a:lstStyle/>
          <a:p>
            <a:r>
              <a:rPr lang="fr-FR" sz="2800" dirty="0"/>
              <a:t>Implantation permanente : curiethérapie de prostate grains d’iode </a:t>
            </a:r>
          </a:p>
        </p:txBody>
      </p:sp>
      <p:pic>
        <p:nvPicPr>
          <p:cNvPr id="14" name="Image 13" descr="Une image contenant intérieur, table, assis, alimentation&#10;&#10;Description générée automatiquement">
            <a:extLst>
              <a:ext uri="{FF2B5EF4-FFF2-40B4-BE49-F238E27FC236}">
                <a16:creationId xmlns:a16="http://schemas.microsoft.com/office/drawing/2014/main" id="{DB162114-6AFD-5C48-B919-D42C9B63E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617" y="1372797"/>
            <a:ext cx="1818296" cy="1865401"/>
          </a:xfrm>
          <a:prstGeom prst="rect">
            <a:avLst/>
          </a:prstGeom>
        </p:spPr>
      </p:pic>
      <p:pic>
        <p:nvPicPr>
          <p:cNvPr id="16" name="Image 15" descr="Une image contenant table, tasse, assis, photo&#10;&#10;Description générée automatiquement">
            <a:extLst>
              <a:ext uri="{FF2B5EF4-FFF2-40B4-BE49-F238E27FC236}">
                <a16:creationId xmlns:a16="http://schemas.microsoft.com/office/drawing/2014/main" id="{798418EE-F073-3847-BA70-49E1F83CE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158" y="1973204"/>
            <a:ext cx="2705100" cy="2595645"/>
          </a:xfrm>
          <a:prstGeom prst="rect">
            <a:avLst/>
          </a:prstGeom>
        </p:spPr>
      </p:pic>
      <p:pic>
        <p:nvPicPr>
          <p:cNvPr id="18" name="Image 17" descr="Une image contenant debout, différent, couvert, tenant&#10;&#10;Description générée automatiquement">
            <a:extLst>
              <a:ext uri="{FF2B5EF4-FFF2-40B4-BE49-F238E27FC236}">
                <a16:creationId xmlns:a16="http://schemas.microsoft.com/office/drawing/2014/main" id="{BFA30761-C048-7644-92D6-97D1EA868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215" y="3338791"/>
            <a:ext cx="2705100" cy="2032000"/>
          </a:xfrm>
          <a:prstGeom prst="rect">
            <a:avLst/>
          </a:prstGeom>
        </p:spPr>
      </p:pic>
      <p:pic>
        <p:nvPicPr>
          <p:cNvPr id="20" name="Image 19" descr="Une image contenant photo, différent, montrant, regardant&#10;&#10;Description générée automatiquement">
            <a:extLst>
              <a:ext uri="{FF2B5EF4-FFF2-40B4-BE49-F238E27FC236}">
                <a16:creationId xmlns:a16="http://schemas.microsoft.com/office/drawing/2014/main" id="{308848F7-A622-264D-AC29-8D65A02195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959" t="58029" r="31382"/>
          <a:stretch/>
        </p:blipFill>
        <p:spPr>
          <a:xfrm>
            <a:off x="2498501" y="6056291"/>
            <a:ext cx="2086378" cy="1620412"/>
          </a:xfrm>
          <a:prstGeom prst="rect">
            <a:avLst/>
          </a:prstGeom>
        </p:spPr>
      </p:pic>
      <p:pic>
        <p:nvPicPr>
          <p:cNvPr id="22" name="Image 21" descr="Une image contenant photo, différent, montrant, regardant&#10;&#10;Description générée automatiquement">
            <a:extLst>
              <a:ext uri="{FF2B5EF4-FFF2-40B4-BE49-F238E27FC236}">
                <a16:creationId xmlns:a16="http://schemas.microsoft.com/office/drawing/2014/main" id="{40C96D60-DB38-9D45-BC67-616D9533E7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55" t="58029" r="64500"/>
          <a:stretch/>
        </p:blipFill>
        <p:spPr>
          <a:xfrm>
            <a:off x="197674" y="3137606"/>
            <a:ext cx="2705100" cy="2244243"/>
          </a:xfrm>
          <a:prstGeom prst="rect">
            <a:avLst/>
          </a:prstGeom>
        </p:spPr>
      </p:pic>
      <p:pic>
        <p:nvPicPr>
          <p:cNvPr id="23" name="Image 22" descr="Une image contenant photo, différent, montrant, regardant&#10;&#10;Description générée automatiquement">
            <a:extLst>
              <a:ext uri="{FF2B5EF4-FFF2-40B4-BE49-F238E27FC236}">
                <a16:creationId xmlns:a16="http://schemas.microsoft.com/office/drawing/2014/main" id="{16D6A5F9-A0C8-294D-A7AE-A95D658698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714" t="58029"/>
          <a:stretch/>
        </p:blipFill>
        <p:spPr>
          <a:xfrm>
            <a:off x="197674" y="1223732"/>
            <a:ext cx="2455557" cy="204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71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80" y="71908"/>
            <a:ext cx="6462600" cy="558995"/>
          </a:xfrm>
        </p:spPr>
        <p:txBody>
          <a:bodyPr/>
          <a:lstStyle/>
          <a:p>
            <a:r>
              <a:rPr lang="fr-FR" sz="3200" dirty="0"/>
              <a:t>Indications : tumeurs cutanées</a:t>
            </a:r>
          </a:p>
        </p:txBody>
      </p:sp>
      <p:pic>
        <p:nvPicPr>
          <p:cNvPr id="11" name="Picture 4" descr="D:\curie face\TETE1.tif">
            <a:extLst>
              <a:ext uri="{FF2B5EF4-FFF2-40B4-BE49-F238E27FC236}">
                <a16:creationId xmlns:a16="http://schemas.microsoft.com/office/drawing/2014/main" id="{D85ABB23-BF7C-9146-81DC-C32498E61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88" y="1427122"/>
            <a:ext cx="2597707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B49B3B1B-C2F0-1946-9049-241238B8F514}"/>
              </a:ext>
            </a:extLst>
          </p:cNvPr>
          <p:cNvSpPr txBox="1"/>
          <p:nvPr/>
        </p:nvSpPr>
        <p:spPr>
          <a:xfrm>
            <a:off x="4031667" y="1427122"/>
            <a:ext cx="4168778" cy="332398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endParaRPr lang="fr-FR" dirty="0">
              <a:latin typeface="Helvetica Light"/>
              <a:cs typeface="Helvetica Light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fr-FR" dirty="0">
              <a:latin typeface="Helvetica Light"/>
              <a:cs typeface="Helvetica Ligh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latin typeface="Helvetica Light"/>
                <a:cs typeface="Helvetica Light"/>
              </a:rPr>
              <a:t>Carcinomes </a:t>
            </a:r>
            <a:r>
              <a:rPr lang="fr-FR" dirty="0" err="1">
                <a:latin typeface="Helvetica Light"/>
                <a:cs typeface="Helvetica Light"/>
              </a:rPr>
              <a:t>basocellulaires</a:t>
            </a:r>
            <a:r>
              <a:rPr lang="fr-FR" dirty="0">
                <a:latin typeface="Helvetica Light"/>
                <a:cs typeface="Helvetica Light"/>
              </a:rPr>
              <a:t> ++ et Spinocellulaires</a:t>
            </a:r>
          </a:p>
          <a:p>
            <a:endParaRPr lang="fr-FR" dirty="0">
              <a:latin typeface="Helvetica Light"/>
              <a:cs typeface="Helvetica Ligh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latin typeface="Helvetica Light"/>
                <a:cs typeface="Helvetica Light"/>
              </a:rPr>
              <a:t>Localisation : Face+++</a:t>
            </a:r>
          </a:p>
          <a:p>
            <a:pPr marL="285750" indent="-285750">
              <a:buFont typeface="Wingdings" charset="2"/>
              <a:buChar char="ü"/>
            </a:pPr>
            <a:endParaRPr lang="fr-FR" dirty="0">
              <a:latin typeface="Helvetica Light"/>
              <a:cs typeface="Helvetica Light"/>
            </a:endParaRPr>
          </a:p>
          <a:p>
            <a:pPr marL="285750" indent="-285750">
              <a:buFont typeface="Wingdings" charset="2"/>
              <a:buChar char="ü"/>
            </a:pPr>
            <a:r>
              <a:rPr lang="fr-FR" dirty="0">
                <a:latin typeface="Helvetica Light"/>
                <a:cs typeface="Helvetica Light"/>
              </a:rPr>
              <a:t>Alternative à une exérèse chirurgicale parfois mutilante et à la radiothérapie externe</a:t>
            </a:r>
          </a:p>
          <a:p>
            <a:pPr marL="285750" indent="-285750">
              <a:buFont typeface="Wingdings" charset="2"/>
              <a:buChar char="ü"/>
            </a:pPr>
            <a:endParaRPr lang="fr-FR" dirty="0">
              <a:latin typeface="Helvetica Light"/>
              <a:cs typeface="Helvetica Light"/>
            </a:endParaRPr>
          </a:p>
          <a:p>
            <a:pPr marL="285750" indent="-285750">
              <a:buFont typeface="Wingdings" charset="2"/>
              <a:buChar char="ü"/>
            </a:pPr>
            <a:r>
              <a:rPr lang="fr-FR" dirty="0">
                <a:latin typeface="Helvetica Light"/>
                <a:cs typeface="Helvetica Light"/>
              </a:rPr>
              <a:t>CI si atteinte osseuse ou cartilage et Taille &gt; 4cm</a:t>
            </a:r>
          </a:p>
          <a:p>
            <a:pPr marL="285750" indent="-285750">
              <a:buFont typeface="Wingdings" charset="2"/>
              <a:buChar char="ü"/>
            </a:pPr>
            <a:endParaRPr lang="fr-FR" dirty="0">
              <a:latin typeface="Helvetica Light"/>
              <a:cs typeface="Helvetica Light"/>
            </a:endParaRPr>
          </a:p>
          <a:p>
            <a:pPr marL="285750" indent="-285750">
              <a:buFont typeface="Wingdings" charset="2"/>
              <a:buChar char="ü"/>
            </a:pPr>
            <a:endParaRPr lang="fr-FR" dirty="0">
              <a:latin typeface="Helvetica Light"/>
              <a:cs typeface="Helvetica Light"/>
            </a:endParaRPr>
          </a:p>
          <a:p>
            <a:pPr marL="285750" indent="-285750">
              <a:buFont typeface="Wingdings" charset="2"/>
              <a:buChar char="ü"/>
            </a:pPr>
            <a:endParaRPr lang="fr-FR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96209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80" y="71908"/>
            <a:ext cx="6462600" cy="558995"/>
          </a:xfrm>
        </p:spPr>
        <p:txBody>
          <a:bodyPr/>
          <a:lstStyle/>
          <a:p>
            <a:r>
              <a:rPr lang="fr-FR" sz="3200" dirty="0"/>
              <a:t>Tumeurs cutanées : exemples</a:t>
            </a:r>
          </a:p>
        </p:txBody>
      </p:sp>
      <p:pic>
        <p:nvPicPr>
          <p:cNvPr id="7" name="Picture 5" descr="D:\photo curie\peau\photos peau Ir\nez\medus.jpg">
            <a:extLst>
              <a:ext uri="{FF2B5EF4-FFF2-40B4-BE49-F238E27FC236}">
                <a16:creationId xmlns:a16="http://schemas.microsoft.com/office/drawing/2014/main" id="{FBF41D4C-846A-3C49-A41B-D5A385BB8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1865312"/>
            <a:ext cx="30241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D:\photo curie\peau\photos peau Ir\nez\medus5.jpg">
            <a:extLst>
              <a:ext uri="{FF2B5EF4-FFF2-40B4-BE49-F238E27FC236}">
                <a16:creationId xmlns:a16="http://schemas.microsoft.com/office/drawing/2014/main" id="{1031BDEB-8EC3-A049-8C7F-26A4E254F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61" y="1862931"/>
            <a:ext cx="2986088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D:\photo curie\peau\photos peau Ir\nez\medus post3.JPG">
            <a:extLst>
              <a:ext uri="{FF2B5EF4-FFF2-40B4-BE49-F238E27FC236}">
                <a16:creationId xmlns:a16="http://schemas.microsoft.com/office/drawing/2014/main" id="{E9D9CD4A-B737-B04F-9450-F03D7D88C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2" b="9183"/>
          <a:stretch>
            <a:fillRect/>
          </a:stretch>
        </p:blipFill>
        <p:spPr bwMode="auto">
          <a:xfrm>
            <a:off x="6671719" y="1849437"/>
            <a:ext cx="219233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749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80" y="71908"/>
            <a:ext cx="6462600" cy="558995"/>
          </a:xfrm>
        </p:spPr>
        <p:txBody>
          <a:bodyPr/>
          <a:lstStyle/>
          <a:p>
            <a:r>
              <a:rPr lang="fr-FR" sz="3200" dirty="0"/>
              <a:t>Indication : sein</a:t>
            </a:r>
          </a:p>
        </p:txBody>
      </p:sp>
      <p:pic>
        <p:nvPicPr>
          <p:cNvPr id="5" name="Image 4" descr="Une image contenant intérieur, personne, assis, table&#10;&#10;Description générée automatiquement">
            <a:extLst>
              <a:ext uri="{FF2B5EF4-FFF2-40B4-BE49-F238E27FC236}">
                <a16:creationId xmlns:a16="http://schemas.microsoft.com/office/drawing/2014/main" id="{13E2F7EF-F172-5D48-A39B-325FB9D3B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184" y="2367426"/>
            <a:ext cx="2672063" cy="2414514"/>
          </a:xfrm>
          <a:prstGeom prst="rect">
            <a:avLst/>
          </a:prstGeom>
        </p:spPr>
      </p:pic>
      <p:pic>
        <p:nvPicPr>
          <p:cNvPr id="8" name="Image 7" descr="Une image contenant table, assis, homme, gâteau&#10;&#10;Description générée automatiquement">
            <a:extLst>
              <a:ext uri="{FF2B5EF4-FFF2-40B4-BE49-F238E27FC236}">
                <a16:creationId xmlns:a16="http://schemas.microsoft.com/office/drawing/2014/main" id="{348E610E-385A-0749-A310-95F74E5E3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840" y="2367427"/>
            <a:ext cx="3042286" cy="2414513"/>
          </a:xfrm>
          <a:prstGeom prst="rect">
            <a:avLst/>
          </a:prstGeom>
        </p:spPr>
      </p:pic>
      <p:pic>
        <p:nvPicPr>
          <p:cNvPr id="10" name="Image 9" descr="Une image contenant dents, brosse à dents, personne, brossage&#10;&#10;Description générée automatiquement">
            <a:extLst>
              <a:ext uri="{FF2B5EF4-FFF2-40B4-BE49-F238E27FC236}">
                <a16:creationId xmlns:a16="http://schemas.microsoft.com/office/drawing/2014/main" id="{BECD6733-F545-024E-B6A2-9E5E53D2B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52" y="2367426"/>
            <a:ext cx="2833030" cy="2414514"/>
          </a:xfrm>
          <a:prstGeom prst="rect">
            <a:avLst/>
          </a:prstGeom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0F9862C4-C143-4C4B-9353-DBC37E91EE39}"/>
              </a:ext>
            </a:extLst>
          </p:cNvPr>
          <p:cNvSpPr txBox="1"/>
          <p:nvPr/>
        </p:nvSpPr>
        <p:spPr>
          <a:xfrm>
            <a:off x="257577" y="830029"/>
            <a:ext cx="8628845" cy="10767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1600" dirty="0">
                <a:latin typeface="Helvetica Light"/>
                <a:cs typeface="Helvetica Light"/>
              </a:rPr>
              <a:t>Après mastectomie partielle : surimpression du lit tumoral ++ après radiothérapie externe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fr-FR" dirty="0">
                <a:latin typeface="Helvetica Light"/>
                <a:cs typeface="Helvetica Light"/>
              </a:rPr>
              <a:t>Après mastectomie partielle : irradiation partielle accélérée (en cours d’évaluation) : curie seule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fr-FR" dirty="0">
                <a:latin typeface="Helvetica Light"/>
                <a:cs typeface="Helvetica Light"/>
              </a:rPr>
              <a:t>Rechute locale sur sein déjà irradié</a:t>
            </a:r>
          </a:p>
        </p:txBody>
      </p:sp>
    </p:spTree>
    <p:extLst>
      <p:ext uri="{BB962C8B-B14F-4D97-AF65-F5344CB8AC3E}">
        <p14:creationId xmlns:p14="http://schemas.microsoft.com/office/powerpoint/2010/main" val="337909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6E793D-5179-974E-B1AB-C72575FA3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1428" y="3154372"/>
            <a:ext cx="6956379" cy="1288750"/>
          </a:xfrm>
        </p:spPr>
        <p:txBody>
          <a:bodyPr/>
          <a:lstStyle/>
          <a:p>
            <a:r>
              <a:rPr lang="fr-FR" sz="3200" dirty="0"/>
              <a:t>Indications-Déroulement pratique Curiethérapie de contact</a:t>
            </a:r>
          </a:p>
        </p:txBody>
      </p:sp>
    </p:spTree>
    <p:extLst>
      <p:ext uri="{BB962C8B-B14F-4D97-AF65-F5344CB8AC3E}">
        <p14:creationId xmlns:p14="http://schemas.microsoft.com/office/powerpoint/2010/main" val="1548448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48" y="247262"/>
            <a:ext cx="6462600" cy="558995"/>
          </a:xfrm>
        </p:spPr>
        <p:txBody>
          <a:bodyPr/>
          <a:lstStyle/>
          <a:p>
            <a:r>
              <a:rPr lang="fr-FR" sz="3200" dirty="0"/>
              <a:t>Principe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1734" y="1229704"/>
            <a:ext cx="7909679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solidFill>
                  <a:schemeClr val="bg1"/>
                </a:solidFill>
                <a:latin typeface="Helvetica Light"/>
                <a:cs typeface="Helvetica Light"/>
              </a:rPr>
              <a:t>Plésiocuriethérapie</a:t>
            </a:r>
            <a:r>
              <a:rPr lang="fr-FR" sz="2400" dirty="0">
                <a:solidFill>
                  <a:schemeClr val="bg1"/>
                </a:solidFill>
                <a:latin typeface="Helvetica Light"/>
                <a:cs typeface="Helvetica Light"/>
              </a:rPr>
              <a:t> = curiethérapie de contact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2DD444A1-4584-1946-AEEA-ED9B9874E557}"/>
              </a:ext>
            </a:extLst>
          </p:cNvPr>
          <p:cNvSpPr txBox="1"/>
          <p:nvPr/>
        </p:nvSpPr>
        <p:spPr>
          <a:xfrm>
            <a:off x="491734" y="1897297"/>
            <a:ext cx="3816315" cy="3385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Helvetica Light"/>
                <a:cs typeface="Helvetica Light"/>
              </a:rPr>
              <a:t>Curiethérapie </a:t>
            </a:r>
            <a:r>
              <a:rPr lang="fr-FR" sz="1600" dirty="0" err="1">
                <a:solidFill>
                  <a:schemeClr val="bg1"/>
                </a:solidFill>
                <a:latin typeface="Helvetica Light"/>
                <a:cs typeface="Helvetica Light"/>
              </a:rPr>
              <a:t>endocavitaire</a:t>
            </a:r>
            <a:endParaRPr lang="fr-FR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6A08DDBC-4026-794B-8E90-B8A3AADD1712}"/>
              </a:ext>
            </a:extLst>
          </p:cNvPr>
          <p:cNvSpPr txBox="1"/>
          <p:nvPr/>
        </p:nvSpPr>
        <p:spPr>
          <a:xfrm>
            <a:off x="4474856" y="1897297"/>
            <a:ext cx="3829413" cy="3385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Helvetica Light"/>
                <a:cs typeface="Helvetica Light"/>
              </a:rPr>
              <a:t>Curiethérapie </a:t>
            </a:r>
            <a:r>
              <a:rPr lang="fr-FR" sz="1600" dirty="0" err="1">
                <a:solidFill>
                  <a:schemeClr val="bg1"/>
                </a:solidFill>
                <a:latin typeface="Helvetica Light"/>
                <a:cs typeface="Helvetica Light"/>
              </a:rPr>
              <a:t>endoluminale</a:t>
            </a:r>
            <a:endParaRPr lang="fr-FR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D694B363-D172-BE48-89D4-7AB633C6E43E}"/>
              </a:ext>
            </a:extLst>
          </p:cNvPr>
          <p:cNvSpPr txBox="1"/>
          <p:nvPr/>
        </p:nvSpPr>
        <p:spPr>
          <a:xfrm>
            <a:off x="491734" y="2391812"/>
            <a:ext cx="3816315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fr-FR" dirty="0">
                <a:latin typeface="Helvetica Light"/>
                <a:cs typeface="Helvetica Light"/>
              </a:rPr>
              <a:t>Sources dans une cavité naturelle au contact des tissus à irradier: </a:t>
            </a:r>
          </a:p>
          <a:p>
            <a:pPr marL="285750" indent="-285750">
              <a:buFont typeface="Wingdings" charset="2"/>
              <a:buChar char="ü"/>
            </a:pPr>
            <a:r>
              <a:rPr lang="fr-FR" dirty="0">
                <a:latin typeface="Helvetica Light"/>
                <a:cs typeface="Helvetica Light"/>
              </a:rPr>
              <a:t>Applicateurs de différentes formes selon localisation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A49873EC-94DD-114F-9251-2C4B6B74FB9C}"/>
              </a:ext>
            </a:extLst>
          </p:cNvPr>
          <p:cNvSpPr txBox="1"/>
          <p:nvPr/>
        </p:nvSpPr>
        <p:spPr>
          <a:xfrm>
            <a:off x="4487954" y="2391811"/>
            <a:ext cx="3816315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fr-FR" dirty="0">
                <a:latin typeface="Helvetica Light"/>
                <a:cs typeface="Helvetica Light"/>
              </a:rPr>
              <a:t>Source introduite par système vecteur dans un organe creux</a:t>
            </a:r>
          </a:p>
          <a:p>
            <a:pPr marL="285750" indent="-285750">
              <a:buFont typeface="Wingdings" charset="2"/>
              <a:buChar char="ü"/>
            </a:pPr>
            <a:r>
              <a:rPr lang="fr-FR" dirty="0">
                <a:latin typeface="Helvetica Light"/>
                <a:cs typeface="Helvetica Light"/>
              </a:rPr>
              <a:t>Quasiment plus utilisée</a:t>
            </a:r>
          </a:p>
          <a:p>
            <a:pPr marL="285750" indent="-285750">
              <a:buFont typeface="Wingdings" charset="2"/>
              <a:buChar char="ü"/>
            </a:pPr>
            <a:endParaRPr lang="fr-FR" dirty="0">
              <a:latin typeface="Helvetica Light"/>
              <a:cs typeface="Helvetica Light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4DB8DE38-9B74-8742-B513-3E03ECFE4620}"/>
              </a:ext>
            </a:extLst>
          </p:cNvPr>
          <p:cNvSpPr txBox="1"/>
          <p:nvPr/>
        </p:nvSpPr>
        <p:spPr>
          <a:xfrm>
            <a:off x="790588" y="3501880"/>
            <a:ext cx="321860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1"/>
                </a:solidFill>
                <a:latin typeface="Helvetica Light"/>
                <a:cs typeface="Helvetica Light"/>
              </a:rPr>
              <a:t>=&gt;cancer de l’endomètre</a:t>
            </a:r>
          </a:p>
          <a:p>
            <a:r>
              <a:rPr lang="fr-FR" sz="1600" dirty="0">
                <a:solidFill>
                  <a:schemeClr val="accent1"/>
                </a:solidFill>
                <a:latin typeface="Helvetica Light"/>
                <a:cs typeface="Helvetica Light"/>
              </a:rPr>
              <a:t>=&gt;cancer du col</a:t>
            </a:r>
          </a:p>
          <a:p>
            <a:r>
              <a:rPr lang="fr-FR" sz="1600" dirty="0">
                <a:solidFill>
                  <a:schemeClr val="accent1"/>
                </a:solidFill>
                <a:latin typeface="Helvetica Light"/>
                <a:cs typeface="Helvetica Light"/>
              </a:rPr>
              <a:t>=&gt;cancer du vagin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98113842-E92B-3249-A09B-A01B136DA035}"/>
              </a:ext>
            </a:extLst>
          </p:cNvPr>
          <p:cNvSpPr txBox="1"/>
          <p:nvPr/>
        </p:nvSpPr>
        <p:spPr>
          <a:xfrm>
            <a:off x="5017945" y="3501878"/>
            <a:ext cx="321860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1"/>
                </a:solidFill>
                <a:latin typeface="Helvetica Light"/>
                <a:cs typeface="Helvetica Light"/>
              </a:rPr>
              <a:t>=&gt;Tumeur de l’</a:t>
            </a:r>
            <a:r>
              <a:rPr lang="fr-FR" sz="1600" dirty="0" err="1">
                <a:solidFill>
                  <a:schemeClr val="accent1"/>
                </a:solidFill>
                <a:latin typeface="Helvetica Light"/>
                <a:cs typeface="Helvetica Light"/>
              </a:rPr>
              <a:t>oesophage</a:t>
            </a:r>
            <a:endParaRPr lang="fr-FR" sz="1600" dirty="0">
              <a:solidFill>
                <a:schemeClr val="accent1"/>
              </a:solidFill>
              <a:latin typeface="Helvetica Light"/>
              <a:cs typeface="Helvetica Light"/>
            </a:endParaRPr>
          </a:p>
          <a:p>
            <a:r>
              <a:rPr lang="fr-FR" sz="1600" dirty="0">
                <a:solidFill>
                  <a:schemeClr val="accent1"/>
                </a:solidFill>
                <a:latin typeface="Helvetica Light"/>
                <a:cs typeface="Helvetica Light"/>
              </a:rPr>
              <a:t>=&gt;Tumeur bronchique</a:t>
            </a:r>
          </a:p>
        </p:txBody>
      </p:sp>
    </p:spTree>
    <p:extLst>
      <p:ext uri="{BB962C8B-B14F-4D97-AF65-F5344CB8AC3E}">
        <p14:creationId xmlns:p14="http://schemas.microsoft.com/office/powerpoint/2010/main" val="3640126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48" y="118473"/>
            <a:ext cx="6462600" cy="558995"/>
          </a:xfrm>
        </p:spPr>
        <p:txBody>
          <a:bodyPr/>
          <a:lstStyle/>
          <a:p>
            <a:r>
              <a:rPr lang="fr-FR" sz="3200" dirty="0"/>
              <a:t>Cancer de l’endomètre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6859D315-A1FC-A046-B20D-AF6EF7679C44}"/>
              </a:ext>
            </a:extLst>
          </p:cNvPr>
          <p:cNvSpPr txBox="1"/>
          <p:nvPr/>
        </p:nvSpPr>
        <p:spPr>
          <a:xfrm>
            <a:off x="282652" y="862352"/>
            <a:ext cx="852649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FFFF"/>
                </a:solidFill>
                <a:latin typeface="Helvetica Light"/>
                <a:cs typeface="Helvetica Light"/>
              </a:rPr>
              <a:t>=&gt; Chirurgie : traitement de référence </a:t>
            </a:r>
            <a:r>
              <a:rPr lang="fr-FR" sz="1600" dirty="0">
                <a:solidFill>
                  <a:srgbClr val="FFFFFF"/>
                </a:solidFill>
                <a:latin typeface="Helvetica Light"/>
                <a:cs typeface="Helvetica Light"/>
              </a:rPr>
              <a:t>( hystérectomie totale avec annexectomie -+/- curages pelviens/ </a:t>
            </a:r>
            <a:r>
              <a:rPr lang="fr-FR" sz="1600" dirty="0" err="1">
                <a:solidFill>
                  <a:srgbClr val="FFFFFF"/>
                </a:solidFill>
                <a:latin typeface="Helvetica Light"/>
                <a:cs typeface="Helvetica Light"/>
              </a:rPr>
              <a:t>Lomboaortique</a:t>
            </a:r>
            <a:r>
              <a:rPr lang="fr-FR" sz="1600" dirty="0">
                <a:solidFill>
                  <a:srgbClr val="FFFFFF"/>
                </a:solidFill>
                <a:latin typeface="Helvetica Light"/>
                <a:cs typeface="Helvetica Light"/>
              </a:rPr>
              <a:t>  </a:t>
            </a: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850437D3-50E0-CB46-B69E-7F31A95BB70E}"/>
              </a:ext>
            </a:extLst>
          </p:cNvPr>
          <p:cNvSpPr txBox="1"/>
          <p:nvPr/>
        </p:nvSpPr>
        <p:spPr>
          <a:xfrm>
            <a:off x="688966" y="4137114"/>
            <a:ext cx="7225055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FFFFFF"/>
                </a:solidFill>
                <a:latin typeface="Helvetica Light"/>
                <a:cs typeface="Helvetica Light"/>
              </a:rPr>
              <a:t>Risque intermédiaire : curiethérapie du fond vaginal post opératoire</a:t>
            </a:r>
          </a:p>
        </p:txBody>
      </p:sp>
      <p:sp>
        <p:nvSpPr>
          <p:cNvPr id="18" name="Down Arrow 4">
            <a:extLst>
              <a:ext uri="{FF2B5EF4-FFF2-40B4-BE49-F238E27FC236}">
                <a16:creationId xmlns:a16="http://schemas.microsoft.com/office/drawing/2014/main" id="{C932C1D8-AB77-2D4C-845C-A476F62D965E}"/>
              </a:ext>
            </a:extLst>
          </p:cNvPr>
          <p:cNvSpPr/>
          <p:nvPr/>
        </p:nvSpPr>
        <p:spPr>
          <a:xfrm>
            <a:off x="3854671" y="1653892"/>
            <a:ext cx="246937" cy="36453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9" name="Table 2">
            <a:extLst>
              <a:ext uri="{FF2B5EF4-FFF2-40B4-BE49-F238E27FC236}">
                <a16:creationId xmlns:a16="http://schemas.microsoft.com/office/drawing/2014/main" id="{8DF79BDF-5186-AD40-B7F3-23D02A3C40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468708"/>
              </p:ext>
            </p:extLst>
          </p:nvPr>
        </p:nvGraphicFramePr>
        <p:xfrm>
          <a:off x="1068946" y="2252165"/>
          <a:ext cx="2511380" cy="1504285"/>
        </p:xfrm>
        <a:graphic>
          <a:graphicData uri="http://schemas.openxmlformats.org/drawingml/2006/table">
            <a:tbl>
              <a:tblPr firstRow="1" bandRow="1">
                <a:tableStyleId>{B6620D4E-398B-4A85-B674-0EA28C08B839}</a:tableStyleId>
              </a:tblPr>
              <a:tblGrid>
                <a:gridCol w="1255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5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8881">
                <a:tc>
                  <a:txBody>
                    <a:bodyPr/>
                    <a:lstStyle/>
                    <a:p>
                      <a:r>
                        <a:rPr lang="fr-FR" b="0" i="0" dirty="0">
                          <a:solidFill>
                            <a:schemeClr val="bg2"/>
                          </a:solidFill>
                          <a:latin typeface="Helvetica Light"/>
                          <a:cs typeface="Helvetica Light"/>
                        </a:rPr>
                        <a:t>Risque faible</a:t>
                      </a: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b="0" i="0" dirty="0">
                          <a:solidFill>
                            <a:srgbClr val="FFFFFF"/>
                          </a:solidFill>
                          <a:latin typeface="Helvetica Light"/>
                          <a:cs typeface="Helvetica Light"/>
                        </a:rPr>
                        <a:t>2-4% rechute</a:t>
                      </a: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244">
                <a:tc>
                  <a:txBody>
                    <a:bodyPr/>
                    <a:lstStyle/>
                    <a:p>
                      <a:r>
                        <a:rPr lang="fr-FR" b="0" i="0" dirty="0">
                          <a:solidFill>
                            <a:schemeClr val="bg2"/>
                          </a:solidFill>
                          <a:latin typeface="Helvetica Light"/>
                          <a:cs typeface="Helvetica Light"/>
                        </a:rPr>
                        <a:t>Risque</a:t>
                      </a:r>
                      <a:r>
                        <a:rPr lang="fr-FR" b="0" i="0" baseline="0" dirty="0">
                          <a:solidFill>
                            <a:schemeClr val="bg2"/>
                          </a:solidFill>
                          <a:latin typeface="Helvetica Light"/>
                          <a:cs typeface="Helvetica Light"/>
                        </a:rPr>
                        <a:t> intermédiaire</a:t>
                      </a:r>
                      <a:endParaRPr lang="fr-FR" b="0" i="0" dirty="0">
                        <a:solidFill>
                          <a:schemeClr val="bg2"/>
                        </a:solidFill>
                        <a:latin typeface="Helvetica Light"/>
                        <a:cs typeface="Helvetica Light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b="0" i="0" dirty="0">
                        <a:solidFill>
                          <a:srgbClr val="FFFFFF"/>
                        </a:solidFill>
                        <a:latin typeface="Helvetica Light"/>
                        <a:cs typeface="Helvetica Light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881">
                <a:tc>
                  <a:txBody>
                    <a:bodyPr/>
                    <a:lstStyle/>
                    <a:p>
                      <a:r>
                        <a:rPr lang="fr-FR" b="0" i="0" dirty="0">
                          <a:solidFill>
                            <a:schemeClr val="bg2"/>
                          </a:solidFill>
                          <a:latin typeface="Helvetica Light"/>
                          <a:cs typeface="Helvetica Light"/>
                        </a:rPr>
                        <a:t>Haut risque</a:t>
                      </a: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b="0" i="0" dirty="0">
                          <a:solidFill>
                            <a:srgbClr val="FFFFFF"/>
                          </a:solidFill>
                          <a:latin typeface="Helvetica Light"/>
                          <a:cs typeface="Helvetica Light"/>
                        </a:rPr>
                        <a:t>20-24% rechute</a:t>
                      </a: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0D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559DC752-B92E-9E49-B69A-64D0306BF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42954"/>
              </p:ext>
            </p:extLst>
          </p:nvPr>
        </p:nvGraphicFramePr>
        <p:xfrm>
          <a:off x="4042192" y="2147205"/>
          <a:ext cx="3035700" cy="1768276"/>
        </p:xfrm>
        <a:graphic>
          <a:graphicData uri="http://schemas.openxmlformats.org/drawingml/2006/table">
            <a:tbl>
              <a:tblPr firstRow="1" bandRow="1">
                <a:tableStyleId>{B6620D4E-398B-4A85-B674-0EA28C08B839}</a:tableStyleId>
              </a:tblPr>
              <a:tblGrid>
                <a:gridCol w="607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7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1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71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2529">
                <a:tc>
                  <a:txBody>
                    <a:bodyPr/>
                    <a:lstStyle/>
                    <a:p>
                      <a:endParaRPr lang="fr-FR" b="0" i="0" dirty="0">
                        <a:latin typeface="Helvetica Light"/>
                        <a:cs typeface="Helvetica Light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b="0" i="0" dirty="0">
                          <a:latin typeface="Helvetica Light"/>
                          <a:cs typeface="Helvetica Light"/>
                        </a:rPr>
                        <a:t>IA</a:t>
                      </a: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b="0" i="0" dirty="0">
                          <a:latin typeface="Helvetica Light"/>
                          <a:cs typeface="Helvetica Light"/>
                        </a:rPr>
                        <a:t>IB</a:t>
                      </a: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b="0" i="0" dirty="0">
                          <a:latin typeface="Helvetica Light"/>
                          <a:cs typeface="Helvetica Light"/>
                        </a:rPr>
                        <a:t>II</a:t>
                      </a: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b="0" i="0" dirty="0">
                          <a:latin typeface="Helvetica Light"/>
                          <a:cs typeface="Helvetica Light"/>
                        </a:rPr>
                        <a:t>III</a:t>
                      </a: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529">
                <a:tc>
                  <a:txBody>
                    <a:bodyPr/>
                    <a:lstStyle/>
                    <a:p>
                      <a:r>
                        <a:rPr lang="fr-FR" b="0" i="0" dirty="0">
                          <a:latin typeface="Helvetica Light"/>
                          <a:cs typeface="Helvetica Light"/>
                        </a:rPr>
                        <a:t>G1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b="0" i="0" dirty="0">
                        <a:latin typeface="Helvetica Light"/>
                        <a:cs typeface="Helvetica Light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i="0" dirty="0">
                        <a:latin typeface="Helvetica Light"/>
                        <a:cs typeface="Helvetica Light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i="0" dirty="0">
                        <a:latin typeface="Helvetica Light"/>
                        <a:cs typeface="Helvetica Light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0D56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i="0">
                        <a:latin typeface="Helvetica Light"/>
                        <a:cs typeface="Helvetica Light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0D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529">
                <a:tc>
                  <a:txBody>
                    <a:bodyPr/>
                    <a:lstStyle/>
                    <a:p>
                      <a:r>
                        <a:rPr lang="fr-FR" b="0" i="0" dirty="0">
                          <a:latin typeface="Helvetica Light"/>
                          <a:cs typeface="Helvetica Light"/>
                        </a:rPr>
                        <a:t>G2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b="0" i="0" dirty="0">
                        <a:latin typeface="Helvetica Light"/>
                        <a:cs typeface="Helvetica Light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i="0" dirty="0">
                        <a:latin typeface="Helvetica Light"/>
                        <a:cs typeface="Helvetica Light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i="0" dirty="0">
                        <a:latin typeface="Helvetica Light"/>
                        <a:cs typeface="Helvetica Light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0D56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i="0" dirty="0">
                        <a:latin typeface="Helvetica Light"/>
                        <a:cs typeface="Helvetica Light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0D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529">
                <a:tc>
                  <a:txBody>
                    <a:bodyPr/>
                    <a:lstStyle/>
                    <a:p>
                      <a:r>
                        <a:rPr lang="fr-FR" b="0" i="0" dirty="0">
                          <a:latin typeface="Helvetica Light"/>
                          <a:cs typeface="Helvetica Light"/>
                        </a:rPr>
                        <a:t>G3</a:t>
                      </a: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b="0" i="0" dirty="0">
                        <a:latin typeface="Helvetica Light"/>
                        <a:cs typeface="Helvetica Light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i="0" dirty="0">
                        <a:latin typeface="Helvetica Light"/>
                        <a:cs typeface="Helvetica Light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0D56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i="0">
                        <a:latin typeface="Helvetica Light"/>
                        <a:cs typeface="Helvetica Light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0D56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i="0" dirty="0">
                        <a:latin typeface="Helvetica Light"/>
                        <a:cs typeface="Helvetica Light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0D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529">
                <a:tc>
                  <a:txBody>
                    <a:bodyPr/>
                    <a:lstStyle/>
                    <a:p>
                      <a:r>
                        <a:rPr lang="fr-FR" b="0" i="0" dirty="0">
                          <a:latin typeface="Helvetica Light"/>
                          <a:cs typeface="Helvetica Light"/>
                        </a:rPr>
                        <a:t>Type 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b="0" i="0" dirty="0">
                        <a:latin typeface="Helvetica Light"/>
                        <a:cs typeface="Helvetica Light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0D56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i="0" dirty="0">
                        <a:latin typeface="Helvetica Light"/>
                        <a:cs typeface="Helvetica Light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0D56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i="0">
                        <a:latin typeface="Helvetica Light"/>
                        <a:cs typeface="Helvetica Light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0D56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i="0" dirty="0">
                        <a:latin typeface="Helvetica Light"/>
                        <a:cs typeface="Helvetica Light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0D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" name="TextBox 3">
            <a:extLst>
              <a:ext uri="{FF2B5EF4-FFF2-40B4-BE49-F238E27FC236}">
                <a16:creationId xmlns:a16="http://schemas.microsoft.com/office/drawing/2014/main" id="{42F73D1A-0F4F-1046-9771-E9B73BB03344}"/>
              </a:ext>
            </a:extLst>
          </p:cNvPr>
          <p:cNvSpPr txBox="1"/>
          <p:nvPr/>
        </p:nvSpPr>
        <p:spPr>
          <a:xfrm>
            <a:off x="688965" y="4618479"/>
            <a:ext cx="7225055" cy="369332"/>
          </a:xfrm>
          <a:prstGeom prst="rect">
            <a:avLst/>
          </a:prstGeom>
          <a:solidFill>
            <a:srgbClr val="FC0D56"/>
          </a:solidFill>
          <a:ln>
            <a:solidFill>
              <a:srgbClr val="FC4478"/>
            </a:solidFill>
          </a:ln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FFFFFF"/>
                </a:solidFill>
                <a:latin typeface="Helvetica Light"/>
                <a:cs typeface="Helvetica Light"/>
              </a:rPr>
              <a:t>Haut risque: RTE +/- curiethérapie du fond vaginal post opératoire</a:t>
            </a:r>
          </a:p>
        </p:txBody>
      </p:sp>
    </p:spTree>
    <p:extLst>
      <p:ext uri="{BB962C8B-B14F-4D97-AF65-F5344CB8AC3E}">
        <p14:creationId xmlns:p14="http://schemas.microsoft.com/office/powerpoint/2010/main" val="1242350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49" y="181838"/>
            <a:ext cx="8786168" cy="558995"/>
          </a:xfrm>
        </p:spPr>
        <p:txBody>
          <a:bodyPr/>
          <a:lstStyle/>
          <a:p>
            <a:r>
              <a:rPr lang="fr-FR" sz="3200" dirty="0"/>
              <a:t>Curiethérapie du fond vaginal : en pratique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76FE72-B04D-924A-9FF1-944C2CB1FFBD}"/>
              </a:ext>
            </a:extLst>
          </p:cNvPr>
          <p:cNvSpPr txBox="1"/>
          <p:nvPr/>
        </p:nvSpPr>
        <p:spPr>
          <a:xfrm>
            <a:off x="233606" y="1113968"/>
            <a:ext cx="4824040" cy="73866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fr-FR" dirty="0">
                <a:latin typeface="Helvetica Light"/>
                <a:cs typeface="Helvetica Light"/>
              </a:rPr>
              <a:t>HDR le plus souvent : 2 à 4 fractions, 1 à 2 fractions par semaine</a:t>
            </a:r>
          </a:p>
          <a:p>
            <a:pPr marL="285750" indent="-285750">
              <a:buFont typeface="Wingdings" charset="2"/>
              <a:buChar char="ü"/>
            </a:pPr>
            <a:r>
              <a:rPr lang="fr-FR" dirty="0">
                <a:latin typeface="Helvetica Light"/>
                <a:cs typeface="Helvetica Light"/>
              </a:rPr>
              <a:t>Sans anesthésie, pas d’hospitalisation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D5C072F4-774E-B14A-A475-FE8F92516090}"/>
              </a:ext>
            </a:extLst>
          </p:cNvPr>
          <p:cNvSpPr txBox="1"/>
          <p:nvPr/>
        </p:nvSpPr>
        <p:spPr>
          <a:xfrm>
            <a:off x="233606" y="2105729"/>
            <a:ext cx="4824040" cy="73866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fr-FR" dirty="0">
                <a:latin typeface="Helvetica Light"/>
                <a:cs typeface="Helvetica Light"/>
              </a:rPr>
              <a:t>Examen gynécologique pour vérifier la bonne cicatrisation</a:t>
            </a:r>
          </a:p>
          <a:p>
            <a:pPr marL="285750" indent="-285750">
              <a:buFont typeface="Wingdings" charset="2"/>
              <a:buChar char="ü"/>
            </a:pPr>
            <a:r>
              <a:rPr lang="fr-FR" dirty="0">
                <a:latin typeface="Helvetica Light"/>
                <a:cs typeface="Helvetica Light"/>
              </a:rPr>
              <a:t>Désinfection locale Bétadine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78944C1E-80EF-1346-B65F-B7350D7964C6}"/>
              </a:ext>
            </a:extLst>
          </p:cNvPr>
          <p:cNvSpPr txBox="1"/>
          <p:nvPr/>
        </p:nvSpPr>
        <p:spPr>
          <a:xfrm>
            <a:off x="164646" y="3126356"/>
            <a:ext cx="4893000" cy="954107"/>
          </a:xfrm>
          <a:prstGeom prst="rect">
            <a:avLst/>
          </a:prstGeom>
          <a:noFill/>
          <a:ln w="12700">
            <a:solidFill>
              <a:srgbClr val="FC0D56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fr-FR" dirty="0">
                <a:latin typeface="Helvetica Light"/>
                <a:cs typeface="Helvetica Light"/>
              </a:rPr>
              <a:t>Mise en place de l’applicateur, diamètre adapté à l’anatomie</a:t>
            </a:r>
          </a:p>
          <a:p>
            <a:pPr marL="285750" indent="-285750">
              <a:buFont typeface="Wingdings" charset="2"/>
              <a:buChar char="ü"/>
            </a:pPr>
            <a:r>
              <a:rPr lang="fr-FR" dirty="0">
                <a:latin typeface="Helvetica Light"/>
                <a:cs typeface="Helvetica Light"/>
              </a:rPr>
              <a:t>Vérification de la bonne position de l’applicateur (cliché)</a:t>
            </a:r>
          </a:p>
        </p:txBody>
      </p:sp>
      <p:pic>
        <p:nvPicPr>
          <p:cNvPr id="10" name="Picture 9" descr="Capture d’écran 2020-05-02 à 20.11.59.png">
            <a:extLst>
              <a:ext uri="{FF2B5EF4-FFF2-40B4-BE49-F238E27FC236}">
                <a16:creationId xmlns:a16="http://schemas.microsoft.com/office/drawing/2014/main" id="{6F3C02A9-DB4F-EC4B-98B9-48332B8EB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61" y="4080462"/>
            <a:ext cx="1756962" cy="1355829"/>
          </a:xfrm>
          <a:prstGeom prst="rect">
            <a:avLst/>
          </a:prstGeom>
        </p:spPr>
      </p:pic>
      <p:pic>
        <p:nvPicPr>
          <p:cNvPr id="11" name="Image 10" descr="Une image contenant regardant, photo, debout, femme&#10;&#10;Description générée automatiquement">
            <a:extLst>
              <a:ext uri="{FF2B5EF4-FFF2-40B4-BE49-F238E27FC236}">
                <a16:creationId xmlns:a16="http://schemas.microsoft.com/office/drawing/2014/main" id="{17020CC7-61BF-0D47-B45E-1C17D4030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061" y="2385876"/>
            <a:ext cx="1680465" cy="1666913"/>
          </a:xfrm>
          <a:prstGeom prst="rect">
            <a:avLst/>
          </a:prstGeom>
        </p:spPr>
      </p:pic>
      <p:pic>
        <p:nvPicPr>
          <p:cNvPr id="13" name="Image 12" descr="Une image contenant personne, intérieur, assis, tenant&#10;&#10;Description générée automatiquement">
            <a:extLst>
              <a:ext uri="{FF2B5EF4-FFF2-40B4-BE49-F238E27FC236}">
                <a16:creationId xmlns:a16="http://schemas.microsoft.com/office/drawing/2014/main" id="{3C5E8D25-C9B1-EE41-B552-9D0460510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302" y="1007206"/>
            <a:ext cx="1948480" cy="1364834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3751AC22-2B0C-AB48-969A-FDC03E60142C}"/>
              </a:ext>
            </a:extLst>
          </p:cNvPr>
          <p:cNvSpPr txBox="1"/>
          <p:nvPr/>
        </p:nvSpPr>
        <p:spPr>
          <a:xfrm>
            <a:off x="164647" y="4362426"/>
            <a:ext cx="4892999" cy="738664"/>
          </a:xfrm>
          <a:prstGeom prst="rect">
            <a:avLst/>
          </a:prstGeom>
          <a:noFill/>
          <a:ln w="12700">
            <a:solidFill>
              <a:srgbClr val="5FB4A3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fr-FR" dirty="0">
                <a:latin typeface="Helvetica Light"/>
                <a:cs typeface="Helvetica Light"/>
              </a:rPr>
              <a:t>Traitement : applicateur branché au projecteur</a:t>
            </a:r>
          </a:p>
          <a:p>
            <a:pPr marL="285750" indent="-285750">
              <a:buFont typeface="Wingdings" charset="2"/>
              <a:buChar char="ü"/>
            </a:pPr>
            <a:r>
              <a:rPr lang="fr-FR" dirty="0">
                <a:latin typeface="Helvetica Light"/>
                <a:cs typeface="Helvetica Light"/>
              </a:rPr>
              <a:t>Durée :entre 7 et 10 minutes en HDR en moyenne (selon décroissance de la source)</a:t>
            </a:r>
          </a:p>
        </p:txBody>
      </p:sp>
    </p:spTree>
    <p:extLst>
      <p:ext uri="{BB962C8B-B14F-4D97-AF65-F5344CB8AC3E}">
        <p14:creationId xmlns:p14="http://schemas.microsoft.com/office/powerpoint/2010/main" val="3505734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49" y="181838"/>
            <a:ext cx="6462600" cy="558995"/>
          </a:xfrm>
        </p:spPr>
        <p:txBody>
          <a:bodyPr/>
          <a:lstStyle/>
          <a:p>
            <a:r>
              <a:rPr lang="fr-FR" sz="3200" dirty="0"/>
              <a:t>Applicateurs : fond vaginal</a:t>
            </a:r>
          </a:p>
        </p:txBody>
      </p:sp>
      <p:pic>
        <p:nvPicPr>
          <p:cNvPr id="3" name="Picture 2" descr="Capture d’écran 2020-05-03 à 13.09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63" y="1109570"/>
            <a:ext cx="4103825" cy="3945432"/>
          </a:xfrm>
          <a:prstGeom prst="rect">
            <a:avLst/>
          </a:prstGeom>
        </p:spPr>
      </p:pic>
      <p:pic>
        <p:nvPicPr>
          <p:cNvPr id="4" name="Picture 3" descr="Capture d’écran 2020-05-03 à 13.10.3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01"/>
          <a:stretch/>
        </p:blipFill>
        <p:spPr>
          <a:xfrm>
            <a:off x="4729413" y="1109570"/>
            <a:ext cx="3340412" cy="1977882"/>
          </a:xfrm>
          <a:prstGeom prst="rect">
            <a:avLst/>
          </a:prstGeom>
        </p:spPr>
      </p:pic>
      <p:pic>
        <p:nvPicPr>
          <p:cNvPr id="6" name="Picture 5" descr="Capture d’écran 2020-05-03 à 13.11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413" y="3216315"/>
            <a:ext cx="3340412" cy="187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98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C00F95F-A78A-9848-8BE4-B6CCBC55D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1" y="2402002"/>
            <a:ext cx="7220932" cy="1726938"/>
          </a:xfrm>
        </p:spPr>
        <p:txBody>
          <a:bodyPr/>
          <a:lstStyle/>
          <a:p>
            <a:pPr>
              <a:buNone/>
            </a:pPr>
            <a:r>
              <a:rPr lang="fr-FR" sz="2400" dirty="0">
                <a:latin typeface="Helvetica Light" panose="020B0403020202020204" pitchFamily="34" charset="0"/>
              </a:rPr>
              <a:t>Délivrer une dose importante dans un petit volume par la mise en place de sources radioactives dans l’organisme </a:t>
            </a:r>
          </a:p>
        </p:txBody>
      </p:sp>
    </p:spTree>
    <p:extLst>
      <p:ext uri="{BB962C8B-B14F-4D97-AF65-F5344CB8AC3E}">
        <p14:creationId xmlns:p14="http://schemas.microsoft.com/office/powerpoint/2010/main" val="704415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72" y="-94073"/>
            <a:ext cx="9014628" cy="1157854"/>
          </a:xfrm>
        </p:spPr>
        <p:txBody>
          <a:bodyPr/>
          <a:lstStyle/>
          <a:p>
            <a:r>
              <a:rPr lang="fr-FR" sz="3200" dirty="0"/>
              <a:t>Cancers du col localement avancés : </a:t>
            </a:r>
            <a:r>
              <a:rPr lang="fr-FR" sz="3200" dirty="0">
                <a:solidFill>
                  <a:schemeClr val="accent1"/>
                </a:solidFill>
              </a:rPr>
              <a:t>curiethérapie </a:t>
            </a:r>
            <a:r>
              <a:rPr lang="fr-FR" sz="3200" dirty="0" err="1">
                <a:solidFill>
                  <a:schemeClr val="accent1"/>
                </a:solidFill>
              </a:rPr>
              <a:t>utéro-vaginale</a:t>
            </a:r>
            <a:endParaRPr lang="fr-FR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92170" y="1031515"/>
            <a:ext cx="837924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FFFFFF"/>
                </a:solidFill>
                <a:latin typeface="Helvetica Light"/>
                <a:cs typeface="Helvetica Light"/>
              </a:rPr>
              <a:t>=&gt; Radio-chimiothérapie concomitante puis curiethérapie </a:t>
            </a:r>
            <a:r>
              <a:rPr lang="fr-FR" sz="1800" dirty="0" err="1">
                <a:solidFill>
                  <a:srgbClr val="FFFFFF"/>
                </a:solidFill>
                <a:latin typeface="Helvetica Light"/>
                <a:cs typeface="Helvetica Light"/>
              </a:rPr>
              <a:t>utérovaginale</a:t>
            </a:r>
            <a:r>
              <a:rPr lang="fr-FR" sz="1800" dirty="0">
                <a:solidFill>
                  <a:srgbClr val="FFFFFF"/>
                </a:solidFill>
                <a:latin typeface="Helvetica Light"/>
                <a:cs typeface="Helvetica Light"/>
              </a:rPr>
              <a:t> </a:t>
            </a:r>
          </a:p>
        </p:txBody>
      </p:sp>
      <p:pic>
        <p:nvPicPr>
          <p:cNvPr id="7" name="Picture 8" descr="Capture d’écran 2020-05-02 à 20.31.25.png">
            <a:extLst>
              <a:ext uri="{FF2B5EF4-FFF2-40B4-BE49-F238E27FC236}">
                <a16:creationId xmlns:a16="http://schemas.microsoft.com/office/drawing/2014/main" id="{2E3F79A0-633F-BE46-9400-42C5529DB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73" y="1517966"/>
            <a:ext cx="2845650" cy="4226515"/>
          </a:xfrm>
          <a:prstGeom prst="rect">
            <a:avLst/>
          </a:prstGeom>
        </p:spPr>
      </p:pic>
      <p:sp>
        <p:nvSpPr>
          <p:cNvPr id="8" name="Left Brace 1">
            <a:extLst>
              <a:ext uri="{FF2B5EF4-FFF2-40B4-BE49-F238E27FC236}">
                <a16:creationId xmlns:a16="http://schemas.microsoft.com/office/drawing/2014/main" id="{9EB5EBA2-FAA5-814F-9FCF-64EE08C5A1DB}"/>
              </a:ext>
            </a:extLst>
          </p:cNvPr>
          <p:cNvSpPr/>
          <p:nvPr/>
        </p:nvSpPr>
        <p:spPr>
          <a:xfrm flipH="1">
            <a:off x="6401623" y="1717873"/>
            <a:ext cx="263455" cy="166233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CE3F1208-11FB-7448-8D54-CCB66FFF12E3}"/>
              </a:ext>
            </a:extLst>
          </p:cNvPr>
          <p:cNvSpPr txBox="1"/>
          <p:nvPr/>
        </p:nvSpPr>
        <p:spPr>
          <a:xfrm>
            <a:off x="6907255" y="2368913"/>
            <a:ext cx="162158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FFFFFF"/>
                </a:solidFill>
                <a:latin typeface="Helvetica Light"/>
                <a:cs typeface="Helvetica Light"/>
              </a:rPr>
              <a:t>Sonde utérine</a:t>
            </a:r>
          </a:p>
        </p:txBody>
      </p:sp>
      <p:sp>
        <p:nvSpPr>
          <p:cNvPr id="10" name="Left Brace 12">
            <a:extLst>
              <a:ext uri="{FF2B5EF4-FFF2-40B4-BE49-F238E27FC236}">
                <a16:creationId xmlns:a16="http://schemas.microsoft.com/office/drawing/2014/main" id="{36185348-1AE7-DA48-909E-9BC574F1AD55}"/>
              </a:ext>
            </a:extLst>
          </p:cNvPr>
          <p:cNvSpPr/>
          <p:nvPr/>
        </p:nvSpPr>
        <p:spPr>
          <a:xfrm flipH="1">
            <a:off x="6401623" y="3532609"/>
            <a:ext cx="263455" cy="1662336"/>
          </a:xfrm>
          <a:prstGeom prst="leftBrace">
            <a:avLst/>
          </a:prstGeom>
          <a:noFill/>
          <a:ln>
            <a:solidFill>
              <a:srgbClr val="FC447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0C8B6702-9443-5E49-8731-E81EDEC3A54C}"/>
              </a:ext>
            </a:extLst>
          </p:cNvPr>
          <p:cNvSpPr txBox="1"/>
          <p:nvPr/>
        </p:nvSpPr>
        <p:spPr>
          <a:xfrm>
            <a:off x="6907255" y="4183649"/>
            <a:ext cx="2019078" cy="584776"/>
          </a:xfrm>
          <a:prstGeom prst="rect">
            <a:avLst/>
          </a:prstGeom>
          <a:solidFill>
            <a:srgbClr val="FC4478"/>
          </a:solidFill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FFFFFF"/>
                </a:solidFill>
                <a:latin typeface="Helvetica Light"/>
                <a:cs typeface="Helvetica Light"/>
              </a:rPr>
              <a:t>Sondes vaginales</a:t>
            </a:r>
          </a:p>
          <a:p>
            <a:r>
              <a:rPr lang="fr-FR" dirty="0">
                <a:solidFill>
                  <a:srgbClr val="FFFFFF"/>
                </a:solidFill>
                <a:latin typeface="Helvetica Light"/>
                <a:cs typeface="Helvetica Light"/>
              </a:rPr>
              <a:t>(ovoïdes, anneau..)</a:t>
            </a:r>
          </a:p>
        </p:txBody>
      </p:sp>
      <p:pic>
        <p:nvPicPr>
          <p:cNvPr id="12" name="Picture 7" descr="Capture d’écran 2020-05-02 à 20.45.03.png">
            <a:extLst>
              <a:ext uri="{FF2B5EF4-FFF2-40B4-BE49-F238E27FC236}">
                <a16:creationId xmlns:a16="http://schemas.microsoft.com/office/drawing/2014/main" id="{AC778883-5A08-A44F-89D2-23FC7EB00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70" y="1792184"/>
            <a:ext cx="2802453" cy="366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49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tiftrin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13620" b="11491"/>
          <a:stretch>
            <a:fillRect/>
          </a:stretch>
        </p:blipFill>
        <p:spPr bwMode="auto">
          <a:xfrm>
            <a:off x="557758" y="944860"/>
            <a:ext cx="3186657" cy="18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SC000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3"/>
          <a:stretch>
            <a:fillRect/>
          </a:stretch>
        </p:blipFill>
        <p:spPr bwMode="auto">
          <a:xfrm flipH="1">
            <a:off x="4708121" y="944860"/>
            <a:ext cx="2687145" cy="199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applicat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7934" y="2632224"/>
            <a:ext cx="2308618" cy="3104343"/>
          </a:xfrm>
          <a:prstGeom prst="rect">
            <a:avLst/>
          </a:prstGeom>
          <a:noFill/>
          <a:ln w="9525">
            <a:solidFill>
              <a:srgbClr val="1C1C1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4648" y="181838"/>
            <a:ext cx="8459089" cy="558995"/>
          </a:xfrm>
        </p:spPr>
        <p:txBody>
          <a:bodyPr/>
          <a:lstStyle/>
          <a:p>
            <a:r>
              <a:rPr lang="fr-FR" sz="3200" dirty="0"/>
              <a:t>Applicateurs : curiethérapie </a:t>
            </a:r>
            <a:r>
              <a:rPr lang="fr-FR" sz="3200" dirty="0" err="1"/>
              <a:t>utéro-vaginale</a:t>
            </a:r>
            <a:endParaRPr lang="fr-FR" sz="3200" dirty="0"/>
          </a:p>
        </p:txBody>
      </p:sp>
      <p:pic>
        <p:nvPicPr>
          <p:cNvPr id="8" name="Picture 9" descr="DSCN2050">
            <a:extLst>
              <a:ext uri="{FF2B5EF4-FFF2-40B4-BE49-F238E27FC236}">
                <a16:creationId xmlns:a16="http://schemas.microsoft.com/office/drawing/2014/main" id="{FA2F7631-83A5-FD45-ACF7-84D799487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r="29897" b="14604"/>
          <a:stretch>
            <a:fillRect/>
          </a:stretch>
        </p:blipFill>
        <p:spPr bwMode="auto">
          <a:xfrm>
            <a:off x="5158316" y="3140660"/>
            <a:ext cx="1786753" cy="2312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92389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347872" y="639959"/>
            <a:ext cx="7370459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  <a:defRPr/>
            </a:pPr>
            <a:r>
              <a:rPr lang="fr-FR" sz="1600" dirty="0">
                <a:latin typeface="Helvetica Light"/>
                <a:cs typeface="Helvetica Light"/>
              </a:rPr>
              <a:t>Sous anesthésie générale ou </a:t>
            </a:r>
            <a:r>
              <a:rPr lang="fr-FR" sz="1600" dirty="0" err="1">
                <a:latin typeface="Helvetica Light"/>
                <a:cs typeface="Helvetica Light"/>
              </a:rPr>
              <a:t>loco-régionale</a:t>
            </a:r>
            <a:r>
              <a:rPr lang="fr-FR" sz="1600" dirty="0">
                <a:latin typeface="Helvetica Light"/>
                <a:cs typeface="Helvetica Light"/>
              </a:rPr>
              <a:t> voire sous hypnose:</a:t>
            </a:r>
          </a:p>
          <a:p>
            <a:pPr>
              <a:buClr>
                <a:schemeClr val="accent2"/>
              </a:buClr>
              <a:defRPr/>
            </a:pPr>
            <a:r>
              <a:rPr lang="fr-FR" sz="1600" dirty="0">
                <a:latin typeface="Helvetica Light"/>
                <a:cs typeface="Helvetica Light"/>
              </a:rPr>
              <a:t>Dilatation cervicale jusqu'au diamètre du cathéter sous contrôle échographique</a:t>
            </a:r>
            <a:endParaRPr lang="fr-FR" sz="1200" dirty="0">
              <a:latin typeface="Helvetica Light"/>
              <a:cs typeface="Helvetica Light"/>
            </a:endParaRPr>
          </a:p>
          <a:p>
            <a:pPr>
              <a:buClr>
                <a:schemeClr val="accent2"/>
              </a:buClr>
              <a:defRPr/>
            </a:pPr>
            <a:endParaRPr lang="fr-FR" sz="1200" dirty="0">
              <a:solidFill>
                <a:schemeClr val="accent1"/>
              </a:solidFill>
              <a:latin typeface="Helvetica Light"/>
              <a:cs typeface="Helvetica Ligh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405" y="1603032"/>
            <a:ext cx="5806278" cy="411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A717246-46CA-D240-BBD3-231DD3EBC6D1}"/>
              </a:ext>
            </a:extLst>
          </p:cNvPr>
          <p:cNvSpPr txBox="1">
            <a:spLocks/>
          </p:cNvSpPr>
          <p:nvPr/>
        </p:nvSpPr>
        <p:spPr>
          <a:xfrm>
            <a:off x="0" y="-13920"/>
            <a:ext cx="8459089" cy="5589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ct val="100000"/>
              <a:buFont typeface="Raleway"/>
              <a:buNone/>
              <a:defRPr sz="3600" b="0" i="0" u="none" strike="noStrike" cap="none" baseline="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  <a:rtl val="0"/>
              </a:defRPr>
            </a:lvl1pPr>
            <a:lvl2pPr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fr-FR" sz="3200" dirty="0"/>
              <a:t>Applicateurs : curiethérapie </a:t>
            </a:r>
            <a:r>
              <a:rPr lang="fr-FR" sz="3200" dirty="0" err="1"/>
              <a:t>utéro-vaginale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4144629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4649" y="181838"/>
            <a:ext cx="6462600" cy="558995"/>
          </a:xfrm>
        </p:spPr>
        <p:txBody>
          <a:bodyPr/>
          <a:lstStyle/>
          <a:p>
            <a:r>
              <a:rPr lang="fr-FR" sz="3200" dirty="0"/>
              <a:t>Dosimétrie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2213" y="1081845"/>
            <a:ext cx="4009779" cy="25853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fr-FR" sz="1800" dirty="0">
                <a:latin typeface="Helvetica Light"/>
                <a:cs typeface="Helvetica Light"/>
              </a:rPr>
              <a:t>Modélisation du placement des sources</a:t>
            </a:r>
          </a:p>
          <a:p>
            <a:pPr marL="285750" indent="-285750">
              <a:buFont typeface="Wingdings" charset="2"/>
              <a:buChar char="ü"/>
            </a:pPr>
            <a:endParaRPr lang="fr-FR" sz="1800" dirty="0">
              <a:latin typeface="Helvetica Light"/>
              <a:cs typeface="Helvetica Light"/>
            </a:endParaRPr>
          </a:p>
          <a:p>
            <a:pPr marL="285750" indent="-285750">
              <a:buFont typeface="Wingdings" charset="2"/>
              <a:buChar char="ü"/>
            </a:pPr>
            <a:r>
              <a:rPr lang="fr-FR" sz="1800" dirty="0">
                <a:latin typeface="Helvetica Light"/>
                <a:cs typeface="Helvetica Light"/>
              </a:rPr>
              <a:t>Représentation graphique de la distribution de dose</a:t>
            </a:r>
          </a:p>
          <a:p>
            <a:pPr marL="285750" indent="-285750">
              <a:buFont typeface="Wingdings" charset="2"/>
              <a:buChar char="ü"/>
            </a:pPr>
            <a:endParaRPr lang="fr-FR" sz="1800" dirty="0">
              <a:latin typeface="Helvetica Light"/>
              <a:cs typeface="Helvetica Light"/>
            </a:endParaRPr>
          </a:p>
          <a:p>
            <a:pPr marL="285750" indent="-285750">
              <a:buFont typeface="Wingdings" charset="2"/>
              <a:buChar char="ü"/>
            </a:pPr>
            <a:r>
              <a:rPr lang="fr-FR" sz="1800" dirty="0">
                <a:latin typeface="Helvetica Light"/>
                <a:cs typeface="Helvetica Light"/>
              </a:rPr>
              <a:t>Optimisation en faisant varier les temps par position dans les différents cathéters </a:t>
            </a:r>
          </a:p>
        </p:txBody>
      </p:sp>
      <p:pic>
        <p:nvPicPr>
          <p:cNvPr id="2" name="Picture 1" descr="Capture d’écran 2020-05-03 à 13.42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11" y="1081844"/>
            <a:ext cx="4657538" cy="4245099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2081322" y="3751202"/>
            <a:ext cx="258696" cy="35277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335128" y="4139254"/>
            <a:ext cx="4009779" cy="120032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  <a:latin typeface="Helvetica Light"/>
                <a:cs typeface="Helvetica Light"/>
              </a:rPr>
              <a:t>But : couverture optimale des volumes cibles tout en protégeant les OAR </a:t>
            </a:r>
          </a:p>
          <a:p>
            <a:pPr marL="285750" indent="-285750">
              <a:buFont typeface="Wingdings" charset="2"/>
              <a:buChar char="ü"/>
            </a:pPr>
            <a:endParaRPr lang="fr-FR" sz="180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82513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535855-E2CC-094E-A185-F3E5A74B5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43" y="323142"/>
            <a:ext cx="6462600" cy="440428"/>
          </a:xfrm>
        </p:spPr>
        <p:txBody>
          <a:bodyPr/>
          <a:lstStyle/>
          <a:p>
            <a:r>
              <a:rPr lang="fr-FR" sz="3200" dirty="0">
                <a:latin typeface="Helvetica" pitchFamily="2" charset="0"/>
              </a:rPr>
              <a:t>Avantages principaux</a:t>
            </a:r>
          </a:p>
        </p:txBody>
      </p:sp>
      <p:sp>
        <p:nvSpPr>
          <p:cNvPr id="3" name="Shape 160">
            <a:extLst>
              <a:ext uri="{FF2B5EF4-FFF2-40B4-BE49-F238E27FC236}">
                <a16:creationId xmlns:a16="http://schemas.microsoft.com/office/drawing/2014/main" id="{9C5904E0-7250-5F43-A44D-EF349A528FC7}"/>
              </a:ext>
            </a:extLst>
          </p:cNvPr>
          <p:cNvSpPr/>
          <p:nvPr/>
        </p:nvSpPr>
        <p:spPr>
          <a:xfrm>
            <a:off x="3317758" y="1968500"/>
            <a:ext cx="2257977" cy="2270250"/>
          </a:xfrm>
          <a:prstGeom prst="ellipse">
            <a:avLst/>
          </a:prstGeom>
          <a:solidFill>
            <a:srgbClr val="7ECEFD">
              <a:alpha val="851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fr-FR" sz="1800" dirty="0">
                <a:solidFill>
                  <a:srgbClr val="FFFFFF"/>
                </a:solidFill>
                <a:latin typeface="Helvetica" pitchFamily="2" charset="0"/>
                <a:ea typeface="Lato"/>
                <a:cs typeface="Lato"/>
                <a:sym typeface="Lato"/>
              </a:rPr>
              <a:t>Exposition des tissus sains réduite</a:t>
            </a:r>
            <a:endParaRPr lang="en" sz="1800" dirty="0">
              <a:solidFill>
                <a:srgbClr val="FFFFFF"/>
              </a:solidFill>
              <a:latin typeface="Helvetica" pitchFamily="2" charset="0"/>
              <a:ea typeface="Lato"/>
              <a:cs typeface="Lato"/>
              <a:sym typeface="Lato"/>
            </a:endParaRPr>
          </a:p>
        </p:txBody>
      </p:sp>
      <p:sp>
        <p:nvSpPr>
          <p:cNvPr id="4" name="Shape 161">
            <a:extLst>
              <a:ext uri="{FF2B5EF4-FFF2-40B4-BE49-F238E27FC236}">
                <a16:creationId xmlns:a16="http://schemas.microsoft.com/office/drawing/2014/main" id="{5FA20044-A5B2-5347-8A69-F86A800D26F5}"/>
              </a:ext>
            </a:extLst>
          </p:cNvPr>
          <p:cNvSpPr/>
          <p:nvPr/>
        </p:nvSpPr>
        <p:spPr>
          <a:xfrm>
            <a:off x="1215167" y="1968500"/>
            <a:ext cx="2264918" cy="2270250"/>
          </a:xfrm>
          <a:prstGeom prst="ellipse">
            <a:avLst/>
          </a:prstGeom>
          <a:solidFill>
            <a:srgbClr val="FF9715">
              <a:alpha val="8538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fr-FR" sz="1800" dirty="0">
                <a:solidFill>
                  <a:srgbClr val="FFFFFF"/>
                </a:solidFill>
                <a:latin typeface="Helvetica" pitchFamily="2" charset="0"/>
                <a:ea typeface="Lato"/>
                <a:cs typeface="Lato"/>
                <a:sym typeface="Lato"/>
              </a:rPr>
              <a:t>Irradiation à dose élevée</a:t>
            </a:r>
            <a:endParaRPr lang="en" sz="1800" dirty="0">
              <a:solidFill>
                <a:srgbClr val="FFFFFF"/>
              </a:solidFill>
              <a:latin typeface="Helvetica" pitchFamily="2" charset="0"/>
              <a:ea typeface="Lato"/>
              <a:cs typeface="Lato"/>
              <a:sym typeface="Lato"/>
            </a:endParaRPr>
          </a:p>
        </p:txBody>
      </p:sp>
      <p:sp>
        <p:nvSpPr>
          <p:cNvPr id="5" name="Shape 162">
            <a:extLst>
              <a:ext uri="{FF2B5EF4-FFF2-40B4-BE49-F238E27FC236}">
                <a16:creationId xmlns:a16="http://schemas.microsoft.com/office/drawing/2014/main" id="{F2A205C0-531C-F243-A2CF-99F70D55A563}"/>
              </a:ext>
            </a:extLst>
          </p:cNvPr>
          <p:cNvSpPr/>
          <p:nvPr/>
        </p:nvSpPr>
        <p:spPr>
          <a:xfrm>
            <a:off x="5332518" y="1968500"/>
            <a:ext cx="2345808" cy="2270250"/>
          </a:xfrm>
          <a:prstGeom prst="ellipse">
            <a:avLst/>
          </a:prstGeom>
          <a:solidFill>
            <a:srgbClr val="F20253">
              <a:alpha val="851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fr-FR" sz="1700" dirty="0">
                <a:solidFill>
                  <a:srgbClr val="FFFFFF"/>
                </a:solidFill>
                <a:latin typeface="Helvetica" pitchFamily="2" charset="0"/>
                <a:ea typeface="Lato"/>
                <a:cs typeface="Lato"/>
                <a:sym typeface="Lato"/>
              </a:rPr>
              <a:t>Pas de problème de positionnement du patient</a:t>
            </a:r>
            <a:endParaRPr lang="en" sz="1700" dirty="0">
              <a:solidFill>
                <a:srgbClr val="FFFFFF"/>
              </a:solidFill>
              <a:latin typeface="Helvetica" pitchFamily="2" charset="0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344173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61" y="134801"/>
            <a:ext cx="6462600" cy="629551"/>
          </a:xfrm>
        </p:spPr>
        <p:txBody>
          <a:bodyPr/>
          <a:lstStyle/>
          <a:p>
            <a:r>
              <a:rPr lang="fr-FR" sz="3200" dirty="0"/>
              <a:t>Débit de dose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107" y="1610534"/>
            <a:ext cx="2869167" cy="240065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Helvetica Light"/>
                <a:cs typeface="Helvetica Light"/>
              </a:rPr>
              <a:t>Bas débit</a:t>
            </a:r>
          </a:p>
          <a:p>
            <a:pPr marL="285750" indent="-285750">
              <a:buFont typeface="Wingdings" charset="2"/>
              <a:buChar char="ü"/>
            </a:pPr>
            <a:r>
              <a:rPr lang="fr-FR" dirty="0">
                <a:solidFill>
                  <a:schemeClr val="bg1"/>
                </a:solidFill>
                <a:latin typeface="Helvetica Light"/>
                <a:cs typeface="Helvetica Light"/>
              </a:rPr>
              <a:t>0,2 à 2Gy/h</a:t>
            </a:r>
          </a:p>
          <a:p>
            <a:pPr marL="285750" indent="-285750">
              <a:buFont typeface="Wingdings" charset="2"/>
              <a:buChar char="ü"/>
            </a:pPr>
            <a:r>
              <a:rPr lang="fr-FR" dirty="0">
                <a:solidFill>
                  <a:schemeClr val="bg1"/>
                </a:solidFill>
                <a:latin typeface="Helvetica Light"/>
                <a:cs typeface="Helvetica Light"/>
              </a:rPr>
              <a:t>Irradiation continue</a:t>
            </a:r>
          </a:p>
          <a:p>
            <a:pPr marL="285750" indent="-285750">
              <a:buFont typeface="Wingdings" charset="2"/>
              <a:buChar char="ü"/>
            </a:pPr>
            <a:r>
              <a:rPr lang="fr-FR" dirty="0">
                <a:solidFill>
                  <a:schemeClr val="bg1"/>
                </a:solidFill>
                <a:latin typeface="Helvetica Light"/>
                <a:cs typeface="Helvetica Light"/>
              </a:rPr>
              <a:t>Hospitalisation longue dans une chambre </a:t>
            </a:r>
            <a:r>
              <a:rPr lang="fr-FR" dirty="0" err="1">
                <a:solidFill>
                  <a:schemeClr val="bg1"/>
                </a:solidFill>
                <a:latin typeface="Helvetica Light"/>
                <a:cs typeface="Helvetica Light"/>
              </a:rPr>
              <a:t>radioprotégée</a:t>
            </a:r>
            <a:endParaRPr lang="fr-FR" dirty="0">
              <a:latin typeface="Helvetica Light"/>
              <a:cs typeface="Helvetica Light"/>
            </a:endParaRPr>
          </a:p>
          <a:p>
            <a:pPr marL="285750" indent="-285750">
              <a:buFont typeface="Wingdings" charset="2"/>
              <a:buChar char="ü"/>
            </a:pPr>
            <a:r>
              <a:rPr lang="fr-FR" dirty="0">
                <a:solidFill>
                  <a:srgbClr val="FFFFFF"/>
                </a:solidFill>
                <a:latin typeface="Helvetica Light"/>
                <a:cs typeface="Helvetica Light"/>
              </a:rPr>
              <a:t>Fils d’iridium 192 ou projecteurs</a:t>
            </a:r>
          </a:p>
          <a:p>
            <a:pPr marL="285750" indent="-285750">
              <a:buFont typeface="Wingdings" charset="2"/>
              <a:buChar char="ü"/>
            </a:pPr>
            <a:endParaRPr lang="fr-FR" dirty="0">
              <a:latin typeface="Helvetica Light"/>
              <a:cs typeface="Helvetica Light"/>
            </a:endParaRPr>
          </a:p>
          <a:p>
            <a:pPr marL="285750" indent="-285750">
              <a:buFont typeface="Wingdings" charset="2"/>
              <a:buChar char="ü"/>
            </a:pPr>
            <a:endParaRPr lang="fr-FR" dirty="0">
              <a:latin typeface="Helvetica Light"/>
              <a:cs typeface="Helvetica Light"/>
            </a:endParaRPr>
          </a:p>
          <a:p>
            <a:pPr marL="285750" indent="-285750">
              <a:buFont typeface="Wingdings" charset="2"/>
              <a:buChar char="ü"/>
            </a:pPr>
            <a:endParaRPr lang="fr-FR" dirty="0">
              <a:latin typeface="Helvetica Light"/>
              <a:cs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74430" y="1610534"/>
            <a:ext cx="2881391" cy="2400657"/>
          </a:xfrm>
          <a:prstGeom prst="rect">
            <a:avLst/>
          </a:prstGeom>
          <a:solidFill>
            <a:srgbClr val="DB8C2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Helvetica Light"/>
                <a:cs typeface="Helvetica Light"/>
              </a:rPr>
              <a:t>Débit pulsé : PDR</a:t>
            </a:r>
          </a:p>
          <a:p>
            <a:pPr marL="285750" indent="-285750">
              <a:buFont typeface="Wingdings" charset="2"/>
              <a:buChar char="ü"/>
            </a:pPr>
            <a:r>
              <a:rPr lang="fr-FR" dirty="0">
                <a:solidFill>
                  <a:srgbClr val="FFFFFF"/>
                </a:solidFill>
                <a:latin typeface="Helvetica Light"/>
                <a:cs typeface="Helvetica Light"/>
              </a:rPr>
              <a:t>Dose délivrée en plusieurs fractions = pulse</a:t>
            </a:r>
          </a:p>
          <a:p>
            <a:pPr marL="285750" indent="-285750">
              <a:buFont typeface="Wingdings" charset="2"/>
              <a:buChar char="ü"/>
            </a:pPr>
            <a:r>
              <a:rPr lang="fr-FR" dirty="0">
                <a:solidFill>
                  <a:srgbClr val="FFFFFF"/>
                </a:solidFill>
                <a:latin typeface="Helvetica Light"/>
                <a:cs typeface="Helvetica Light"/>
              </a:rPr>
              <a:t>Durée d’un pulse 10 à 30 min répété à intervalle régulier : </a:t>
            </a:r>
            <a:r>
              <a:rPr lang="fr-FR" dirty="0" err="1">
                <a:solidFill>
                  <a:srgbClr val="FFFFFF"/>
                </a:solidFill>
                <a:latin typeface="Helvetica Light"/>
                <a:cs typeface="Helvetica Light"/>
              </a:rPr>
              <a:t>ttes</a:t>
            </a:r>
            <a:r>
              <a:rPr lang="fr-FR" dirty="0">
                <a:solidFill>
                  <a:srgbClr val="FFFFFF"/>
                </a:solidFill>
                <a:latin typeface="Helvetica Light"/>
                <a:cs typeface="Helvetica Light"/>
              </a:rPr>
              <a:t> les heures</a:t>
            </a:r>
          </a:p>
          <a:p>
            <a:pPr marL="285750" indent="-285750">
              <a:buFont typeface="Wingdings" charset="2"/>
              <a:buChar char="ü"/>
            </a:pPr>
            <a:r>
              <a:rPr lang="fr-FR" dirty="0">
                <a:solidFill>
                  <a:srgbClr val="FFFFFF"/>
                </a:solidFill>
                <a:latin typeface="Helvetica Light"/>
                <a:cs typeface="Helvetica Light"/>
              </a:rPr>
              <a:t>Hospitalisation longue</a:t>
            </a:r>
          </a:p>
          <a:p>
            <a:pPr marL="285750" indent="-285750">
              <a:buFont typeface="Wingdings" charset="2"/>
              <a:buChar char="ü"/>
            </a:pPr>
            <a:r>
              <a:rPr lang="fr-FR" dirty="0">
                <a:solidFill>
                  <a:srgbClr val="FFFFFF"/>
                </a:solidFill>
                <a:latin typeface="Helvetica Light"/>
                <a:cs typeface="Helvetica Light"/>
              </a:rPr>
              <a:t>Meilleure radioprotection des visiteurs et personnel</a:t>
            </a:r>
          </a:p>
          <a:p>
            <a:pPr marL="285750" indent="-285750">
              <a:buFont typeface="Wingdings" charset="2"/>
              <a:buChar char="ü"/>
            </a:pPr>
            <a:endParaRPr lang="fr-FR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1652" y="1657093"/>
            <a:ext cx="2892687" cy="2400657"/>
          </a:xfrm>
          <a:prstGeom prst="rect">
            <a:avLst/>
          </a:prstGeom>
          <a:solidFill>
            <a:srgbClr val="FC447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Helvetica Light"/>
                <a:cs typeface="Helvetica Light"/>
              </a:rPr>
              <a:t>Haut débit : HDR</a:t>
            </a:r>
          </a:p>
          <a:p>
            <a:pPr marL="285750" indent="-285750">
              <a:buFont typeface="Wingdings" charset="2"/>
              <a:buChar char="ü"/>
            </a:pPr>
            <a:r>
              <a:rPr lang="fr-FR" dirty="0">
                <a:solidFill>
                  <a:srgbClr val="FFFFFF"/>
                </a:solidFill>
                <a:latin typeface="Helvetica Light"/>
                <a:cs typeface="Helvetica Light"/>
              </a:rPr>
              <a:t>&gt;12Gy/h</a:t>
            </a:r>
          </a:p>
          <a:p>
            <a:pPr marL="285750" indent="-285750">
              <a:buFont typeface="Wingdings" charset="2"/>
              <a:buChar char="ü"/>
            </a:pPr>
            <a:r>
              <a:rPr lang="fr-FR" dirty="0">
                <a:solidFill>
                  <a:srgbClr val="FFFFFF"/>
                </a:solidFill>
                <a:latin typeface="Helvetica Light"/>
                <a:cs typeface="Helvetica Light"/>
              </a:rPr>
              <a:t>Irradiation rapide</a:t>
            </a:r>
          </a:p>
          <a:p>
            <a:pPr marL="285750" indent="-285750">
              <a:buFont typeface="Wingdings" charset="2"/>
              <a:buChar char="ü"/>
            </a:pPr>
            <a:r>
              <a:rPr lang="fr-FR" dirty="0">
                <a:solidFill>
                  <a:srgbClr val="FFFFFF"/>
                </a:solidFill>
                <a:latin typeface="Helvetica Light"/>
                <a:cs typeface="Helvetica Light"/>
              </a:rPr>
              <a:t>Hospitalisation moins longue</a:t>
            </a:r>
          </a:p>
          <a:p>
            <a:pPr marL="285750" indent="-285750">
              <a:buFont typeface="Wingdings" charset="2"/>
              <a:buChar char="ü"/>
            </a:pPr>
            <a:endParaRPr lang="fr-FR" dirty="0">
              <a:solidFill>
                <a:srgbClr val="FFFFFF"/>
              </a:solidFill>
              <a:latin typeface="Helvetica Light"/>
              <a:cs typeface="Helvetica Light"/>
            </a:endParaRPr>
          </a:p>
          <a:p>
            <a:pPr marL="285750" indent="-285750">
              <a:buFont typeface="Wingdings" charset="2"/>
              <a:buChar char="ü"/>
            </a:pPr>
            <a:endParaRPr lang="fr-FR" dirty="0">
              <a:solidFill>
                <a:srgbClr val="FFFFFF"/>
              </a:solidFill>
              <a:latin typeface="Helvetica Light"/>
              <a:cs typeface="Helvetica Light"/>
            </a:endParaRPr>
          </a:p>
          <a:p>
            <a:pPr marL="285750" indent="-285750">
              <a:buFont typeface="Wingdings" charset="2"/>
              <a:buChar char="ü"/>
            </a:pPr>
            <a:endParaRPr lang="fr-FR" dirty="0">
              <a:solidFill>
                <a:srgbClr val="FFFFFF"/>
              </a:solidFill>
              <a:latin typeface="Helvetica Light"/>
              <a:cs typeface="Helvetica Light"/>
            </a:endParaRPr>
          </a:p>
          <a:p>
            <a:pPr marL="285750" indent="-285750">
              <a:buFont typeface="Wingdings" charset="2"/>
              <a:buChar char="ü"/>
            </a:pPr>
            <a:endParaRPr lang="fr-FR" dirty="0">
              <a:solidFill>
                <a:srgbClr val="FFFFFF"/>
              </a:solidFill>
              <a:latin typeface="Helvetica Light"/>
              <a:cs typeface="Helvetica Light"/>
            </a:endParaRPr>
          </a:p>
          <a:p>
            <a:pPr marL="285750" indent="-285750">
              <a:buFont typeface="Wingdings" charset="2"/>
              <a:buChar char="ü"/>
            </a:pPr>
            <a:endParaRPr lang="fr-FR" dirty="0">
              <a:solidFill>
                <a:srgbClr val="FFFFFF"/>
              </a:solidFill>
              <a:latin typeface="Helvetica Light"/>
              <a:cs typeface="Helvetica Light"/>
            </a:endParaRPr>
          </a:p>
          <a:p>
            <a:pPr marL="285750" indent="-285750">
              <a:buFont typeface="Wingdings" charset="2"/>
              <a:buChar char="ü"/>
            </a:pPr>
            <a:endParaRPr lang="fr-FR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14408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61" y="134801"/>
            <a:ext cx="6462600" cy="629551"/>
          </a:xfrm>
        </p:spPr>
        <p:txBody>
          <a:bodyPr/>
          <a:lstStyle/>
          <a:p>
            <a:r>
              <a:rPr lang="fr-FR" sz="3200" dirty="0"/>
              <a:t>Projecteurs et Sources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922E28E3-C194-564D-A8DC-290EF6B8043B}"/>
              </a:ext>
            </a:extLst>
          </p:cNvPr>
          <p:cNvSpPr txBox="1"/>
          <p:nvPr/>
        </p:nvSpPr>
        <p:spPr>
          <a:xfrm>
            <a:off x="7100535" y="1437953"/>
            <a:ext cx="1306338" cy="523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latin typeface="Helvetica Light"/>
                <a:cs typeface="Helvetica Light"/>
              </a:rPr>
              <a:t>Iridium 192</a:t>
            </a:r>
          </a:p>
          <a:p>
            <a:pPr marL="285750" indent="-285750">
              <a:buFont typeface="Wingdings" charset="2"/>
              <a:buChar char="ü"/>
            </a:pPr>
            <a:endParaRPr lang="fr-FR" dirty="0">
              <a:latin typeface="Helvetica Light"/>
              <a:cs typeface="Helvetica Light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ECE843B5-41B6-1F42-95B8-9E6CFDF2A1C9}"/>
              </a:ext>
            </a:extLst>
          </p:cNvPr>
          <p:cNvSpPr txBox="1"/>
          <p:nvPr/>
        </p:nvSpPr>
        <p:spPr>
          <a:xfrm>
            <a:off x="180364" y="999086"/>
            <a:ext cx="2998515" cy="73866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latin typeface="Helvetica Light"/>
                <a:cs typeface="Helvetica Light"/>
              </a:rPr>
              <a:t>Projecteur : déplacement motorisé de la source dans le patient</a:t>
            </a:r>
          </a:p>
          <a:p>
            <a:pPr marL="285750" indent="-285750">
              <a:buFont typeface="Wingdings" charset="2"/>
              <a:buChar char="ü"/>
            </a:pPr>
            <a:endParaRPr lang="fr-FR" dirty="0">
              <a:latin typeface="Helvetica Light"/>
              <a:cs typeface="Helvetica Light"/>
            </a:endParaRPr>
          </a:p>
        </p:txBody>
      </p:sp>
      <p:pic>
        <p:nvPicPr>
          <p:cNvPr id="4" name="Image 3" descr="Une image contenant plancher, mur, intérieur, guichet&#10;&#10;Description générée automatiquement">
            <a:extLst>
              <a:ext uri="{FF2B5EF4-FFF2-40B4-BE49-F238E27FC236}">
                <a16:creationId xmlns:a16="http://schemas.microsoft.com/office/drawing/2014/main" id="{9E55A862-AB3C-B640-8356-552B3D60D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94" y="2021879"/>
            <a:ext cx="2662656" cy="326325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C3DF054-9A18-764A-AD43-CB740AF24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728" y="2021879"/>
            <a:ext cx="2398155" cy="2769922"/>
          </a:xfrm>
          <a:prstGeom prst="rect">
            <a:avLst/>
          </a:prstGeom>
        </p:spPr>
      </p:pic>
      <p:pic>
        <p:nvPicPr>
          <p:cNvPr id="18" name="Image 17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C5B9E235-EB22-EE4D-AB92-F6A2E1044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944" y="3265085"/>
            <a:ext cx="2397628" cy="182713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81741B6-B822-A540-845E-2E913885E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2883" y="1737750"/>
            <a:ext cx="2397628" cy="1527335"/>
          </a:xfrm>
          <a:prstGeom prst="rect">
            <a:avLst/>
          </a:prstGeom>
        </p:spPr>
      </p:pic>
      <p:sp>
        <p:nvSpPr>
          <p:cNvPr id="21" name="Flèche vers la droite 20">
            <a:extLst>
              <a:ext uri="{FF2B5EF4-FFF2-40B4-BE49-F238E27FC236}">
                <a16:creationId xmlns:a16="http://schemas.microsoft.com/office/drawing/2014/main" id="{B6E0D500-9F94-1948-87AD-A48DD86F8FEE}"/>
              </a:ext>
            </a:extLst>
          </p:cNvPr>
          <p:cNvSpPr/>
          <p:nvPr/>
        </p:nvSpPr>
        <p:spPr>
          <a:xfrm>
            <a:off x="5655699" y="2857500"/>
            <a:ext cx="645659" cy="190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Accolade ouvrante 22">
            <a:extLst>
              <a:ext uri="{FF2B5EF4-FFF2-40B4-BE49-F238E27FC236}">
                <a16:creationId xmlns:a16="http://schemas.microsoft.com/office/drawing/2014/main" id="{35415E0E-4A62-E14B-BED9-9E8A578E986C}"/>
              </a:ext>
            </a:extLst>
          </p:cNvPr>
          <p:cNvSpPr/>
          <p:nvPr/>
        </p:nvSpPr>
        <p:spPr>
          <a:xfrm>
            <a:off x="6340888" y="1437953"/>
            <a:ext cx="303773" cy="365426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vers la droite 23">
            <a:extLst>
              <a:ext uri="{FF2B5EF4-FFF2-40B4-BE49-F238E27FC236}">
                <a16:creationId xmlns:a16="http://schemas.microsoft.com/office/drawing/2014/main" id="{59D7D0E6-6FDF-274F-B0F1-72C46A13FD0F}"/>
              </a:ext>
            </a:extLst>
          </p:cNvPr>
          <p:cNvSpPr/>
          <p:nvPr/>
        </p:nvSpPr>
        <p:spPr>
          <a:xfrm rot="10800000">
            <a:off x="3081956" y="2857500"/>
            <a:ext cx="546771" cy="1908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B0B10AF4-5FF3-FC42-B2D8-D669C181A736}"/>
              </a:ext>
            </a:extLst>
          </p:cNvPr>
          <p:cNvSpPr txBox="1"/>
          <p:nvPr/>
        </p:nvSpPr>
        <p:spPr>
          <a:xfrm>
            <a:off x="6171331" y="262777"/>
            <a:ext cx="1118454" cy="523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latin typeface="Helvetica Light"/>
                <a:cs typeface="Helvetica Light"/>
              </a:rPr>
              <a:t>Iode 125</a:t>
            </a:r>
          </a:p>
          <a:p>
            <a:pPr marL="285750" indent="-285750">
              <a:buFont typeface="Wingdings" charset="2"/>
              <a:buChar char="ü"/>
            </a:pPr>
            <a:endParaRPr lang="fr-FR" dirty="0">
              <a:latin typeface="Helvetica Light"/>
              <a:cs typeface="Helvetica Light"/>
            </a:endParaRPr>
          </a:p>
        </p:txBody>
      </p:sp>
      <p:pic>
        <p:nvPicPr>
          <p:cNvPr id="5" name="Image 4" descr="Une image contenant accessoire&#10;&#10;Description générée automatiquement">
            <a:extLst>
              <a:ext uri="{FF2B5EF4-FFF2-40B4-BE49-F238E27FC236}">
                <a16:creationId xmlns:a16="http://schemas.microsoft.com/office/drawing/2014/main" id="{94CBF931-B2D3-6F4D-984D-E7B6F698A0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9785" y="116332"/>
            <a:ext cx="1118454" cy="89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36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48" y="247262"/>
            <a:ext cx="6462600" cy="558995"/>
          </a:xfrm>
        </p:spPr>
        <p:txBody>
          <a:bodyPr/>
          <a:lstStyle/>
          <a:p>
            <a:r>
              <a:rPr lang="fr-FR" sz="3200" dirty="0"/>
              <a:t>Type de curiethérapie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648" y="2209545"/>
            <a:ext cx="4009779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Helvetica Light"/>
                <a:cs typeface="Helvetica Light"/>
              </a:rPr>
              <a:t>Curiethérapie interstitielle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2209544"/>
            <a:ext cx="4009779" cy="461665"/>
          </a:xfrm>
          <a:prstGeom prst="rect">
            <a:avLst/>
          </a:prstGeom>
          <a:solidFill>
            <a:srgbClr val="FC0D56"/>
          </a:solidFill>
          <a:ln>
            <a:solidFill>
              <a:srgbClr val="FC4478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Helvetica Light"/>
                <a:cs typeface="Helvetica Light"/>
              </a:rPr>
              <a:t>Curiethérapie de contact </a:t>
            </a:r>
          </a:p>
        </p:txBody>
      </p:sp>
    </p:spTree>
    <p:extLst>
      <p:ext uri="{BB962C8B-B14F-4D97-AF65-F5344CB8AC3E}">
        <p14:creationId xmlns:p14="http://schemas.microsoft.com/office/powerpoint/2010/main" val="2780492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6E793D-5179-974E-B1AB-C72575FA3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1428" y="3154372"/>
            <a:ext cx="6956379" cy="1288750"/>
          </a:xfrm>
        </p:spPr>
        <p:txBody>
          <a:bodyPr/>
          <a:lstStyle/>
          <a:p>
            <a:r>
              <a:rPr lang="fr-FR" sz="3200" dirty="0"/>
              <a:t>Indications-Déroulement pratique Curiethérapie interstitielle</a:t>
            </a:r>
          </a:p>
        </p:txBody>
      </p:sp>
    </p:spTree>
    <p:extLst>
      <p:ext uri="{BB962C8B-B14F-4D97-AF65-F5344CB8AC3E}">
        <p14:creationId xmlns:p14="http://schemas.microsoft.com/office/powerpoint/2010/main" val="2879136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48" y="247262"/>
            <a:ext cx="6462600" cy="558995"/>
          </a:xfrm>
        </p:spPr>
        <p:txBody>
          <a:bodyPr/>
          <a:lstStyle/>
          <a:p>
            <a:r>
              <a:rPr lang="fr-FR" sz="3200" dirty="0"/>
              <a:t>Principe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1734" y="1229704"/>
            <a:ext cx="7909679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Helvetica Light"/>
                <a:cs typeface="Helvetica Light"/>
              </a:rPr>
              <a:t>Curiethérapie interstitielle 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86466893-4FB3-7F4A-8AF4-CF16C22BFA97}"/>
              </a:ext>
            </a:extLst>
          </p:cNvPr>
          <p:cNvSpPr txBox="1"/>
          <p:nvPr/>
        </p:nvSpPr>
        <p:spPr>
          <a:xfrm>
            <a:off x="491735" y="1778903"/>
            <a:ext cx="7909678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latin typeface="Helvetica Light"/>
                <a:cs typeface="Helvetica Light"/>
              </a:rPr>
              <a:t>Sources implantées à l’intérieur des tissus</a:t>
            </a:r>
          </a:p>
          <a:p>
            <a:pPr marL="285750" indent="-285750">
              <a:buFont typeface="Wingdings" charset="2"/>
              <a:buChar char="ü"/>
            </a:pPr>
            <a:endParaRPr lang="fr-FR" dirty="0">
              <a:latin typeface="Helvetica Light"/>
              <a:cs typeface="Helvetica Light"/>
            </a:endParaRPr>
          </a:p>
          <a:p>
            <a:pPr marL="285750" indent="-285750">
              <a:buFont typeface="Wingdings" charset="2"/>
              <a:buChar char="ü"/>
            </a:pPr>
            <a:r>
              <a:rPr lang="fr-FR" dirty="0">
                <a:latin typeface="Helvetica Light"/>
                <a:cs typeface="Helvetica Light"/>
              </a:rPr>
              <a:t>Vecteur : tube plastique placé après anesthésie locale ou régionale dans lequel passe la source radioactive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2DD444A1-4584-1946-AEEA-ED9B9874E557}"/>
              </a:ext>
            </a:extLst>
          </p:cNvPr>
          <p:cNvSpPr txBox="1"/>
          <p:nvPr/>
        </p:nvSpPr>
        <p:spPr>
          <a:xfrm>
            <a:off x="491734" y="2888971"/>
            <a:ext cx="3816315" cy="3385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Helvetica Light"/>
                <a:cs typeface="Helvetica Light"/>
              </a:rPr>
              <a:t>Implantation permanente</a:t>
            </a:r>
            <a:endParaRPr lang="fr-FR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6A08DDBC-4026-794B-8E90-B8A3AADD1712}"/>
              </a:ext>
            </a:extLst>
          </p:cNvPr>
          <p:cNvSpPr txBox="1"/>
          <p:nvPr/>
        </p:nvSpPr>
        <p:spPr>
          <a:xfrm>
            <a:off x="4474856" y="2888971"/>
            <a:ext cx="3829413" cy="3385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Helvetica Light"/>
                <a:cs typeface="Helvetica Light"/>
              </a:rPr>
              <a:t>Implantation Temporaire</a:t>
            </a:r>
            <a:endParaRPr lang="fr-FR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D694B363-D172-BE48-89D4-7AB633C6E43E}"/>
              </a:ext>
            </a:extLst>
          </p:cNvPr>
          <p:cNvSpPr txBox="1"/>
          <p:nvPr/>
        </p:nvSpPr>
        <p:spPr>
          <a:xfrm>
            <a:off x="491734" y="3383486"/>
            <a:ext cx="3816315" cy="5232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fr-FR" dirty="0">
                <a:solidFill>
                  <a:schemeClr val="tx1"/>
                </a:solidFill>
                <a:latin typeface="Helvetica Light"/>
                <a:cs typeface="Helvetica Light"/>
              </a:rPr>
              <a:t>Curiethérapie prostate avec grains d’iode</a:t>
            </a:r>
          </a:p>
          <a:p>
            <a:pPr marL="285750" indent="-285750" algn="ctr">
              <a:buFont typeface="Wingdings" pitchFamily="2" charset="2"/>
              <a:buChar char="Ø"/>
            </a:pPr>
            <a:endParaRPr lang="fr-FR" dirty="0">
              <a:solidFill>
                <a:schemeClr val="tx1"/>
              </a:solidFill>
              <a:latin typeface="Helvetica Light"/>
              <a:cs typeface="Helvetica Light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A49873EC-94DD-114F-9251-2C4B6B74FB9C}"/>
              </a:ext>
            </a:extLst>
          </p:cNvPr>
          <p:cNvSpPr txBox="1"/>
          <p:nvPr/>
        </p:nvSpPr>
        <p:spPr>
          <a:xfrm>
            <a:off x="4487954" y="3383485"/>
            <a:ext cx="3816315" cy="5232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tx1"/>
                </a:solidFill>
                <a:latin typeface="Helvetica Light"/>
                <a:cs typeface="Helvetica Light"/>
              </a:rPr>
              <a:t>Peau (lèvre, verge, nez..) et Tumeurs ORL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tx1"/>
                </a:solidFill>
                <a:latin typeface="Helvetica Light"/>
                <a:cs typeface="Helvetica Light"/>
              </a:rPr>
              <a:t>Sein</a:t>
            </a:r>
          </a:p>
        </p:txBody>
      </p:sp>
      <p:pic>
        <p:nvPicPr>
          <p:cNvPr id="5" name="Image 4" descr="Une image contenant groupe&#10;&#10;Description générée automatiquement">
            <a:extLst>
              <a:ext uri="{FF2B5EF4-FFF2-40B4-BE49-F238E27FC236}">
                <a16:creationId xmlns:a16="http://schemas.microsoft.com/office/drawing/2014/main" id="{BF7A7AB6-462E-2C46-A525-A0B2FE448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590" y="4062667"/>
            <a:ext cx="2216358" cy="1430178"/>
          </a:xfrm>
          <a:prstGeom prst="rect">
            <a:avLst/>
          </a:prstGeom>
        </p:spPr>
      </p:pic>
      <p:pic>
        <p:nvPicPr>
          <p:cNvPr id="18" name="Image 17" descr="Une image contenant personne, intérieur, homme, donut&#10;&#10;Description générée automatiquement">
            <a:extLst>
              <a:ext uri="{FF2B5EF4-FFF2-40B4-BE49-F238E27FC236}">
                <a16:creationId xmlns:a16="http://schemas.microsoft.com/office/drawing/2014/main" id="{9C54E706-6D58-8E46-BFF1-F7D12E7FF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049" y="4175605"/>
            <a:ext cx="2216358" cy="143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37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38693" cy="1133180"/>
          </a:xfrm>
        </p:spPr>
        <p:txBody>
          <a:bodyPr/>
          <a:lstStyle/>
          <a:p>
            <a:r>
              <a:rPr lang="fr-FR" sz="2800" dirty="0"/>
              <a:t>Implantation permanente : curiethérapie de prostate grains d’iode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35CA1E-6A1C-414E-8726-8F9FC782D13F}"/>
              </a:ext>
            </a:extLst>
          </p:cNvPr>
          <p:cNvSpPr txBox="1"/>
          <p:nvPr/>
        </p:nvSpPr>
        <p:spPr>
          <a:xfrm>
            <a:off x="180305" y="1527521"/>
            <a:ext cx="4347074" cy="181543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1600" dirty="0">
                <a:latin typeface="Helvetica Light"/>
                <a:cs typeface="Helvetica Light"/>
              </a:rPr>
              <a:t>Bas risque : cT1a-T2a &amp; </a:t>
            </a:r>
            <a:r>
              <a:rPr lang="fr-FR" sz="1600" dirty="0" err="1">
                <a:latin typeface="Helvetica Light"/>
                <a:cs typeface="Helvetica Light"/>
              </a:rPr>
              <a:t>Gleason</a:t>
            </a:r>
            <a:r>
              <a:rPr lang="fr-FR" sz="1600" dirty="0">
                <a:latin typeface="Helvetica Light"/>
                <a:cs typeface="Helvetica Light"/>
              </a:rPr>
              <a:t> &lt; 7 (ISUP G 1) &lt; 50% biopsies positives &amp;  PSA &lt; 10ng/ml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fr-FR" dirty="0">
                <a:latin typeface="Helvetica Light"/>
                <a:cs typeface="Helvetica Light"/>
              </a:rPr>
              <a:t>Risque intermédiaire bas : </a:t>
            </a:r>
            <a:r>
              <a:rPr lang="fr-FR" dirty="0" err="1">
                <a:latin typeface="Helvetica Light"/>
                <a:cs typeface="Helvetica Light"/>
              </a:rPr>
              <a:t>Gleason</a:t>
            </a:r>
            <a:r>
              <a:rPr lang="fr-FR" dirty="0">
                <a:latin typeface="Helvetica Light"/>
                <a:cs typeface="Helvetica Light"/>
              </a:rPr>
              <a:t> 7 ou PSA 10-15ng/ml et &lt; 33% biopsies positives 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244AAEA6-9663-104E-9F58-62C3A05BD09B}"/>
              </a:ext>
            </a:extLst>
          </p:cNvPr>
          <p:cNvSpPr txBox="1"/>
          <p:nvPr/>
        </p:nvSpPr>
        <p:spPr>
          <a:xfrm>
            <a:off x="176398" y="1139619"/>
            <a:ext cx="4347073" cy="3385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Helvetica Light"/>
                <a:cs typeface="Helvetica Light"/>
              </a:rPr>
              <a:t>Curiethérapie exclusive</a:t>
            </a:r>
            <a:endParaRPr lang="fr-FR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6D90DC83-A59F-A943-A312-14CEF7CE3B4E}"/>
              </a:ext>
            </a:extLst>
          </p:cNvPr>
          <p:cNvSpPr txBox="1"/>
          <p:nvPr/>
        </p:nvSpPr>
        <p:spPr>
          <a:xfrm>
            <a:off x="4765184" y="1527521"/>
            <a:ext cx="4159874" cy="1164614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1600" dirty="0">
                <a:latin typeface="Helvetica Light"/>
                <a:cs typeface="Helvetica Light"/>
              </a:rPr>
              <a:t>Après RTE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1600" dirty="0">
                <a:latin typeface="Helvetica Light"/>
                <a:cs typeface="Helvetica Light"/>
              </a:rPr>
              <a:t>Risque intermédiaire : </a:t>
            </a:r>
            <a:r>
              <a:rPr lang="fr-FR" sz="1600" dirty="0" err="1">
                <a:latin typeface="Helvetica Light"/>
                <a:cs typeface="Helvetica Light"/>
              </a:rPr>
              <a:t>Gleason</a:t>
            </a:r>
            <a:r>
              <a:rPr lang="fr-FR" sz="1600" dirty="0">
                <a:latin typeface="Helvetica Light"/>
                <a:cs typeface="Helvetica Light"/>
              </a:rPr>
              <a:t> 7 (ISUP 2/3) ou PSA 10-20ng/ml ou cT2b 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EA35D2C-E7B4-7748-B89D-45055615E025}"/>
              </a:ext>
            </a:extLst>
          </p:cNvPr>
          <p:cNvSpPr txBox="1"/>
          <p:nvPr/>
        </p:nvSpPr>
        <p:spPr>
          <a:xfrm>
            <a:off x="4765184" y="1139619"/>
            <a:ext cx="4120556" cy="338554"/>
          </a:xfrm>
          <a:prstGeom prst="rect">
            <a:avLst/>
          </a:prstGeom>
          <a:solidFill>
            <a:srgbClr val="DB8C2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chemeClr val="bg1"/>
                </a:solidFill>
                <a:latin typeface="Helvetica Light"/>
                <a:cs typeface="Helvetica Light"/>
              </a:rPr>
              <a:t>Boost</a:t>
            </a:r>
            <a:r>
              <a:rPr lang="fr-FR" sz="1600" dirty="0">
                <a:solidFill>
                  <a:schemeClr val="bg1"/>
                </a:solidFill>
                <a:latin typeface="Helvetica Light"/>
                <a:cs typeface="Helvetica Light"/>
              </a:rPr>
              <a:t> après RT externe</a:t>
            </a:r>
            <a:endParaRPr lang="fr-FR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36FB31C8-E3BC-0742-BFF1-F6EAECDBAB3D}"/>
              </a:ext>
            </a:extLst>
          </p:cNvPr>
          <p:cNvSpPr txBox="1"/>
          <p:nvPr/>
        </p:nvSpPr>
        <p:spPr>
          <a:xfrm>
            <a:off x="430993" y="3627352"/>
            <a:ext cx="7978912" cy="425950"/>
          </a:xfrm>
          <a:prstGeom prst="rect">
            <a:avLst/>
          </a:prstGeom>
          <a:solidFill>
            <a:srgbClr val="FC457C"/>
          </a:solidFill>
          <a:ln w="19050">
            <a:solidFill>
              <a:srgbClr val="FC4478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  <a:latin typeface="Helvetica Light"/>
                <a:cs typeface="Helvetica Light"/>
              </a:rPr>
              <a:t>Conditions pour la curiethérapie grains d’iode :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AE5109F8-45C5-A541-B6F8-D0B0E5C47257}"/>
              </a:ext>
            </a:extLst>
          </p:cNvPr>
          <p:cNvSpPr txBox="1"/>
          <p:nvPr/>
        </p:nvSpPr>
        <p:spPr>
          <a:xfrm>
            <a:off x="430993" y="4112205"/>
            <a:ext cx="7978912" cy="1164614"/>
          </a:xfrm>
          <a:prstGeom prst="rect">
            <a:avLst/>
          </a:prstGeom>
          <a:noFill/>
          <a:ln w="19050">
            <a:solidFill>
              <a:srgbClr val="FC4478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1600" dirty="0">
                <a:solidFill>
                  <a:schemeClr val="tx1"/>
                </a:solidFill>
                <a:latin typeface="Helvetica Light"/>
                <a:cs typeface="Helvetica Light"/>
              </a:rPr>
              <a:t>Volume prostatique &lt; 50 cm3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1600" dirty="0">
                <a:solidFill>
                  <a:schemeClr val="tx1"/>
                </a:solidFill>
                <a:latin typeface="Helvetica Light"/>
                <a:cs typeface="Helvetica Light"/>
              </a:rPr>
              <a:t>Score IPSS &lt; 10-12 et débit urinaire &gt; 15ml/ min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1600" dirty="0">
                <a:solidFill>
                  <a:schemeClr val="tx1"/>
                </a:solidFill>
                <a:latin typeface="Helvetica Light"/>
                <a:cs typeface="Helvetica Light"/>
              </a:rPr>
              <a:t>ATCD récent de RTUP</a:t>
            </a:r>
          </a:p>
        </p:txBody>
      </p:sp>
    </p:spTree>
    <p:extLst>
      <p:ext uri="{BB962C8B-B14F-4D97-AF65-F5344CB8AC3E}">
        <p14:creationId xmlns:p14="http://schemas.microsoft.com/office/powerpoint/2010/main" val="2485669571"/>
      </p:ext>
    </p:extLst>
  </p:cSld>
  <p:clrMapOvr>
    <a:masterClrMapping/>
  </p:clrMapOvr>
</p:sld>
</file>

<file path=ppt/theme/theme1.xml><?xml version="1.0" encoding="utf-8"?>
<a:theme xmlns:a="http://schemas.openxmlformats.org/drawingml/2006/main" name="Anton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102953</TotalTime>
  <Words>715</Words>
  <Application>Microsoft Macintosh PowerPoint</Application>
  <PresentationFormat>Affichage à l'écran (16:10)</PresentationFormat>
  <Paragraphs>144</Paragraphs>
  <Slides>23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0" baseType="lpstr">
      <vt:lpstr>Arial</vt:lpstr>
      <vt:lpstr>Helvetica</vt:lpstr>
      <vt:lpstr>Helvetica Light</vt:lpstr>
      <vt:lpstr>Lato</vt:lpstr>
      <vt:lpstr>Raleway</vt:lpstr>
      <vt:lpstr>Wingdings</vt:lpstr>
      <vt:lpstr>Antonio template</vt:lpstr>
      <vt:lpstr>Curiethérapie</vt:lpstr>
      <vt:lpstr>Présentation PowerPoint</vt:lpstr>
      <vt:lpstr>Avantages principaux</vt:lpstr>
      <vt:lpstr>Débit de dose</vt:lpstr>
      <vt:lpstr>Projecteurs et Sources</vt:lpstr>
      <vt:lpstr>Type de curiethérapie</vt:lpstr>
      <vt:lpstr>Indications-Déroulement pratique Curiethérapie interstitielle</vt:lpstr>
      <vt:lpstr>Principe</vt:lpstr>
      <vt:lpstr>Implantation permanente : curiethérapie de prostate grains d’iode </vt:lpstr>
      <vt:lpstr>Implantation permanente : curiethérapie de prostate grains d’iode </vt:lpstr>
      <vt:lpstr>Implantation permanente : curiethérapie de prostate grains d’iode </vt:lpstr>
      <vt:lpstr>Indications : tumeurs cutanées</vt:lpstr>
      <vt:lpstr>Tumeurs cutanées : exemples</vt:lpstr>
      <vt:lpstr>Indication : sein</vt:lpstr>
      <vt:lpstr>Indications-Déroulement pratique Curiethérapie de contact</vt:lpstr>
      <vt:lpstr>Principe</vt:lpstr>
      <vt:lpstr>Cancer de l’endomètre</vt:lpstr>
      <vt:lpstr>Curiethérapie du fond vaginal : en pratique</vt:lpstr>
      <vt:lpstr>Applicateurs : fond vaginal</vt:lpstr>
      <vt:lpstr>Cancers du col localement avancés : curiethérapie utéro-vaginale</vt:lpstr>
      <vt:lpstr>Applicateurs : curiethérapie utéro-vaginale</vt:lpstr>
      <vt:lpstr>Présentation PowerPoint</vt:lpstr>
      <vt:lpstr>Dosimétrie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ax cdv</cp:lastModifiedBy>
  <cp:revision>703</cp:revision>
  <cp:lastPrinted>2020-02-07T06:49:30Z</cp:lastPrinted>
  <dcterms:modified xsi:type="dcterms:W3CDTF">2021-09-28T06:47:23Z</dcterms:modified>
</cp:coreProperties>
</file>