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993" r:id="rId2"/>
    <p:sldId id="999" r:id="rId3"/>
    <p:sldId id="1006" r:id="rId4"/>
    <p:sldId id="1000" r:id="rId5"/>
    <p:sldId id="1007" r:id="rId6"/>
    <p:sldId id="1008" r:id="rId7"/>
    <p:sldId id="1005"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LLY Nathalie" initials="TN" lastIdx="1" clrIdx="0">
    <p:extLst>
      <p:ext uri="{19B8F6BF-5375-455C-9EA6-DF929625EA0E}">
        <p15:presenceInfo xmlns:p15="http://schemas.microsoft.com/office/powerpoint/2012/main" userId="S-1-5-21-2141010622-1332239004-1031210941-312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11" autoAdjust="0"/>
    <p:restoredTop sz="83740" autoAdjust="0"/>
  </p:normalViewPr>
  <p:slideViewPr>
    <p:cSldViewPr snapToGrid="0">
      <p:cViewPr>
        <p:scale>
          <a:sx n="114" d="100"/>
          <a:sy n="114" d="100"/>
        </p:scale>
        <p:origin x="152" y="352"/>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e30d5bea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e30d5bea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fr-FR" dirty="0"/>
              <a:t>Bonjour,</a:t>
            </a:r>
          </a:p>
          <a:p>
            <a:pPr marL="158750" indent="0">
              <a:buNone/>
            </a:pPr>
            <a:r>
              <a:rPr lang="fr-FR" dirty="0"/>
              <a:t>Je vais maintenant vous présenter la partie Freins et leviers à l’implémentation de l’intervention auprès des médecins généralistes dans le cadre de l’étude </a:t>
            </a:r>
            <a:r>
              <a:rPr lang="fr-FR" dirty="0" err="1"/>
              <a:t>PrevHPV</a:t>
            </a:r>
            <a:r>
              <a:rPr lang="fr-FR" dirty="0"/>
              <a:t>.</a:t>
            </a:r>
            <a:endParaRPr dirty="0"/>
          </a:p>
        </p:txBody>
      </p:sp>
    </p:spTree>
    <p:extLst>
      <p:ext uri="{BB962C8B-B14F-4D97-AF65-F5344CB8AC3E}">
        <p14:creationId xmlns:p14="http://schemas.microsoft.com/office/powerpoint/2010/main" val="29712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pPr marL="158750" indent="0">
              <a:buNone/>
            </a:pPr>
            <a:r>
              <a:rPr lang="fr-FR" dirty="0"/>
              <a:t>Pour commencer, voici la carte des 45 communes qui ont été tirées au sort pour participer à l’étude </a:t>
            </a:r>
            <a:r>
              <a:rPr lang="fr-FR" dirty="0" err="1"/>
              <a:t>PrevHPV</a:t>
            </a:r>
            <a:r>
              <a:rPr lang="fr-FR" dirty="0"/>
              <a:t> pour la composante  « intervention médecins généralistes ».</a:t>
            </a:r>
          </a:p>
          <a:p>
            <a:pPr marL="158750" indent="0">
              <a:buNone/>
            </a:pPr>
            <a:r>
              <a:rPr lang="fr-FR" dirty="0"/>
              <a:t>Ceci correspondait à 199 médecins généralistes à contacter. Des courriers par voies postales ont été envoyés et ensuite chaque médecin a été contacté par téléphone par notre équipe.</a:t>
            </a:r>
          </a:p>
          <a:p>
            <a:pPr marL="158750" indent="0">
              <a:buNone/>
            </a:pPr>
            <a:r>
              <a:rPr lang="fr-FR" dirty="0"/>
              <a:t>Le fait qu’il s’agissait d’un médecin contactant un médecin pour proposer une formation créée par des médecins, ceci a permis d’avoir un meilleur accueil même s’il y a eu certains blocages par des secrétariats. </a:t>
            </a:r>
          </a:p>
          <a:p>
            <a:pPr marL="158750" indent="0">
              <a:buNone/>
            </a:pPr>
            <a:endParaRPr lang="fr-FR" dirty="0"/>
          </a:p>
          <a:p>
            <a:pPr marL="158750" indent="0">
              <a:buNone/>
            </a:pPr>
            <a:r>
              <a:rPr lang="fr-FR" dirty="0"/>
              <a:t>Néanmoins, seulement 46 médecins généralistes ont accepté ce qui était au-dessous de notre objectif et 43 ont finalisé la formation.</a:t>
            </a:r>
          </a:p>
          <a:p>
            <a:pPr marL="158750" indent="0">
              <a:buNone/>
            </a:pPr>
            <a:endParaRPr lang="fr-FR" dirty="0"/>
          </a:p>
          <a:p>
            <a:pPr marL="158750" indent="0">
              <a:buNone/>
            </a:pPr>
            <a:r>
              <a:rPr lang="fr-FR" dirty="0"/>
              <a:t>Le recrutement a commencé fin 2021 ce qui tombait dans un contexte assez particulier : des médecins bien fatigués par la pandémie COVID et également occupé par la vaccination COVID de leurs patients. Donc se lancer dans un projet de recherche concernant de la vaccination HPV (même peu chronophage), était au dessus de leur possibilité... </a:t>
            </a:r>
          </a:p>
          <a:p>
            <a:pPr marL="158750" indent="0">
              <a:buNone/>
            </a:pPr>
            <a:endParaRPr lang="fr-FR" dirty="0"/>
          </a:p>
          <a:p>
            <a:pPr marL="158750" indent="0">
              <a:buNone/>
            </a:pPr>
            <a:r>
              <a:rPr lang="fr-FR" dirty="0"/>
              <a:t>Du fait du protocole de l’étude avec tirage au sort de communes, certains MG étaient éloignés de nos réseaux rendant le recrutement plus difficile. De notre expérience, le recrutement est facilité par la connaissance de son réseau local.</a:t>
            </a:r>
          </a:p>
          <a:p>
            <a:pPr marL="158750" indent="0">
              <a:buNone/>
            </a:pPr>
            <a:endParaRPr lang="fr-FR" dirty="0"/>
          </a:p>
        </p:txBody>
      </p:sp>
      <p:sp>
        <p:nvSpPr>
          <p:cNvPr id="4" name="Espace réservé du numéro de diapositive 3"/>
          <p:cNvSpPr>
            <a:spLocks noGrp="1"/>
          </p:cNvSpPr>
          <p:nvPr>
            <p:ph type="sldNum" idx="10"/>
          </p:nvPr>
        </p:nvSpPr>
        <p:spPr/>
        <p:txBody>
          <a:bodyPr/>
          <a:lstStyle/>
          <a:p>
            <a:pPr algn="r"/>
            <a:fld id="{C323207B-41EE-417E-9E3A-C79548517157}" type="slidenum">
              <a:rPr lang="fr-FR" sz="1400" b="0" strike="noStrike" spc="-1" smtClean="0">
                <a:latin typeface="Times New Roman"/>
              </a:rPr>
              <a:pPr algn="r"/>
              <a:t>2</a:t>
            </a:fld>
            <a:endParaRPr lang="fr-FR" sz="1400" b="0" strike="noStrike" spc="-1" dirty="0">
              <a:latin typeface="Times New Roman"/>
            </a:endParaRPr>
          </a:p>
        </p:txBody>
      </p:sp>
    </p:spTree>
    <p:extLst>
      <p:ext uri="{BB962C8B-B14F-4D97-AF65-F5344CB8AC3E}">
        <p14:creationId xmlns:p14="http://schemas.microsoft.com/office/powerpoint/2010/main" val="151058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DE7E3-B58F-8915-269A-9537DA6C2D4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AC825AE-C823-391A-B2DA-52C226F611C9}"/>
              </a:ext>
            </a:extLst>
          </p:cNvPr>
          <p:cNvSpPr>
            <a:spLocks noGrp="1" noRot="1" noChangeAspect="1"/>
          </p:cNvSpPr>
          <p:nvPr>
            <p:ph type="sldImg"/>
          </p:nvPr>
        </p:nvSpPr>
        <p:spPr>
          <a:xfrm>
            <a:off x="217488" y="812800"/>
            <a:ext cx="7124700" cy="4008438"/>
          </a:xfrm>
        </p:spPr>
      </p:sp>
      <p:sp>
        <p:nvSpPr>
          <p:cNvPr id="3" name="Espace réservé des notes 2">
            <a:extLst>
              <a:ext uri="{FF2B5EF4-FFF2-40B4-BE49-F238E27FC236}">
                <a16:creationId xmlns:a16="http://schemas.microsoft.com/office/drawing/2014/main" id="{4D2404FD-CD10-5CAC-78A5-4448C23A4C24}"/>
              </a:ext>
            </a:extLst>
          </p:cNvPr>
          <p:cNvSpPr>
            <a:spLocks noGrp="1"/>
          </p:cNvSpPr>
          <p:nvPr>
            <p:ph type="body" idx="1"/>
          </p:nvPr>
        </p:nvSpPr>
        <p:spPr/>
        <p:txBody>
          <a:bodyPr/>
          <a:lstStyle/>
          <a:p>
            <a:pPr marL="158750" indent="0">
              <a:buNone/>
            </a:pPr>
            <a:r>
              <a:rPr lang="en-GB" sz="1800" dirty="0">
                <a:effectLst/>
                <a:latin typeface="Arial" panose="020B0604020202020204" pitchFamily="34" charset="0"/>
              </a:rPr>
              <a:t>Les MG qui </a:t>
            </a:r>
            <a:r>
              <a:rPr lang="en-GB" sz="1800" dirty="0" err="1">
                <a:effectLst/>
                <a:latin typeface="Arial" panose="020B0604020202020204" pitchFamily="34" charset="0"/>
              </a:rPr>
              <a:t>ont</a:t>
            </a:r>
            <a:r>
              <a:rPr lang="en-GB" sz="1800" dirty="0">
                <a:effectLst/>
                <a:latin typeface="Arial" panose="020B0604020202020204" pitchFamily="34" charset="0"/>
              </a:rPr>
              <a:t> </a:t>
            </a:r>
            <a:r>
              <a:rPr lang="en-GB" sz="1800" dirty="0" err="1">
                <a:effectLst/>
                <a:latin typeface="Arial" panose="020B0604020202020204" pitchFamily="34" charset="0"/>
              </a:rPr>
              <a:t>participé</a:t>
            </a:r>
            <a:r>
              <a:rPr lang="en-GB" sz="1800" dirty="0">
                <a:effectLst/>
                <a:latin typeface="Arial" panose="020B0604020202020204" pitchFamily="34" charset="0"/>
              </a:rPr>
              <a:t> à la formation </a:t>
            </a:r>
            <a:r>
              <a:rPr lang="en-GB" sz="1800" dirty="0" err="1">
                <a:effectLst/>
                <a:latin typeface="Arial" panose="020B0604020202020204" pitchFamily="34" charset="0"/>
              </a:rPr>
              <a:t>ont</a:t>
            </a:r>
            <a:r>
              <a:rPr lang="en-GB" sz="1800" dirty="0">
                <a:effectLst/>
                <a:latin typeface="Arial" panose="020B0604020202020204" pitchFamily="34" charset="0"/>
              </a:rPr>
              <a:t> </a:t>
            </a:r>
            <a:r>
              <a:rPr lang="en-GB" sz="1800" dirty="0" err="1">
                <a:effectLst/>
                <a:latin typeface="Arial" panose="020B0604020202020204" pitchFamily="34" charset="0"/>
              </a:rPr>
              <a:t>été</a:t>
            </a:r>
            <a:r>
              <a:rPr lang="en-GB" sz="1800" dirty="0">
                <a:effectLst/>
                <a:latin typeface="Arial" panose="020B0604020202020204" pitchFamily="34" charset="0"/>
              </a:rPr>
              <a:t> très </a:t>
            </a:r>
            <a:r>
              <a:rPr lang="en-GB" sz="1800" dirty="0" err="1">
                <a:effectLst/>
                <a:latin typeface="Arial" panose="020B0604020202020204" pitchFamily="34" charset="0"/>
              </a:rPr>
              <a:t>satisfaits</a:t>
            </a:r>
            <a:r>
              <a:rPr lang="en-GB" sz="1800" dirty="0">
                <a:effectLst/>
                <a:latin typeface="Arial" panose="020B0604020202020204" pitchFamily="34" charset="0"/>
              </a:rPr>
              <a:t> par </a:t>
            </a:r>
            <a:r>
              <a:rPr lang="en-GB" sz="1800" dirty="0" err="1">
                <a:effectLst/>
                <a:latin typeface="Arial" panose="020B0604020202020204" pitchFamily="34" charset="0"/>
              </a:rPr>
              <a:t>l’intervention</a:t>
            </a:r>
            <a:r>
              <a:rPr lang="en-GB" sz="1800" dirty="0">
                <a:effectLst/>
                <a:latin typeface="Arial" panose="020B0604020202020204" pitchFamily="34" charset="0"/>
              </a:rPr>
              <a:t> </a:t>
            </a:r>
            <a:r>
              <a:rPr lang="en-GB" sz="1800" dirty="0" err="1">
                <a:effectLst/>
                <a:latin typeface="Arial" panose="020B0604020202020204" pitchFamily="34" charset="0"/>
              </a:rPr>
              <a:t>proposée</a:t>
            </a:r>
            <a:r>
              <a:rPr lang="en-GB" sz="1800" dirty="0">
                <a:effectLst/>
                <a:latin typeface="Arial" panose="020B0604020202020204" pitchFamily="34" charset="0"/>
              </a:rPr>
              <a:t> (plus de 90% de Médecins </a:t>
            </a:r>
            <a:r>
              <a:rPr lang="en-GB" sz="1800" dirty="0" err="1">
                <a:effectLst/>
                <a:latin typeface="Arial" panose="020B0604020202020204" pitchFamily="34" charset="0"/>
              </a:rPr>
              <a:t>satisfaits</a:t>
            </a:r>
            <a:r>
              <a:rPr lang="en-GB" sz="1800" dirty="0">
                <a:effectLst/>
                <a:latin typeface="Arial" panose="020B0604020202020204" pitchFamily="34" charset="0"/>
              </a:rPr>
              <a:t>) et </a:t>
            </a:r>
            <a:r>
              <a:rPr lang="en-GB" sz="1800" dirty="0" err="1">
                <a:effectLst/>
                <a:latin typeface="Arial" panose="020B0604020202020204" pitchFamily="34" charset="0"/>
              </a:rPr>
              <a:t>tous</a:t>
            </a:r>
            <a:r>
              <a:rPr lang="en-GB" sz="1800" dirty="0">
                <a:effectLst/>
                <a:latin typeface="Arial" panose="020B0604020202020204" pitchFamily="34" charset="0"/>
              </a:rPr>
              <a:t> les </a:t>
            </a:r>
            <a:r>
              <a:rPr lang="en-GB" sz="1800" dirty="0" err="1">
                <a:effectLst/>
                <a:latin typeface="Arial" panose="020B0604020202020204" pitchFamily="34" charset="0"/>
              </a:rPr>
              <a:t>particpants</a:t>
            </a:r>
            <a:r>
              <a:rPr lang="en-GB" sz="1800" dirty="0">
                <a:effectLst/>
                <a:latin typeface="Arial" panose="020B0604020202020204" pitchFamily="34" charset="0"/>
              </a:rPr>
              <a:t> </a:t>
            </a:r>
            <a:r>
              <a:rPr lang="en-GB" sz="1800" dirty="0" err="1">
                <a:effectLst/>
                <a:latin typeface="Arial" panose="020B0604020202020204" pitchFamily="34" charset="0"/>
              </a:rPr>
              <a:t>recommandent</a:t>
            </a:r>
            <a:r>
              <a:rPr lang="en-GB" sz="1800" dirty="0">
                <a:effectLst/>
                <a:latin typeface="Arial" panose="020B0604020202020204" pitchFamily="34" charset="0"/>
              </a:rPr>
              <a:t> de diffuser </a:t>
            </a:r>
            <a:r>
              <a:rPr lang="en-GB" sz="1800" dirty="0" err="1">
                <a:effectLst/>
                <a:latin typeface="Arial" panose="020B0604020202020204" pitchFamily="34" charset="0"/>
              </a:rPr>
              <a:t>cette</a:t>
            </a:r>
            <a:r>
              <a:rPr lang="en-GB" sz="1800" dirty="0">
                <a:effectLst/>
                <a:latin typeface="Arial" panose="020B0604020202020204" pitchFamily="34" charset="0"/>
              </a:rPr>
              <a:t> formation à </a:t>
            </a:r>
            <a:r>
              <a:rPr lang="en-GB" sz="1800" dirty="0" err="1">
                <a:effectLst/>
                <a:latin typeface="Arial" panose="020B0604020202020204" pitchFamily="34" charset="0"/>
              </a:rPr>
              <a:t>tous</a:t>
            </a:r>
            <a:r>
              <a:rPr lang="en-GB" sz="1800" dirty="0">
                <a:effectLst/>
                <a:latin typeface="Arial" panose="020B0604020202020204" pitchFamily="34" charset="0"/>
              </a:rPr>
              <a:t> Médecins </a:t>
            </a:r>
            <a:r>
              <a:rPr lang="en-GB" sz="1800" dirty="0" err="1">
                <a:effectLst/>
                <a:latin typeface="Arial" panose="020B0604020202020204" pitchFamily="34" charset="0"/>
              </a:rPr>
              <a:t>généralistes</a:t>
            </a:r>
            <a:r>
              <a:rPr lang="en-GB" sz="1800" dirty="0">
                <a:effectLst/>
                <a:latin typeface="Arial" panose="020B0604020202020204" pitchFamily="34" charset="0"/>
              </a:rPr>
              <a:t>. Ceci montre que le format de la formation </a:t>
            </a:r>
            <a:r>
              <a:rPr lang="en-GB" sz="1800" dirty="0" err="1">
                <a:effectLst/>
                <a:latin typeface="Arial" panose="020B0604020202020204" pitchFamily="34" charset="0"/>
              </a:rPr>
              <a:t>était</a:t>
            </a:r>
            <a:r>
              <a:rPr lang="en-GB" sz="1800" dirty="0">
                <a:effectLst/>
                <a:latin typeface="Arial" panose="020B0604020202020204" pitchFamily="34" charset="0"/>
              </a:rPr>
              <a:t> </a:t>
            </a:r>
            <a:r>
              <a:rPr lang="en-GB" sz="1800" dirty="0" err="1">
                <a:effectLst/>
                <a:latin typeface="Arial" panose="020B0604020202020204" pitchFamily="34" charset="0"/>
              </a:rPr>
              <a:t>adaptée</a:t>
            </a:r>
            <a:r>
              <a:rPr lang="en-GB" sz="1800" dirty="0">
                <a:effectLst/>
                <a:latin typeface="Arial" panose="020B0604020202020204" pitchFamily="34" charset="0"/>
              </a:rPr>
              <a:t>. </a:t>
            </a:r>
          </a:p>
          <a:p>
            <a:pPr marL="158750" indent="0">
              <a:buNone/>
            </a:pPr>
            <a:r>
              <a:rPr lang="en-GB" sz="1800" dirty="0">
                <a:effectLst/>
                <a:latin typeface="Arial" panose="020B0604020202020204" pitchFamily="34" charset="0"/>
              </a:rPr>
              <a:t>81% </a:t>
            </a:r>
            <a:r>
              <a:rPr lang="en-GB" sz="1800" dirty="0" err="1">
                <a:effectLst/>
                <a:latin typeface="Arial" panose="020B0604020202020204" pitchFamily="34" charset="0"/>
              </a:rPr>
              <a:t>ont</a:t>
            </a:r>
            <a:r>
              <a:rPr lang="en-GB" sz="1800" dirty="0">
                <a:effectLst/>
                <a:latin typeface="Arial" panose="020B0604020202020204" pitchFamily="34" charset="0"/>
              </a:rPr>
              <a:t> </a:t>
            </a:r>
            <a:r>
              <a:rPr lang="en-GB" sz="1800" dirty="0" err="1">
                <a:effectLst/>
                <a:latin typeface="Arial" panose="020B0604020202020204" pitchFamily="34" charset="0"/>
              </a:rPr>
              <a:t>apprécié</a:t>
            </a:r>
            <a:r>
              <a:rPr lang="en-GB" sz="1800" dirty="0">
                <a:effectLst/>
                <a:latin typeface="Arial" panose="020B0604020202020204" pitchFamily="34" charset="0"/>
              </a:rPr>
              <a:t> la </a:t>
            </a:r>
            <a:r>
              <a:rPr lang="en-GB" sz="1800" dirty="0" err="1">
                <a:effectLst/>
                <a:latin typeface="Arial" panose="020B0604020202020204" pitchFamily="34" charset="0"/>
              </a:rPr>
              <a:t>partie</a:t>
            </a:r>
            <a:r>
              <a:rPr lang="en-GB" sz="1800" dirty="0">
                <a:effectLst/>
                <a:latin typeface="Arial" panose="020B0604020202020204" pitchFamily="34" charset="0"/>
              </a:rPr>
              <a:t> </a:t>
            </a:r>
            <a:r>
              <a:rPr lang="en-GB" sz="1800" dirty="0" err="1">
                <a:effectLst/>
                <a:latin typeface="Arial" panose="020B0604020202020204" pitchFamily="34" charset="0"/>
              </a:rPr>
              <a:t>concernant</a:t>
            </a:r>
            <a:r>
              <a:rPr lang="en-GB" sz="1800" dirty="0">
                <a:effectLst/>
                <a:latin typeface="Arial" panose="020B0604020202020204" pitchFamily="34" charset="0"/>
              </a:rPr>
              <a:t> </a:t>
            </a:r>
            <a:r>
              <a:rPr lang="en-GB" sz="1800" dirty="0" err="1">
                <a:effectLst/>
                <a:latin typeface="Arial" panose="020B0604020202020204" pitchFamily="34" charset="0"/>
              </a:rPr>
              <a:t>l’actualisation</a:t>
            </a:r>
            <a:r>
              <a:rPr lang="en-GB" sz="1800" dirty="0">
                <a:effectLst/>
                <a:latin typeface="Arial" panose="020B0604020202020204" pitchFamily="34" charset="0"/>
              </a:rPr>
              <a:t> des </a:t>
            </a:r>
            <a:r>
              <a:rPr lang="en-GB" sz="1800" dirty="0" err="1">
                <a:effectLst/>
                <a:latin typeface="Arial" panose="020B0604020202020204" pitchFamily="34" charset="0"/>
              </a:rPr>
              <a:t>connaissances</a:t>
            </a:r>
            <a:r>
              <a:rPr lang="en-GB" sz="1800" dirty="0">
                <a:effectLst/>
                <a:latin typeface="Arial" panose="020B0604020202020204" pitchFamily="34" charset="0"/>
              </a:rPr>
              <a:t> et 93% la </a:t>
            </a:r>
            <a:r>
              <a:rPr lang="en-GB" sz="1800" dirty="0" err="1">
                <a:effectLst/>
                <a:latin typeface="Arial" panose="020B0604020202020204" pitchFamily="34" charset="0"/>
              </a:rPr>
              <a:t>partie</a:t>
            </a:r>
            <a:r>
              <a:rPr lang="en-GB" sz="1800" dirty="0">
                <a:effectLst/>
                <a:latin typeface="Arial" panose="020B0604020202020204" pitchFamily="34" charset="0"/>
              </a:rPr>
              <a:t> sur </a:t>
            </a:r>
            <a:r>
              <a:rPr lang="en-GB" sz="1800" dirty="0" err="1">
                <a:effectLst/>
                <a:latin typeface="Arial" panose="020B0604020202020204" pitchFamily="34" charset="0"/>
              </a:rPr>
              <a:t>l’entretien</a:t>
            </a:r>
            <a:r>
              <a:rPr lang="en-GB" sz="1800" dirty="0">
                <a:effectLst/>
                <a:latin typeface="Arial" panose="020B0604020202020204" pitchFamily="34" charset="0"/>
              </a:rPr>
              <a:t> </a:t>
            </a:r>
            <a:r>
              <a:rPr lang="en-GB" sz="1800" dirty="0" err="1">
                <a:effectLst/>
                <a:latin typeface="Arial" panose="020B0604020202020204" pitchFamily="34" charset="0"/>
              </a:rPr>
              <a:t>motivationnel</a:t>
            </a:r>
            <a:r>
              <a:rPr lang="en-GB" sz="1800" dirty="0">
                <a:effectLst/>
                <a:latin typeface="Arial" panose="020B0604020202020204" pitchFamily="34" charset="0"/>
              </a:rPr>
              <a:t>.</a:t>
            </a:r>
            <a:br>
              <a:rPr lang="en-GB" sz="1800" dirty="0">
                <a:effectLst/>
                <a:latin typeface="Arial" panose="020B0604020202020204" pitchFamily="34" charset="0"/>
              </a:rPr>
            </a:br>
            <a:r>
              <a:rPr lang="en-GB" sz="1800" dirty="0">
                <a:effectLst/>
                <a:latin typeface="Arial" panose="020B0604020202020204" pitchFamily="34" charset="0"/>
              </a:rPr>
              <a:t>94% des Médecins </a:t>
            </a:r>
            <a:r>
              <a:rPr lang="en-GB" sz="1800" dirty="0" err="1">
                <a:effectLst/>
                <a:latin typeface="Arial" panose="020B0604020202020204" pitchFamily="34" charset="0"/>
              </a:rPr>
              <a:t>ont</a:t>
            </a:r>
            <a:r>
              <a:rPr lang="en-GB" sz="1800" dirty="0">
                <a:effectLst/>
                <a:latin typeface="Arial" panose="020B0604020202020204" pitchFamily="34" charset="0"/>
              </a:rPr>
              <a:t> </a:t>
            </a:r>
            <a:r>
              <a:rPr lang="en-GB" sz="1800" dirty="0" err="1">
                <a:effectLst/>
                <a:latin typeface="Arial" panose="020B0604020202020204" pitchFamily="34" charset="0"/>
              </a:rPr>
              <a:t>utilisés</a:t>
            </a:r>
            <a:r>
              <a:rPr lang="en-GB" sz="1800" dirty="0">
                <a:effectLst/>
                <a:latin typeface="Arial" panose="020B0604020202020204" pitchFamily="34" charset="0"/>
              </a:rPr>
              <a:t> </a:t>
            </a:r>
            <a:r>
              <a:rPr lang="en-GB" sz="1800" dirty="0" err="1">
                <a:effectLst/>
                <a:latin typeface="Arial" panose="020B0604020202020204" pitchFamily="34" charset="0"/>
              </a:rPr>
              <a:t>l’outil</a:t>
            </a:r>
            <a:r>
              <a:rPr lang="en-GB" sz="1800" dirty="0">
                <a:effectLst/>
                <a:latin typeface="Arial" panose="020B0604020202020204" pitchFamily="34" charset="0"/>
              </a:rPr>
              <a:t> </a:t>
            </a:r>
            <a:r>
              <a:rPr lang="en-GB" sz="1800" dirty="0" err="1">
                <a:effectLst/>
                <a:latin typeface="Arial" panose="020B0604020202020204" pitchFamily="34" charset="0"/>
              </a:rPr>
              <a:t>d’aicde</a:t>
            </a:r>
            <a:r>
              <a:rPr lang="en-GB" sz="1800" dirty="0">
                <a:effectLst/>
                <a:latin typeface="Arial" panose="020B0604020202020204" pitchFamily="34" charset="0"/>
              </a:rPr>
              <a:t> à la decision </a:t>
            </a:r>
            <a:r>
              <a:rPr lang="en-GB" sz="1800" dirty="0" err="1">
                <a:effectLst/>
                <a:latin typeface="Arial" panose="020B0604020202020204" pitchFamily="34" charset="0"/>
              </a:rPr>
              <a:t>médicale</a:t>
            </a:r>
            <a:r>
              <a:rPr lang="en-GB" sz="1800" dirty="0">
                <a:effectLst/>
                <a:latin typeface="Arial" panose="020B0604020202020204" pitchFamily="34" charset="0"/>
              </a:rPr>
              <a:t> </a:t>
            </a:r>
            <a:r>
              <a:rPr lang="en-GB" sz="1800" dirty="0" err="1">
                <a:effectLst/>
                <a:latin typeface="Arial" panose="020B0604020202020204" pitchFamily="34" charset="0"/>
              </a:rPr>
              <a:t>partagée</a:t>
            </a:r>
            <a:r>
              <a:rPr lang="en-GB" sz="1800" dirty="0">
                <a:effectLst/>
                <a:latin typeface="Arial" panose="020B0604020202020204" pitchFamily="34" charset="0"/>
              </a:rPr>
              <a:t> qui </a:t>
            </a:r>
            <a:r>
              <a:rPr lang="en-GB" sz="1800" dirty="0" err="1">
                <a:effectLst/>
                <a:latin typeface="Arial" panose="020B0604020202020204" pitchFamily="34" charset="0"/>
              </a:rPr>
              <a:t>leur</a:t>
            </a:r>
            <a:r>
              <a:rPr lang="en-GB" sz="1800" dirty="0">
                <a:effectLst/>
                <a:latin typeface="Arial" panose="020B0604020202020204" pitchFamily="34" charset="0"/>
              </a:rPr>
              <a:t> a </a:t>
            </a:r>
            <a:r>
              <a:rPr lang="en-GB" sz="1800" dirty="0" err="1">
                <a:effectLst/>
                <a:latin typeface="Arial" panose="020B0604020202020204" pitchFamily="34" charset="0"/>
              </a:rPr>
              <a:t>été</a:t>
            </a:r>
            <a:r>
              <a:rPr lang="en-GB" sz="1800" dirty="0">
                <a:effectLst/>
                <a:latin typeface="Arial" panose="020B0604020202020204" pitchFamily="34" charset="0"/>
              </a:rPr>
              <a:t> propose et 61% </a:t>
            </a:r>
            <a:r>
              <a:rPr lang="en-GB" sz="1800" dirty="0" err="1">
                <a:effectLst/>
                <a:latin typeface="Arial" panose="020B0604020202020204" pitchFamily="34" charset="0"/>
              </a:rPr>
              <a:t>pensaient</a:t>
            </a:r>
            <a:r>
              <a:rPr lang="en-GB" sz="1800" dirty="0">
                <a:effectLst/>
                <a:latin typeface="Arial" panose="020B0604020202020204" pitchFamily="34" charset="0"/>
              </a:rPr>
              <a:t> </a:t>
            </a:r>
            <a:r>
              <a:rPr lang="en-GB" sz="1800" dirty="0" err="1">
                <a:effectLst/>
                <a:latin typeface="Arial" panose="020B0604020202020204" pitchFamily="34" charset="0"/>
              </a:rPr>
              <a:t>l’utiliser</a:t>
            </a:r>
            <a:r>
              <a:rPr lang="en-GB" sz="1800" dirty="0">
                <a:effectLst/>
                <a:latin typeface="Arial" panose="020B0604020202020204" pitchFamily="34" charset="0"/>
              </a:rPr>
              <a:t> </a:t>
            </a:r>
            <a:r>
              <a:rPr lang="en-GB" sz="1800" dirty="0" err="1">
                <a:effectLst/>
                <a:latin typeface="Arial" panose="020B0604020202020204" pitchFamily="34" charset="0"/>
              </a:rPr>
              <a:t>fréquemment</a:t>
            </a:r>
            <a:r>
              <a:rPr lang="en-GB" sz="1800" dirty="0">
                <a:effectLst/>
                <a:latin typeface="Arial" panose="020B0604020202020204" pitchFamily="34" charset="0"/>
              </a:rPr>
              <a:t> dans </a:t>
            </a:r>
            <a:r>
              <a:rPr lang="en-GB" sz="1800" dirty="0" err="1">
                <a:effectLst/>
                <a:latin typeface="Arial" panose="020B0604020202020204" pitchFamily="34" charset="0"/>
              </a:rPr>
              <a:t>leur</a:t>
            </a:r>
            <a:r>
              <a:rPr lang="en-GB" sz="1800" dirty="0">
                <a:effectLst/>
                <a:latin typeface="Arial" panose="020B0604020202020204" pitchFamily="34" charset="0"/>
              </a:rPr>
              <a:t> pratique.</a:t>
            </a:r>
          </a:p>
        </p:txBody>
      </p:sp>
      <p:sp>
        <p:nvSpPr>
          <p:cNvPr id="4" name="Espace réservé du numéro de diapositive 3">
            <a:extLst>
              <a:ext uri="{FF2B5EF4-FFF2-40B4-BE49-F238E27FC236}">
                <a16:creationId xmlns:a16="http://schemas.microsoft.com/office/drawing/2014/main" id="{40698B92-ABED-940B-5C7D-DF61AF1BE9F5}"/>
              </a:ext>
            </a:extLst>
          </p:cNvPr>
          <p:cNvSpPr>
            <a:spLocks noGrp="1"/>
          </p:cNvSpPr>
          <p:nvPr>
            <p:ph type="sldNum" idx="10"/>
          </p:nvPr>
        </p:nvSpPr>
        <p:spPr/>
        <p:txBody>
          <a:bodyPr/>
          <a:lstStyle/>
          <a:p>
            <a:pPr algn="r"/>
            <a:fld id="{C323207B-41EE-417E-9E3A-C79548517157}" type="slidenum">
              <a:rPr lang="fr-FR" sz="1400" b="0" strike="noStrike" spc="-1" smtClean="0">
                <a:latin typeface="Times New Roman"/>
              </a:rPr>
              <a:pPr algn="r"/>
              <a:t>3</a:t>
            </a:fld>
            <a:endParaRPr lang="fr-FR" sz="1400" b="0" strike="noStrike" spc="-1" dirty="0">
              <a:latin typeface="Times New Roman"/>
            </a:endParaRPr>
          </a:p>
        </p:txBody>
      </p:sp>
    </p:spTree>
    <p:extLst>
      <p:ext uri="{BB962C8B-B14F-4D97-AF65-F5344CB8AC3E}">
        <p14:creationId xmlns:p14="http://schemas.microsoft.com/office/powerpoint/2010/main" val="150112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pPr marL="158750" indent="0">
              <a:buNone/>
            </a:pPr>
            <a:r>
              <a:rPr lang="fr-FR" dirty="0"/>
              <a:t>Les médecins qui ont accepté de participer à la formation sont probablement des médecins plus investi sur la thématique HPV néanmoins certains verbatims de participants montre l’intérêt de cette formation comme par exemple les 2 </a:t>
            </a:r>
            <a:r>
              <a:rPr lang="fr-FR" dirty="0" err="1"/>
              <a:t>vertbatims</a:t>
            </a:r>
            <a:r>
              <a:rPr lang="fr-FR" dirty="0"/>
              <a:t> suivants :</a:t>
            </a:r>
          </a:p>
          <a:p>
            <a:pPr marL="158750" indent="0">
              <a:buNone/>
            </a:pPr>
            <a:endParaRPr lang="fr-FR" dirty="0"/>
          </a:p>
          <a:p>
            <a:pPr marL="101600" lvl="0" indent="0" algn="l" rtl="0">
              <a:lnSpc>
                <a:spcPct val="90000"/>
              </a:lnSpc>
              <a:spcBef>
                <a:spcPts val="1000"/>
              </a:spcBef>
              <a:spcAft>
                <a:spcPts val="0"/>
              </a:spcAft>
              <a:buClr>
                <a:schemeClr val="dk1"/>
              </a:buClr>
              <a:buSzPts val="2000"/>
              <a:buNone/>
            </a:pPr>
            <a:r>
              <a:rPr lang="en-GB" sz="1100" dirty="0">
                <a:solidFill>
                  <a:schemeClr val="dk1"/>
                </a:solidFill>
                <a:latin typeface="Calibri"/>
                <a:ea typeface="Calibri"/>
                <a:cs typeface="Calibri"/>
                <a:sym typeface="Calibri"/>
              </a:rPr>
              <a:t>”Je me suis </a:t>
            </a:r>
            <a:r>
              <a:rPr lang="en-GB" sz="1100" dirty="0" err="1">
                <a:solidFill>
                  <a:schemeClr val="dk1"/>
                </a:solidFill>
                <a:latin typeface="Calibri"/>
                <a:ea typeface="Calibri"/>
                <a:cs typeface="Calibri"/>
                <a:sym typeface="Calibri"/>
              </a:rPr>
              <a:t>saisie</a:t>
            </a:r>
            <a:r>
              <a:rPr lang="en-GB" sz="1100" dirty="0">
                <a:solidFill>
                  <a:schemeClr val="dk1"/>
                </a:solidFill>
                <a:latin typeface="Calibri"/>
                <a:ea typeface="Calibri"/>
                <a:cs typeface="Calibri"/>
                <a:sym typeface="Calibri"/>
              </a:rPr>
              <a:t> de plein de choses </a:t>
            </a:r>
            <a:r>
              <a:rPr lang="en-GB" sz="1100" dirty="0" err="1">
                <a:solidFill>
                  <a:schemeClr val="dk1"/>
                </a:solidFill>
                <a:latin typeface="Calibri"/>
                <a:ea typeface="Calibri"/>
                <a:cs typeface="Calibri"/>
                <a:sym typeface="Calibri"/>
              </a:rPr>
              <a:t>justement</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quand</a:t>
            </a:r>
            <a:r>
              <a:rPr lang="en-GB" sz="1100" dirty="0">
                <a:solidFill>
                  <a:schemeClr val="dk1"/>
                </a:solidFill>
                <a:latin typeface="Calibri"/>
                <a:ea typeface="Calibri"/>
                <a:cs typeface="Calibri"/>
                <a:sym typeface="Calibri"/>
              </a:rPr>
              <a:t> les parents </a:t>
            </a:r>
            <a:r>
              <a:rPr lang="en-GB" sz="1100" dirty="0" err="1">
                <a:solidFill>
                  <a:schemeClr val="dk1"/>
                </a:solidFill>
                <a:latin typeface="Calibri"/>
                <a:ea typeface="Calibri"/>
                <a:cs typeface="Calibri"/>
                <a:sym typeface="Calibri"/>
              </a:rPr>
              <a:t>ont</a:t>
            </a:r>
            <a:r>
              <a:rPr lang="en-GB" sz="1100" dirty="0">
                <a:solidFill>
                  <a:schemeClr val="dk1"/>
                </a:solidFill>
                <a:latin typeface="Calibri"/>
                <a:ea typeface="Calibri"/>
                <a:cs typeface="Calibri"/>
                <a:sym typeface="Calibri"/>
              </a:rPr>
              <a:t> des questions”</a:t>
            </a:r>
          </a:p>
          <a:p>
            <a:pPr marL="101600" lvl="0" indent="0" algn="l" rtl="0">
              <a:lnSpc>
                <a:spcPct val="90000"/>
              </a:lnSpc>
              <a:spcBef>
                <a:spcPts val="1000"/>
              </a:spcBef>
              <a:spcAft>
                <a:spcPts val="0"/>
              </a:spcAft>
              <a:buClr>
                <a:schemeClr val="dk1"/>
              </a:buClr>
              <a:buSzPts val="2000"/>
              <a:buNone/>
            </a:pPr>
            <a:endParaRPr lang="en-GB" sz="1100" dirty="0">
              <a:solidFill>
                <a:schemeClr val="dk1"/>
              </a:solidFill>
              <a:latin typeface="Calibri"/>
              <a:ea typeface="Calibri"/>
              <a:cs typeface="Calibri"/>
              <a:sym typeface="Calibri"/>
            </a:endParaRPr>
          </a:p>
          <a:p>
            <a:pPr marL="101600" lvl="0" indent="0" algn="l" rtl="0">
              <a:lnSpc>
                <a:spcPct val="90000"/>
              </a:lnSpc>
              <a:spcBef>
                <a:spcPts val="1000"/>
              </a:spcBef>
              <a:spcAft>
                <a:spcPts val="0"/>
              </a:spcAft>
              <a:buClr>
                <a:schemeClr val="dk1"/>
              </a:buClr>
              <a:buSzPts val="2000"/>
              <a:buNone/>
            </a:pPr>
            <a:r>
              <a:rPr lang="en-GB" sz="1100" dirty="0">
                <a:solidFill>
                  <a:schemeClr val="dk1"/>
                </a:solidFill>
                <a:latin typeface="Calibri"/>
                <a:ea typeface="Calibri"/>
                <a:cs typeface="Calibri"/>
                <a:sym typeface="Calibri"/>
              </a:rPr>
              <a:t>”Je </a:t>
            </a:r>
            <a:r>
              <a:rPr lang="en-GB" sz="1100" dirty="0" err="1">
                <a:solidFill>
                  <a:schemeClr val="dk1"/>
                </a:solidFill>
                <a:latin typeface="Calibri"/>
                <a:ea typeface="Calibri"/>
                <a:cs typeface="Calibri"/>
                <a:sym typeface="Calibri"/>
              </a:rPr>
              <a:t>n'ai</a:t>
            </a:r>
            <a:r>
              <a:rPr lang="en-GB" sz="1100" dirty="0">
                <a:solidFill>
                  <a:schemeClr val="dk1"/>
                </a:solidFill>
                <a:latin typeface="Calibri"/>
                <a:ea typeface="Calibri"/>
                <a:cs typeface="Calibri"/>
                <a:sym typeface="Calibri"/>
              </a:rPr>
              <a:t> jamais </a:t>
            </a:r>
            <a:r>
              <a:rPr lang="en-GB" sz="1100" dirty="0" err="1">
                <a:solidFill>
                  <a:schemeClr val="dk1"/>
                </a:solidFill>
                <a:latin typeface="Calibri"/>
                <a:ea typeface="Calibri"/>
                <a:cs typeface="Calibri"/>
                <a:sym typeface="Calibri"/>
              </a:rPr>
              <a:t>parlé</a:t>
            </a:r>
            <a:r>
              <a:rPr lang="en-GB" sz="1100" dirty="0">
                <a:solidFill>
                  <a:schemeClr val="dk1"/>
                </a:solidFill>
                <a:latin typeface="Calibri"/>
                <a:ea typeface="Calibri"/>
                <a:cs typeface="Calibri"/>
                <a:sym typeface="Calibri"/>
              </a:rPr>
              <a:t> du HPV </a:t>
            </a:r>
            <a:r>
              <a:rPr lang="en-GB" sz="1100" dirty="0" err="1">
                <a:solidFill>
                  <a:schemeClr val="dk1"/>
                </a:solidFill>
                <a:latin typeface="Calibri"/>
                <a:ea typeface="Calibri"/>
                <a:cs typeface="Calibri"/>
                <a:sym typeface="Calibri"/>
              </a:rPr>
              <a:t>quasiment</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avant</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d'avoir</a:t>
            </a:r>
            <a:r>
              <a:rPr lang="en-GB" sz="1100" dirty="0">
                <a:solidFill>
                  <a:schemeClr val="dk1"/>
                </a:solidFill>
                <a:latin typeface="Calibri"/>
                <a:ea typeface="Calibri"/>
                <a:cs typeface="Calibri"/>
                <a:sym typeface="Calibri"/>
              </a:rPr>
              <a:t> la formation” </a:t>
            </a:r>
          </a:p>
          <a:p>
            <a:pPr marL="158750" indent="0">
              <a:buNone/>
            </a:pPr>
            <a:endParaRPr lang="fr-FR" dirty="0"/>
          </a:p>
        </p:txBody>
      </p:sp>
      <p:sp>
        <p:nvSpPr>
          <p:cNvPr id="4" name="Espace réservé du numéro de diapositive 3"/>
          <p:cNvSpPr>
            <a:spLocks noGrp="1"/>
          </p:cNvSpPr>
          <p:nvPr>
            <p:ph type="sldNum" idx="10"/>
          </p:nvPr>
        </p:nvSpPr>
        <p:spPr/>
        <p:txBody>
          <a:bodyPr/>
          <a:lstStyle/>
          <a:p>
            <a:pPr algn="r"/>
            <a:fld id="{C323207B-41EE-417E-9E3A-C79548517157}" type="slidenum">
              <a:rPr lang="fr-FR" sz="1400" b="0" strike="noStrike" spc="-1" smtClean="0">
                <a:latin typeface="Times New Roman"/>
              </a:rPr>
              <a:pPr algn="r"/>
              <a:t>4</a:t>
            </a:fld>
            <a:endParaRPr lang="fr-FR" sz="1400" b="0" strike="noStrike" spc="-1" dirty="0">
              <a:latin typeface="Times New Roman"/>
            </a:endParaRPr>
          </a:p>
        </p:txBody>
      </p:sp>
    </p:spTree>
    <p:extLst>
      <p:ext uri="{BB962C8B-B14F-4D97-AF65-F5344CB8AC3E}">
        <p14:creationId xmlns:p14="http://schemas.microsoft.com/office/powerpoint/2010/main" val="40699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EE70B-83EE-9BFF-8B06-5851ED095F2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97703D-7BCF-D858-BD97-8000185AD888}"/>
              </a:ext>
            </a:extLst>
          </p:cNvPr>
          <p:cNvSpPr>
            <a:spLocks noGrp="1" noRot="1" noChangeAspect="1"/>
          </p:cNvSpPr>
          <p:nvPr>
            <p:ph type="sldImg"/>
          </p:nvPr>
        </p:nvSpPr>
        <p:spPr>
          <a:xfrm>
            <a:off x="217488" y="812800"/>
            <a:ext cx="7124700" cy="4008438"/>
          </a:xfrm>
        </p:spPr>
      </p:sp>
      <p:sp>
        <p:nvSpPr>
          <p:cNvPr id="3" name="Espace réservé des notes 2">
            <a:extLst>
              <a:ext uri="{FF2B5EF4-FFF2-40B4-BE49-F238E27FC236}">
                <a16:creationId xmlns:a16="http://schemas.microsoft.com/office/drawing/2014/main" id="{3AE3C369-A440-10B5-4CEA-E39ED2E2ABBE}"/>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dirty="0">
                <a:solidFill>
                  <a:schemeClr val="tx1"/>
                </a:solidFill>
                <a:latin typeface="Calibri" panose="020F0502020204030204" pitchFamily="34" charset="0"/>
                <a:cs typeface="Calibri" panose="020F0502020204030204" pitchFamily="34" charset="0"/>
              </a:rPr>
              <a:t>Le retour que nous avons eu également est que l’outil d’aide à la décision médicale partagée n’a pas forcement été utilisé comme nous l’avions envisagé. L’idée était d’utiliser l’outil durant la consultation afin de pouvoir l’expliquer et avoir une base documentaire avec des illustrations tout en utilisant les techniques de bases de l’entretien. Certains participants ont évoqué qu’ils utilisaient certaines parties de l’outil en fonction des questions des parents/adolescents ou bien que la partie « carte mentale » qui permet d’avoir une vision synthétique. Parfois, certains médecins renvoient le patient sur le site afin d’en parler lors d’une prochaine consultation.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100" dirty="0">
              <a:solidFill>
                <a:schemeClr val="tx1"/>
              </a:solidFill>
              <a:latin typeface="Calibri" panose="020F0502020204030204" pitchFamily="34" charset="0"/>
              <a:cs typeface="Calibri" panose="020F0502020204030204" pitchFamily="34" charset="0"/>
            </a:endParaRPr>
          </a:p>
          <a:p>
            <a:pPr marL="158750" indent="0">
              <a:buNone/>
            </a:pPr>
            <a:r>
              <a:rPr lang="en-GB" sz="1100" dirty="0" err="1">
                <a:effectLst/>
                <a:latin typeface="Arial" panose="020B0604020202020204" pitchFamily="34" charset="0"/>
              </a:rPr>
              <a:t>Certains</a:t>
            </a:r>
            <a:r>
              <a:rPr lang="en-GB" sz="1100" dirty="0">
                <a:effectLst/>
                <a:latin typeface="Arial" panose="020B0604020202020204" pitchFamily="34" charset="0"/>
              </a:rPr>
              <a:t> participants </a:t>
            </a:r>
            <a:r>
              <a:rPr lang="en-GB" sz="1100" dirty="0" err="1">
                <a:effectLst/>
                <a:latin typeface="Arial" panose="020B0604020202020204" pitchFamily="34" charset="0"/>
              </a:rPr>
              <a:t>ont</a:t>
            </a:r>
            <a:r>
              <a:rPr lang="en-GB" sz="1100" dirty="0">
                <a:effectLst/>
                <a:latin typeface="Arial" panose="020B0604020202020204" pitchFamily="34" charset="0"/>
              </a:rPr>
              <a:t> </a:t>
            </a:r>
            <a:r>
              <a:rPr lang="en-GB" sz="1100" dirty="0" err="1">
                <a:effectLst/>
                <a:latin typeface="Arial" panose="020B0604020202020204" pitchFamily="34" charset="0"/>
              </a:rPr>
              <a:t>également</a:t>
            </a:r>
            <a:r>
              <a:rPr lang="en-GB" sz="1100" dirty="0">
                <a:effectLst/>
                <a:latin typeface="Arial" panose="020B0604020202020204" pitchFamily="34" charset="0"/>
              </a:rPr>
              <a:t> trouvé </a:t>
            </a:r>
            <a:r>
              <a:rPr lang="en-GB" sz="1100" dirty="0" err="1">
                <a:effectLst/>
                <a:latin typeface="Arial" panose="020B0604020202020204" pitchFamily="34" charset="0"/>
              </a:rPr>
              <a:t>dommage</a:t>
            </a:r>
            <a:r>
              <a:rPr lang="en-GB" sz="1100" dirty="0">
                <a:effectLst/>
                <a:latin typeface="Arial" panose="020B0604020202020204" pitchFamily="34" charset="0"/>
              </a:rPr>
              <a:t> que la </a:t>
            </a:r>
            <a:r>
              <a:rPr lang="en-GB" sz="1100" dirty="0" err="1">
                <a:effectLst/>
                <a:latin typeface="Arial" panose="020B0604020202020204" pitchFamily="34" charset="0"/>
              </a:rPr>
              <a:t>partie</a:t>
            </a:r>
            <a:r>
              <a:rPr lang="en-GB" sz="1100" dirty="0">
                <a:effectLst/>
                <a:latin typeface="Arial" panose="020B0604020202020204" pitchFamily="34" charset="0"/>
              </a:rPr>
              <a:t> </a:t>
            </a:r>
            <a:r>
              <a:rPr lang="en-GB" sz="1100" dirty="0" err="1">
                <a:effectLst/>
                <a:latin typeface="Arial" panose="020B0604020202020204" pitchFamily="34" charset="0"/>
              </a:rPr>
              <a:t>entretien</a:t>
            </a:r>
            <a:r>
              <a:rPr lang="en-GB" sz="1100" dirty="0">
                <a:effectLst/>
                <a:latin typeface="Arial" panose="020B0604020202020204" pitchFamily="34" charset="0"/>
              </a:rPr>
              <a:t> </a:t>
            </a:r>
            <a:r>
              <a:rPr lang="en-GB" sz="1100" dirty="0" err="1">
                <a:effectLst/>
                <a:latin typeface="Arial" panose="020B0604020202020204" pitchFamily="34" charset="0"/>
              </a:rPr>
              <a:t>mativationnel</a:t>
            </a:r>
            <a:r>
              <a:rPr lang="en-GB" sz="1100" dirty="0">
                <a:effectLst/>
                <a:latin typeface="Arial" panose="020B0604020202020204" pitchFamily="34" charset="0"/>
              </a:rPr>
              <a:t> </a:t>
            </a:r>
            <a:r>
              <a:rPr lang="en-GB" sz="1100" dirty="0" err="1">
                <a:effectLst/>
                <a:latin typeface="Arial" panose="020B0604020202020204" pitchFamily="34" charset="0"/>
              </a:rPr>
              <a:t>n’ait</a:t>
            </a:r>
            <a:r>
              <a:rPr lang="en-GB" sz="1100" dirty="0">
                <a:effectLst/>
                <a:latin typeface="Arial" panose="020B0604020202020204" pitchFamily="34" charset="0"/>
              </a:rPr>
              <a:t> pas </a:t>
            </a:r>
            <a:r>
              <a:rPr lang="en-GB" sz="1100" dirty="0" err="1">
                <a:effectLst/>
                <a:latin typeface="Arial" panose="020B0604020202020204" pitchFamily="34" charset="0"/>
              </a:rPr>
              <a:t>été</a:t>
            </a:r>
            <a:r>
              <a:rPr lang="en-GB" sz="1100" dirty="0">
                <a:effectLst/>
                <a:latin typeface="Arial" panose="020B0604020202020204" pitchFamily="34" charset="0"/>
              </a:rPr>
              <a:t> plus </a:t>
            </a:r>
            <a:r>
              <a:rPr lang="en-GB" sz="1100" dirty="0" err="1">
                <a:effectLst/>
                <a:latin typeface="Arial" panose="020B0604020202020204" pitchFamily="34" charset="0"/>
              </a:rPr>
              <a:t>développée</a:t>
            </a:r>
            <a:r>
              <a:rPr lang="en-GB" sz="1100" dirty="0">
                <a:effectLst/>
                <a:latin typeface="Arial" panose="020B0604020202020204" pitchFamily="34" charset="0"/>
              </a:rPr>
              <a:t>. En </a:t>
            </a:r>
            <a:r>
              <a:rPr lang="en-GB" sz="1100" dirty="0" err="1">
                <a:effectLst/>
                <a:latin typeface="Arial" panose="020B0604020202020204" pitchFamily="34" charset="0"/>
              </a:rPr>
              <a:t>effet</a:t>
            </a:r>
            <a:r>
              <a:rPr lang="en-GB" sz="1100" dirty="0">
                <a:effectLst/>
                <a:latin typeface="Arial" panose="020B0604020202020204" pitchFamily="34" charset="0"/>
              </a:rPr>
              <a:t>, </a:t>
            </a:r>
            <a:r>
              <a:rPr lang="en-GB" sz="1100" dirty="0" err="1">
                <a:effectLst/>
                <a:latin typeface="Arial" panose="020B0604020202020204" pitchFamily="34" charset="0"/>
              </a:rPr>
              <a:t>une</a:t>
            </a:r>
            <a:r>
              <a:rPr lang="en-GB" sz="1100" dirty="0">
                <a:effectLst/>
                <a:latin typeface="Arial" panose="020B0604020202020204" pitchFamily="34" charset="0"/>
              </a:rPr>
              <a:t> formation plus longue et plus interactive </a:t>
            </a:r>
            <a:r>
              <a:rPr lang="en-GB" sz="1100" dirty="0" err="1">
                <a:effectLst/>
                <a:latin typeface="Arial" panose="020B0604020202020204" pitchFamily="34" charset="0"/>
              </a:rPr>
              <a:t>aurait</a:t>
            </a:r>
            <a:r>
              <a:rPr lang="en-GB" sz="1100" dirty="0">
                <a:effectLst/>
                <a:latin typeface="Arial" panose="020B0604020202020204" pitchFamily="34" charset="0"/>
              </a:rPr>
              <a:t> </a:t>
            </a:r>
            <a:r>
              <a:rPr lang="en-GB" sz="1100" dirty="0" err="1">
                <a:effectLst/>
                <a:latin typeface="Arial" panose="020B0604020202020204" pitchFamily="34" charset="0"/>
              </a:rPr>
              <a:t>été</a:t>
            </a:r>
            <a:r>
              <a:rPr lang="en-GB" sz="1100" dirty="0">
                <a:effectLst/>
                <a:latin typeface="Arial" panose="020B0604020202020204" pitchFamily="34" charset="0"/>
              </a:rPr>
              <a:t> plus </a:t>
            </a:r>
            <a:r>
              <a:rPr lang="en-GB" sz="1100" dirty="0" err="1">
                <a:effectLst/>
                <a:latin typeface="Arial" panose="020B0604020202020204" pitchFamily="34" charset="0"/>
              </a:rPr>
              <a:t>adaptée</a:t>
            </a:r>
            <a:r>
              <a:rPr lang="en-GB" sz="1100" dirty="0">
                <a:effectLst/>
                <a:latin typeface="Arial" panose="020B0604020202020204" pitchFamily="34" charset="0"/>
              </a:rPr>
              <a:t> pour de </a:t>
            </a:r>
            <a:r>
              <a:rPr lang="en-GB" sz="1100" dirty="0" err="1">
                <a:effectLst/>
                <a:latin typeface="Arial" panose="020B0604020202020204" pitchFamily="34" charset="0"/>
              </a:rPr>
              <a:t>l’entretien</a:t>
            </a:r>
            <a:r>
              <a:rPr lang="en-GB" sz="1100" dirty="0">
                <a:effectLst/>
                <a:latin typeface="Arial" panose="020B0604020202020204" pitchFamily="34" charset="0"/>
              </a:rPr>
              <a:t> </a:t>
            </a:r>
            <a:r>
              <a:rPr lang="en-GB" sz="1100" dirty="0" err="1">
                <a:effectLst/>
                <a:latin typeface="Arial" panose="020B0604020202020204" pitchFamily="34" charset="0"/>
              </a:rPr>
              <a:t>motivationnel</a:t>
            </a:r>
            <a:r>
              <a:rPr lang="en-GB" sz="1100" dirty="0">
                <a:effectLst/>
                <a:latin typeface="Arial" panose="020B0604020202020204" pitchFamily="34" charset="0"/>
              </a:rPr>
              <a:t>. </a:t>
            </a:r>
            <a:r>
              <a:rPr lang="en-GB" sz="1100" dirty="0" err="1">
                <a:effectLst/>
                <a:latin typeface="Arial" panose="020B0604020202020204" pitchFamily="34" charset="0"/>
              </a:rPr>
              <a:t>Néanmoins</a:t>
            </a:r>
            <a:r>
              <a:rPr lang="en-GB" sz="1100" dirty="0">
                <a:effectLst/>
                <a:latin typeface="Arial" panose="020B0604020202020204" pitchFamily="34" charset="0"/>
              </a:rPr>
              <a:t>, il nous </a:t>
            </a:r>
            <a:r>
              <a:rPr lang="en-GB" sz="1100" dirty="0" err="1">
                <a:effectLst/>
                <a:latin typeface="Arial" panose="020B0604020202020204" pitchFamily="34" charset="0"/>
              </a:rPr>
              <a:t>semblait</a:t>
            </a:r>
            <a:r>
              <a:rPr lang="en-GB" sz="1100" dirty="0">
                <a:effectLst/>
                <a:latin typeface="Arial" panose="020B0604020202020204" pitchFamily="34" charset="0"/>
              </a:rPr>
              <a:t> indispensable </a:t>
            </a:r>
            <a:r>
              <a:rPr lang="en-GB" sz="1100" dirty="0" err="1">
                <a:effectLst/>
                <a:latin typeface="Arial" panose="020B0604020202020204" pitchFamily="34" charset="0"/>
              </a:rPr>
              <a:t>d’avoir</a:t>
            </a:r>
            <a:r>
              <a:rPr lang="en-GB" sz="1100" dirty="0">
                <a:effectLst/>
                <a:latin typeface="Arial" panose="020B0604020202020204" pitchFamily="34" charset="0"/>
              </a:rPr>
              <a:t> un format court avec </a:t>
            </a:r>
            <a:r>
              <a:rPr lang="en-GB" sz="1100" dirty="0" err="1">
                <a:effectLst/>
                <a:latin typeface="Arial" panose="020B0604020202020204" pitchFamily="34" charset="0"/>
              </a:rPr>
              <a:t>une</a:t>
            </a:r>
            <a:r>
              <a:rPr lang="en-GB" sz="1100" dirty="0">
                <a:effectLst/>
                <a:latin typeface="Arial" panose="020B0604020202020204" pitchFamily="34" charset="0"/>
              </a:rPr>
              <a:t> formation </a:t>
            </a:r>
            <a:r>
              <a:rPr lang="en-GB" sz="1100" dirty="0" err="1">
                <a:effectLst/>
                <a:latin typeface="Arial" panose="020B0604020202020204" pitchFamily="34" charset="0"/>
              </a:rPr>
              <a:t>en</a:t>
            </a:r>
            <a:r>
              <a:rPr lang="en-GB" sz="1100" dirty="0">
                <a:effectLst/>
                <a:latin typeface="Arial" panose="020B0604020202020204" pitchFamily="34" charset="0"/>
              </a:rPr>
              <a:t> e-learning </a:t>
            </a:r>
            <a:r>
              <a:rPr lang="en-GB" sz="1100" dirty="0" err="1">
                <a:effectLst/>
                <a:latin typeface="Arial" panose="020B0604020202020204" pitchFamily="34" charset="0"/>
              </a:rPr>
              <a:t>réalisable</a:t>
            </a:r>
            <a:r>
              <a:rPr lang="en-GB" sz="1100" dirty="0">
                <a:effectLst/>
                <a:latin typeface="Arial" panose="020B0604020202020204" pitchFamily="34" charset="0"/>
              </a:rPr>
              <a:t> à tout moment </a:t>
            </a:r>
            <a:r>
              <a:rPr lang="fr-FR" dirty="0"/>
              <a:t>au rythme des participants afin que cette formation soit accessible / réalisable par le plus grand nombre de participants avec le moins de contraintes possibles.</a:t>
            </a:r>
            <a:endParaRPr lang="fr-FR" sz="1100" dirty="0">
              <a:solidFill>
                <a:schemeClr val="tx1"/>
              </a:solidFill>
              <a:latin typeface="Calibri" panose="020F0502020204030204" pitchFamily="34" charset="0"/>
              <a:cs typeface="Calibri" panose="020F050202020403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100" dirty="0">
              <a:solidFill>
                <a:schemeClr val="tx1"/>
              </a:solidFill>
              <a:latin typeface="Calibri" panose="020F0502020204030204" pitchFamily="34" charset="0"/>
              <a:cs typeface="Calibri" panose="020F050202020403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dirty="0">
                <a:solidFill>
                  <a:schemeClr val="tx1"/>
                </a:solidFill>
                <a:latin typeface="Calibri" panose="020F0502020204030204" pitchFamily="34" charset="0"/>
                <a:cs typeface="Calibri" panose="020F0502020204030204" pitchFamily="34" charset="0"/>
              </a:rPr>
              <a:t>Les médecins étaient indemnisés pour leur participation à l’étude et pour suivre la formation. Malheureusement, des difficultés d’ordre administrative nous ont donné du fil à retordre. En effet, le financement pour notre composante était géré par l’université donc il y avait la nécessité de déposer une facture sur une interface en ligne appelée « </a:t>
            </a:r>
            <a:r>
              <a:rPr lang="fr-FR" sz="1100" dirty="0" err="1">
                <a:solidFill>
                  <a:schemeClr val="tx1"/>
                </a:solidFill>
                <a:latin typeface="Calibri" panose="020F0502020204030204" pitchFamily="34" charset="0"/>
                <a:cs typeface="Calibri" panose="020F0502020204030204" pitchFamily="34" charset="0"/>
              </a:rPr>
              <a:t>Choruspro</a:t>
            </a:r>
            <a:r>
              <a:rPr lang="fr-FR" sz="1100" dirty="0">
                <a:solidFill>
                  <a:schemeClr val="tx1"/>
                </a:solidFill>
                <a:latin typeface="Calibri" panose="020F0502020204030204" pitchFamily="34" charset="0"/>
                <a:cs typeface="Calibri" panose="020F0502020204030204" pitchFamily="34" charset="0"/>
              </a:rPr>
              <a:t> » ce qui donnait de l’</a:t>
            </a:r>
            <a:r>
              <a:rPr lang="fr-FR" sz="1100" dirty="0" err="1">
                <a:solidFill>
                  <a:schemeClr val="tx1"/>
                </a:solidFill>
                <a:latin typeface="Calibri" panose="020F0502020204030204" pitchFamily="34" charset="0"/>
                <a:cs typeface="Calibri" panose="020F0502020204030204" pitchFamily="34" charset="0"/>
              </a:rPr>
              <a:t>uticaire</a:t>
            </a:r>
            <a:r>
              <a:rPr lang="fr-FR" sz="1100" dirty="0">
                <a:solidFill>
                  <a:schemeClr val="tx1"/>
                </a:solidFill>
                <a:latin typeface="Calibri" panose="020F0502020204030204" pitchFamily="34" charset="0"/>
                <a:cs typeface="Calibri" panose="020F0502020204030204" pitchFamily="34" charset="0"/>
              </a:rPr>
              <a:t> aux médecins généralistes. Nous avons créé des tutoriels et même proposé de les accompagner dans leurs démarches. Beaucoup de participants se sont plaints et ont trouvé qu’ils avaient passé plus de temps pour se faire indemniser que pour suivre la formation… certains ont même abandonné l’idée de se faire indemniser.</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100" dirty="0">
              <a:solidFill>
                <a:schemeClr val="tx1"/>
              </a:solidFill>
              <a:latin typeface="Calibri" panose="020F0502020204030204" pitchFamily="34" charset="0"/>
              <a:cs typeface="Calibri" panose="020F0502020204030204" pitchFamily="34"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dirty="0">
                <a:solidFill>
                  <a:schemeClr val="tx1"/>
                </a:solidFill>
                <a:latin typeface="Calibri" panose="020F0502020204030204" pitchFamily="34" charset="0"/>
                <a:cs typeface="Calibri" panose="020F0502020204030204" pitchFamily="34" charset="0"/>
              </a:rPr>
              <a:t>De notre expérience, les MG ne participent pas à des études pour être forcement indemnisé mais il s’agit d’une marque de reconnaissance importante et militante à ne pas négliger. Ceci a donc été une déconvenue de notre côté que nous n’avions pas pensé / anticipé.</a:t>
            </a:r>
          </a:p>
          <a:p>
            <a:pPr marL="158750" indent="0">
              <a:buNone/>
            </a:pPr>
            <a:endParaRPr lang="fr-FR" dirty="0"/>
          </a:p>
        </p:txBody>
      </p:sp>
      <p:sp>
        <p:nvSpPr>
          <p:cNvPr id="4" name="Espace réservé du numéro de diapositive 3">
            <a:extLst>
              <a:ext uri="{FF2B5EF4-FFF2-40B4-BE49-F238E27FC236}">
                <a16:creationId xmlns:a16="http://schemas.microsoft.com/office/drawing/2014/main" id="{2D052DC0-FAC5-5F66-0117-CA36D8C2B20F}"/>
              </a:ext>
            </a:extLst>
          </p:cNvPr>
          <p:cNvSpPr>
            <a:spLocks noGrp="1"/>
          </p:cNvSpPr>
          <p:nvPr>
            <p:ph type="sldNum" idx="10"/>
          </p:nvPr>
        </p:nvSpPr>
        <p:spPr/>
        <p:txBody>
          <a:bodyPr/>
          <a:lstStyle/>
          <a:p>
            <a:pPr algn="r"/>
            <a:fld id="{C323207B-41EE-417E-9E3A-C79548517157}" type="slidenum">
              <a:rPr lang="fr-FR" sz="1400" b="0" strike="noStrike" spc="-1" smtClean="0">
                <a:latin typeface="Times New Roman"/>
              </a:rPr>
              <a:pPr algn="r"/>
              <a:t>5</a:t>
            </a:fld>
            <a:endParaRPr lang="fr-FR" sz="1400" b="0" strike="noStrike" spc="-1" dirty="0">
              <a:latin typeface="Times New Roman"/>
            </a:endParaRPr>
          </a:p>
        </p:txBody>
      </p:sp>
    </p:spTree>
    <p:extLst>
      <p:ext uri="{BB962C8B-B14F-4D97-AF65-F5344CB8AC3E}">
        <p14:creationId xmlns:p14="http://schemas.microsoft.com/office/powerpoint/2010/main" val="1548939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82F7E-8F01-CA35-9921-C68C909D3F3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CF70FD5-3A72-BED9-FD01-B6007BB27D12}"/>
              </a:ext>
            </a:extLst>
          </p:cNvPr>
          <p:cNvSpPr>
            <a:spLocks noGrp="1" noRot="1" noChangeAspect="1"/>
          </p:cNvSpPr>
          <p:nvPr>
            <p:ph type="sldImg"/>
          </p:nvPr>
        </p:nvSpPr>
        <p:spPr>
          <a:xfrm>
            <a:off x="217488" y="812800"/>
            <a:ext cx="7124700" cy="4008438"/>
          </a:xfrm>
        </p:spPr>
      </p:sp>
      <p:sp>
        <p:nvSpPr>
          <p:cNvPr id="3" name="Espace réservé des notes 2">
            <a:extLst>
              <a:ext uri="{FF2B5EF4-FFF2-40B4-BE49-F238E27FC236}">
                <a16:creationId xmlns:a16="http://schemas.microsoft.com/office/drawing/2014/main" id="{226CB2FA-0264-AD48-49DD-7FEAAC61CAF8}"/>
              </a:ext>
            </a:extLst>
          </p:cNvPr>
          <p:cNvSpPr>
            <a:spLocks noGrp="1"/>
          </p:cNvSpPr>
          <p:nvPr>
            <p:ph type="body" idx="1"/>
          </p:nvPr>
        </p:nvSpPr>
        <p:spPr/>
        <p:txBody>
          <a:bodyPr/>
          <a:lstStyle/>
          <a:p>
            <a:pPr marL="158750" indent="0">
              <a:buNone/>
            </a:pPr>
            <a:r>
              <a:rPr lang="fr-FR" dirty="0"/>
              <a:t>Pour conclure,</a:t>
            </a:r>
          </a:p>
          <a:p>
            <a:pPr marL="158750" indent="0">
              <a:buNone/>
            </a:pPr>
            <a:r>
              <a:rPr lang="fr-FR" dirty="0"/>
              <a:t>Nous pouvons dire que la formation semble avoir bien répondue aux attentes des participants.</a:t>
            </a:r>
          </a:p>
          <a:p>
            <a:pPr marL="158750" indent="0">
              <a:buNone/>
            </a:pPr>
            <a:r>
              <a:rPr lang="fr-FR" dirty="0"/>
              <a:t>Le fait qu’elle a été créée par des médecins généralistes pour des médecins généralistes en réfléchissant sur un format court en e-learning réalisable à tout moment au rythme des participants était un choix stratégique important à maintenir.</a:t>
            </a:r>
          </a:p>
          <a:p>
            <a:pPr marL="158750" indent="0">
              <a:buNone/>
            </a:pPr>
            <a:r>
              <a:rPr lang="fr-FR" dirty="0"/>
              <a:t>Malheureusement, dans le contexte du lancement de l’intervention, il était difficile d’enrôler les MG. Le schéma de l’étude </a:t>
            </a:r>
            <a:r>
              <a:rPr lang="fr-FR" dirty="0" err="1"/>
              <a:t>PrevHPV</a:t>
            </a:r>
            <a:r>
              <a:rPr lang="fr-FR" dirty="0"/>
              <a:t> faisait que certaines communes étaient parfois éloignées de nos réseaux habituels de recrutement.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La faible participation des médecins limite l’interprétation des résultats de l’étude </a:t>
            </a:r>
            <a:r>
              <a:rPr lang="fr-FR" dirty="0" err="1"/>
              <a:t>PrevHPV</a:t>
            </a:r>
            <a:r>
              <a:rPr lang="fr-FR" dirty="0"/>
              <a:t> mais si on raisonne en effet-dose (Dose d’intervention délivrée dans chaque commune) : il semble qu’il y ait eu tout de même un impact sur la couverture vaccinale à 2 mois après la fin de l’intervention.</a:t>
            </a:r>
          </a:p>
        </p:txBody>
      </p:sp>
      <p:sp>
        <p:nvSpPr>
          <p:cNvPr id="4" name="Espace réservé du numéro de diapositive 3">
            <a:extLst>
              <a:ext uri="{FF2B5EF4-FFF2-40B4-BE49-F238E27FC236}">
                <a16:creationId xmlns:a16="http://schemas.microsoft.com/office/drawing/2014/main" id="{E442FBA2-ECB1-4C55-933B-6288B97FF7E4}"/>
              </a:ext>
            </a:extLst>
          </p:cNvPr>
          <p:cNvSpPr>
            <a:spLocks noGrp="1"/>
          </p:cNvSpPr>
          <p:nvPr>
            <p:ph type="sldNum" idx="10"/>
          </p:nvPr>
        </p:nvSpPr>
        <p:spPr/>
        <p:txBody>
          <a:bodyPr/>
          <a:lstStyle/>
          <a:p>
            <a:pPr algn="r"/>
            <a:fld id="{C323207B-41EE-417E-9E3A-C79548517157}" type="slidenum">
              <a:rPr lang="fr-FR" sz="1400" b="0" strike="noStrike" spc="-1" smtClean="0">
                <a:latin typeface="Times New Roman"/>
              </a:rPr>
              <a:pPr algn="r"/>
              <a:t>6</a:t>
            </a:fld>
            <a:endParaRPr lang="fr-FR" sz="1400" b="0" strike="noStrike" spc="-1" dirty="0">
              <a:latin typeface="Times New Roman"/>
            </a:endParaRPr>
          </a:p>
        </p:txBody>
      </p:sp>
    </p:spTree>
    <p:extLst>
      <p:ext uri="{BB962C8B-B14F-4D97-AF65-F5344CB8AC3E}">
        <p14:creationId xmlns:p14="http://schemas.microsoft.com/office/powerpoint/2010/main" val="3776117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pPr marL="158750" indent="0">
              <a:buNone/>
            </a:pPr>
            <a:r>
              <a:rPr lang="fr-FR" dirty="0"/>
              <a:t>Je vous remercie pour votre attention</a:t>
            </a:r>
          </a:p>
          <a:p>
            <a:pPr marL="158750" indent="0">
              <a:buNone/>
            </a:pPr>
            <a:endParaRPr lang="fr-FR" dirty="0"/>
          </a:p>
          <a:p>
            <a:pPr marL="158750" indent="0">
              <a:buNone/>
            </a:pPr>
            <a:r>
              <a:rPr lang="fr-FR" dirty="0"/>
              <a:t>Je vous laisse les liens pour accéder à l’outil d’aide à la décision médicale partagée ainsi que les vidéos qui ont été réalisées dans le cadre de cette formation (même si elles ne sont plus hébergées sur le module de formation interactif).</a:t>
            </a:r>
          </a:p>
          <a:p>
            <a:pPr marL="158750" indent="0">
              <a:buNone/>
            </a:pPr>
            <a:r>
              <a:rPr lang="fr-FR" dirty="0"/>
              <a:t>Je vous laisse mon adresse mail : </a:t>
            </a:r>
            <a:r>
              <a:rPr lang="fr-FR" dirty="0" err="1"/>
              <a:t>s.bruel@univ-st-etienne.fr</a:t>
            </a:r>
            <a:endParaRPr lang="fr-FR" dirty="0"/>
          </a:p>
          <a:p>
            <a:pPr marL="158750" indent="0">
              <a:buNone/>
            </a:pPr>
            <a:endParaRPr lang="fr-FR" dirty="0"/>
          </a:p>
          <a:p>
            <a:pPr marL="158750" indent="0">
              <a:buNone/>
            </a:pPr>
            <a:r>
              <a:rPr lang="fr-FR" dirty="0"/>
              <a:t>J’espère que le travail réalisé dans le cadre de ce projet de recherche vous aura intéressé.</a:t>
            </a:r>
          </a:p>
          <a:p>
            <a:pPr marL="158750" indent="0">
              <a:buNone/>
            </a:pPr>
            <a:r>
              <a:rPr lang="fr-FR" dirty="0"/>
              <a:t>Au plaisir d’échanger avec vous sur cette thématique si vous le souhaitez.</a:t>
            </a:r>
          </a:p>
        </p:txBody>
      </p:sp>
      <p:sp>
        <p:nvSpPr>
          <p:cNvPr id="4" name="Espace réservé du numéro de diapositive 3"/>
          <p:cNvSpPr>
            <a:spLocks noGrp="1"/>
          </p:cNvSpPr>
          <p:nvPr>
            <p:ph type="sldNum" idx="10"/>
          </p:nvPr>
        </p:nvSpPr>
        <p:spPr/>
        <p:txBody>
          <a:bodyPr/>
          <a:lstStyle/>
          <a:p>
            <a:pPr algn="r"/>
            <a:fld id="{C323207B-41EE-417E-9E3A-C79548517157}" type="slidenum">
              <a:rPr lang="fr-FR" sz="1400" b="0" strike="noStrike" spc="-1" smtClean="0">
                <a:latin typeface="Times New Roman"/>
              </a:rPr>
              <a:pPr algn="r"/>
              <a:t>7</a:t>
            </a:fld>
            <a:endParaRPr lang="fr-FR" sz="1400" b="0" strike="noStrike" spc="-1" dirty="0">
              <a:latin typeface="Times New Roman"/>
            </a:endParaRPr>
          </a:p>
        </p:txBody>
      </p:sp>
    </p:spTree>
    <p:extLst>
      <p:ext uri="{BB962C8B-B14F-4D97-AF65-F5344CB8AC3E}">
        <p14:creationId xmlns:p14="http://schemas.microsoft.com/office/powerpoint/2010/main" val="4120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 name="Espace réservé du numéro de diapositive 1">
            <a:extLst>
              <a:ext uri="{FF2B5EF4-FFF2-40B4-BE49-F238E27FC236}">
                <a16:creationId xmlns:a16="http://schemas.microsoft.com/office/drawing/2014/main" id="{0096C84F-5177-4E70-9500-36B6A2145449}"/>
              </a:ext>
            </a:extLst>
          </p:cNvPr>
          <p:cNvSpPr>
            <a:spLocks noGrp="1"/>
          </p:cNvSpPr>
          <p:nvPr>
            <p:ph type="sldNum" sz="quarter" idx="4"/>
          </p:nvPr>
        </p:nvSpPr>
        <p:spPr>
          <a:xfrm>
            <a:off x="0" y="4868863"/>
            <a:ext cx="543340" cy="274637"/>
          </a:xfrm>
          <a:prstGeom prst="rect">
            <a:avLst/>
          </a:prstGeom>
        </p:spPr>
        <p:txBody>
          <a:bodyPr vert="horz" lIns="91440" tIns="45720" rIns="91440" bIns="45720" rtlCol="0" anchor="ctr"/>
          <a:lstStyle>
            <a:lvl1pPr algn="r">
              <a:defRPr sz="1000">
                <a:solidFill>
                  <a:schemeClr val="tx1">
                    <a:tint val="75000"/>
                  </a:schemeClr>
                </a:solidFill>
              </a:defRPr>
            </a:lvl1pPr>
          </a:lstStyle>
          <a:p>
            <a:fld id="{7F0AB81B-8AA3-4CFC-ABE7-C10F91AD3A33}"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 name="Espace réservé du numéro de diapositive 1">
            <a:extLst>
              <a:ext uri="{FF2B5EF4-FFF2-40B4-BE49-F238E27FC236}">
                <a16:creationId xmlns:a16="http://schemas.microsoft.com/office/drawing/2014/main" id="{F7762CEB-8A39-43C9-B618-9B9221CD6675}"/>
              </a:ext>
            </a:extLst>
          </p:cNvPr>
          <p:cNvSpPr txBox="1">
            <a:spLocks/>
          </p:cNvSpPr>
          <p:nvPr userDrawn="1"/>
        </p:nvSpPr>
        <p:spPr>
          <a:xfrm>
            <a:off x="0" y="4868863"/>
            <a:ext cx="54334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7F0AB81B-8AA3-4CFC-ABE7-C10F91AD3A33}"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 name="Espace réservé du numéro de diapositive 1">
            <a:extLst>
              <a:ext uri="{FF2B5EF4-FFF2-40B4-BE49-F238E27FC236}">
                <a16:creationId xmlns:a16="http://schemas.microsoft.com/office/drawing/2014/main" id="{D841A822-49A7-4D64-86E0-BF7E1761F990}"/>
              </a:ext>
            </a:extLst>
          </p:cNvPr>
          <p:cNvSpPr txBox="1">
            <a:spLocks/>
          </p:cNvSpPr>
          <p:nvPr userDrawn="1"/>
        </p:nvSpPr>
        <p:spPr>
          <a:xfrm>
            <a:off x="0" y="4868863"/>
            <a:ext cx="54334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7F0AB81B-8AA3-4CFC-ABE7-C10F91AD3A33}"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 name="Espace réservé du numéro de diapositive 1">
            <a:extLst>
              <a:ext uri="{FF2B5EF4-FFF2-40B4-BE49-F238E27FC236}">
                <a16:creationId xmlns:a16="http://schemas.microsoft.com/office/drawing/2014/main" id="{240858BC-7953-4C90-A898-E8ABB034DA46}"/>
              </a:ext>
            </a:extLst>
          </p:cNvPr>
          <p:cNvSpPr txBox="1">
            <a:spLocks/>
          </p:cNvSpPr>
          <p:nvPr userDrawn="1"/>
        </p:nvSpPr>
        <p:spPr>
          <a:xfrm>
            <a:off x="0" y="4868863"/>
            <a:ext cx="54334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7F0AB81B-8AA3-4CFC-ABE7-C10F91AD3A33}"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 name="Espace réservé du numéro de diapositive 1">
            <a:extLst>
              <a:ext uri="{FF2B5EF4-FFF2-40B4-BE49-F238E27FC236}">
                <a16:creationId xmlns:a16="http://schemas.microsoft.com/office/drawing/2014/main" id="{EF8C43DB-BAA2-4A68-A5FE-143F2EB67082}"/>
              </a:ext>
            </a:extLst>
          </p:cNvPr>
          <p:cNvSpPr txBox="1">
            <a:spLocks/>
          </p:cNvSpPr>
          <p:nvPr userDrawn="1"/>
        </p:nvSpPr>
        <p:spPr>
          <a:xfrm>
            <a:off x="0" y="4868863"/>
            <a:ext cx="54334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7F0AB81B-8AA3-4CFC-ABE7-C10F91AD3A33}"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 name="Espace réservé du numéro de diapositive 1">
            <a:extLst>
              <a:ext uri="{FF2B5EF4-FFF2-40B4-BE49-F238E27FC236}">
                <a16:creationId xmlns:a16="http://schemas.microsoft.com/office/drawing/2014/main" id="{F3B7FDD3-842B-4849-BCDC-5714906372A2}"/>
              </a:ext>
            </a:extLst>
          </p:cNvPr>
          <p:cNvSpPr txBox="1">
            <a:spLocks/>
          </p:cNvSpPr>
          <p:nvPr userDrawn="1"/>
        </p:nvSpPr>
        <p:spPr>
          <a:xfrm>
            <a:off x="0" y="4868863"/>
            <a:ext cx="543340"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7F0AB81B-8AA3-4CFC-ABE7-C10F91AD3A33}"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1" name="PlaceHolder 2"/>
          <p:cNvSpPr>
            <a:spLocks noGrp="1"/>
          </p:cNvSpPr>
          <p:nvPr>
            <p:ph type="subTitle"/>
          </p:nvPr>
        </p:nvSpPr>
        <p:spPr>
          <a:xfrm>
            <a:off x="507870" y="1620540"/>
            <a:ext cx="6447330" cy="2910330"/>
          </a:xfrm>
          <a:prstGeom prst="rect">
            <a:avLst/>
          </a:prstGeom>
        </p:spPr>
        <p:txBody>
          <a:bodyPr lIns="0" tIns="0" rIns="0" bIns="0" anchor="ctr">
            <a:noAutofit/>
          </a:bodyPr>
          <a:lstStyle/>
          <a:p>
            <a:pPr algn="ctr"/>
            <a:endParaRPr lang="fr-FR" sz="2400" b="0" strike="noStrike" spc="-1">
              <a:latin typeface="Arial"/>
            </a:endParaRPr>
          </a:p>
        </p:txBody>
      </p:sp>
      <p:sp>
        <p:nvSpPr>
          <p:cNvPr id="4" name="Titre 3"/>
          <p:cNvSpPr>
            <a:spLocks noGrp="1"/>
          </p:cNvSpPr>
          <p:nvPr>
            <p:ph type="title"/>
          </p:nvPr>
        </p:nvSpPr>
        <p:spPr/>
        <p:txBody>
          <a:bodyPr/>
          <a:lstStyle/>
          <a:p>
            <a:r>
              <a:rPr lang="fr-FR"/>
              <a:t>Cliquez pour modifier le style du titre</a:t>
            </a:r>
          </a:p>
        </p:txBody>
      </p:sp>
      <p:sp>
        <p:nvSpPr>
          <p:cNvPr id="5" name="Espace réservé du numéro de diapositive 1">
            <a:extLst>
              <a:ext uri="{FF2B5EF4-FFF2-40B4-BE49-F238E27FC236}">
                <a16:creationId xmlns:a16="http://schemas.microsoft.com/office/drawing/2014/main" id="{151CBDAF-8625-4104-A6F8-FF34AC77BB17}"/>
              </a:ext>
            </a:extLst>
          </p:cNvPr>
          <p:cNvSpPr>
            <a:spLocks noGrp="1"/>
          </p:cNvSpPr>
          <p:nvPr>
            <p:ph type="sldNum" sz="quarter" idx="4"/>
          </p:nvPr>
        </p:nvSpPr>
        <p:spPr>
          <a:xfrm>
            <a:off x="0" y="4868863"/>
            <a:ext cx="543340" cy="274637"/>
          </a:xfrm>
          <a:prstGeom prst="rect">
            <a:avLst/>
          </a:prstGeom>
        </p:spPr>
        <p:txBody>
          <a:bodyPr vert="horz" lIns="91440" tIns="45720" rIns="91440" bIns="45720" rtlCol="0" anchor="ctr"/>
          <a:lstStyle>
            <a:lvl1pPr algn="r">
              <a:defRPr sz="1000">
                <a:solidFill>
                  <a:schemeClr val="tx1">
                    <a:tint val="75000"/>
                  </a:schemeClr>
                </a:solidFill>
              </a:defRPr>
            </a:lvl1pPr>
          </a:lstStyle>
          <a:p>
            <a:fld id="{7F0AB81B-8AA3-4CFC-ABE7-C10F91AD3A33}" type="slidenum">
              <a:rPr lang="en-US" smtClean="0"/>
              <a:pPr/>
              <a:t>‹N°›</a:t>
            </a:fld>
            <a:endParaRPr lang="en-US"/>
          </a:p>
        </p:txBody>
      </p:sp>
    </p:spTree>
    <p:extLst>
      <p:ext uri="{BB962C8B-B14F-4D97-AF65-F5344CB8AC3E}">
        <p14:creationId xmlns:p14="http://schemas.microsoft.com/office/powerpoint/2010/main" val="79532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2" name="Espace réservé du numéro de diapositive 1">
            <a:extLst>
              <a:ext uri="{FF2B5EF4-FFF2-40B4-BE49-F238E27FC236}">
                <a16:creationId xmlns:a16="http://schemas.microsoft.com/office/drawing/2014/main" id="{2936DF62-5799-4EF4-82CE-AF0DD4E61858}"/>
              </a:ext>
            </a:extLst>
          </p:cNvPr>
          <p:cNvSpPr>
            <a:spLocks noGrp="1"/>
          </p:cNvSpPr>
          <p:nvPr>
            <p:ph type="sldNum" sz="quarter" idx="4"/>
          </p:nvPr>
        </p:nvSpPr>
        <p:spPr>
          <a:xfrm>
            <a:off x="0" y="4868863"/>
            <a:ext cx="543340" cy="274637"/>
          </a:xfrm>
          <a:prstGeom prst="rect">
            <a:avLst/>
          </a:prstGeom>
        </p:spPr>
        <p:txBody>
          <a:bodyPr vert="horz" lIns="91440" tIns="45720" rIns="91440" bIns="45720" rtlCol="0" anchor="ctr"/>
          <a:lstStyle>
            <a:lvl1pPr algn="r">
              <a:defRPr sz="1000">
                <a:solidFill>
                  <a:schemeClr val="tx1">
                    <a:tint val="75000"/>
                  </a:schemeClr>
                </a:solidFill>
              </a:defRPr>
            </a:lvl1pPr>
          </a:lstStyle>
          <a:p>
            <a:fld id="{7F0AB81B-8AA3-4CFC-ABE7-C10F91AD3A33}" type="slidenum">
              <a:rPr lang="en-US" smtClean="0"/>
              <a:pPr/>
              <a:t>‹N°›</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6" r:id="rId5"/>
    <p:sldLayoutId id="2147483657" r:id="rId6"/>
    <p:sldLayoutId id="214748366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www.soshpv.fr/formation-mg" TargetMode="External"/><Relationship Id="rId4" Type="http://schemas.openxmlformats.org/officeDocument/2006/relationships/hyperlink" Target="http://www.soshpv.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p:nvPr/>
        </p:nvSpPr>
        <p:spPr>
          <a:xfrm>
            <a:off x="1973575" y="4053850"/>
            <a:ext cx="6873300" cy="831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GB" sz="2100">
                <a:solidFill>
                  <a:schemeClr val="dk1"/>
                </a:solidFill>
                <a:latin typeface="Calibri"/>
                <a:ea typeface="Calibri"/>
                <a:cs typeface="Calibri"/>
                <a:sym typeface="Calibri"/>
              </a:rPr>
              <a:t>• Les aides à la décision pour les patients complètent (et non remplacent) les conseils des cliniciens sur les options.</a:t>
            </a:r>
            <a:endParaRPr sz="1200"/>
          </a:p>
        </p:txBody>
      </p:sp>
      <p:sp>
        <p:nvSpPr>
          <p:cNvPr id="58" name="Google Shape;58;p13"/>
          <p:cNvSpPr txBox="1"/>
          <p:nvPr/>
        </p:nvSpPr>
        <p:spPr>
          <a:xfrm>
            <a:off x="748525" y="1946200"/>
            <a:ext cx="7677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9" name="Google Shape;59;p13"/>
          <p:cNvSpPr/>
          <p:nvPr/>
        </p:nvSpPr>
        <p:spPr>
          <a:xfrm>
            <a:off x="727224" y="1929725"/>
            <a:ext cx="7845275" cy="12249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lvl="0" algn="ctr"/>
            <a:r>
              <a:rPr lang="fr-FR" sz="3200" dirty="0">
                <a:latin typeface="Calibri"/>
                <a:ea typeface="Calibri"/>
                <a:cs typeface="Calibri"/>
                <a:sym typeface="Calibri"/>
              </a:rPr>
              <a:t>Freins et leviers à l’implémentation de l’intervention</a:t>
            </a:r>
          </a:p>
        </p:txBody>
      </p:sp>
      <p:sp>
        <p:nvSpPr>
          <p:cNvPr id="60" name="Google Shape;60;p13"/>
          <p:cNvSpPr txBox="1"/>
          <p:nvPr/>
        </p:nvSpPr>
        <p:spPr>
          <a:xfrm>
            <a:off x="684375" y="988625"/>
            <a:ext cx="769800" cy="15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600" b="1" dirty="0">
                <a:latin typeface="Calibri"/>
                <a:ea typeface="Calibri"/>
                <a:cs typeface="Calibri"/>
                <a:sym typeface="Calibri"/>
              </a:rPr>
              <a:t>3</a:t>
            </a:r>
            <a:endParaRPr sz="8600" b="1" dirty="0">
              <a:latin typeface="Calibri"/>
              <a:ea typeface="Calibri"/>
              <a:cs typeface="Calibri"/>
              <a:sym typeface="Calibri"/>
            </a:endParaRPr>
          </a:p>
        </p:txBody>
      </p:sp>
      <p:pic>
        <p:nvPicPr>
          <p:cNvPr id="61" name="Google Shape;61;p13"/>
          <p:cNvPicPr preferRelativeResize="0"/>
          <p:nvPr/>
        </p:nvPicPr>
        <p:blipFill rotWithShape="1">
          <a:blip r:embed="rId3">
            <a:alphaModFix/>
          </a:blip>
          <a:srcRect t="69853" b="5024"/>
          <a:stretch/>
        </p:blipFill>
        <p:spPr>
          <a:xfrm>
            <a:off x="-5825" y="3833350"/>
            <a:ext cx="9144000" cy="1292174"/>
          </a:xfrm>
          <a:prstGeom prst="rect">
            <a:avLst/>
          </a:prstGeom>
          <a:noFill/>
          <a:ln>
            <a:noFill/>
          </a:ln>
        </p:spPr>
      </p:pic>
      <p:sp>
        <p:nvSpPr>
          <p:cNvPr id="2" name="ZoneTexte 1"/>
          <p:cNvSpPr txBox="1"/>
          <p:nvPr/>
        </p:nvSpPr>
        <p:spPr>
          <a:xfrm>
            <a:off x="737374" y="3287238"/>
            <a:ext cx="7233320" cy="1091068"/>
          </a:xfrm>
          <a:prstGeom prst="rect">
            <a:avLst/>
          </a:prstGeom>
          <a:noFill/>
        </p:spPr>
        <p:txBody>
          <a:bodyPr wrap="square" rtlCol="0">
            <a:spAutoFit/>
          </a:bodyPr>
          <a:lstStyle/>
          <a:p>
            <a:pPr>
              <a:lnSpc>
                <a:spcPct val="110000"/>
              </a:lnSpc>
            </a:pPr>
            <a:r>
              <a:rPr lang="fr-FR" sz="2000" b="1" dirty="0">
                <a:latin typeface="Calibri" panose="020F0502020204030204" pitchFamily="34" charset="0"/>
                <a:cs typeface="Calibri" panose="020F0502020204030204" pitchFamily="34" charset="0"/>
              </a:rPr>
              <a:t>Dr Sébastien Bruel</a:t>
            </a:r>
            <a:r>
              <a:rPr lang="fr-FR" sz="2000" dirty="0">
                <a:latin typeface="Calibri" panose="020F0502020204030204" pitchFamily="34" charset="0"/>
                <a:cs typeface="Calibri" panose="020F0502020204030204" pitchFamily="34" charset="0"/>
              </a:rPr>
              <a:t>, Médecine Générale</a:t>
            </a:r>
          </a:p>
          <a:p>
            <a:pPr>
              <a:lnSpc>
                <a:spcPct val="110000"/>
              </a:lnSpc>
            </a:pPr>
            <a:r>
              <a:rPr lang="fr-FR" sz="2000" dirty="0" err="1">
                <a:latin typeface="Calibri" panose="020F0502020204030204" pitchFamily="34" charset="0"/>
                <a:cs typeface="Calibri" panose="020F0502020204030204" pitchFamily="34" charset="0"/>
              </a:rPr>
              <a:t>s.bruel@univ-st-etienne.fr</a:t>
            </a:r>
            <a:endParaRPr lang="fr-FR" sz="2000" dirty="0">
              <a:latin typeface="Calibri" panose="020F0502020204030204" pitchFamily="34" charset="0"/>
              <a:cs typeface="Calibri" panose="020F0502020204030204" pitchFamily="34" charset="0"/>
            </a:endParaRPr>
          </a:p>
          <a:p>
            <a:pPr>
              <a:lnSpc>
                <a:spcPct val="110000"/>
              </a:lnSpc>
            </a:pPr>
            <a:endParaRPr lang="fr-FR" sz="2000" dirty="0">
              <a:latin typeface="Calibri" panose="020F0502020204030204" pitchFamily="34" charset="0"/>
              <a:cs typeface="Calibri" panose="020F0502020204030204" pitchFamily="34" charset="0"/>
            </a:endParaRPr>
          </a:p>
        </p:txBody>
      </p:sp>
      <p:pic>
        <p:nvPicPr>
          <p:cNvPr id="16" name="Image 15">
            <a:extLst>
              <a:ext uri="{FF2B5EF4-FFF2-40B4-BE49-F238E27FC236}">
                <a16:creationId xmlns:a16="http://schemas.microsoft.com/office/drawing/2014/main" id="{CBD85325-9B66-ED46-BA11-57E985F747B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87425" y="4407934"/>
            <a:ext cx="1128755" cy="590426"/>
          </a:xfrm>
          <a:prstGeom prst="rect">
            <a:avLst/>
          </a:prstGeom>
        </p:spPr>
      </p:pic>
      <p:sp>
        <p:nvSpPr>
          <p:cNvPr id="6" name="Espace réservé du numéro de diapositive 5">
            <a:extLst>
              <a:ext uri="{FF2B5EF4-FFF2-40B4-BE49-F238E27FC236}">
                <a16:creationId xmlns:a16="http://schemas.microsoft.com/office/drawing/2014/main" id="{C9FDABB9-E2D0-4D33-922D-4523D0958405}"/>
              </a:ext>
            </a:extLst>
          </p:cNvPr>
          <p:cNvSpPr>
            <a:spLocks noGrp="1"/>
          </p:cNvSpPr>
          <p:nvPr>
            <p:ph type="sldNum" sz="quarter" idx="4"/>
          </p:nvPr>
        </p:nvSpPr>
        <p:spPr/>
        <p:txBody>
          <a:bodyPr/>
          <a:lstStyle/>
          <a:p>
            <a:fld id="{7F0AB81B-8AA3-4CFC-ABE7-C10F91AD3A33}" type="slidenum">
              <a:rPr lang="en-US" smtClean="0"/>
              <a:pPr/>
              <a:t>1</a:t>
            </a:fld>
            <a:endParaRPr lang="en-US"/>
          </a:p>
        </p:txBody>
      </p:sp>
      <p:grpSp>
        <p:nvGrpSpPr>
          <p:cNvPr id="4" name="Groupe 3">
            <a:extLst>
              <a:ext uri="{FF2B5EF4-FFF2-40B4-BE49-F238E27FC236}">
                <a16:creationId xmlns:a16="http://schemas.microsoft.com/office/drawing/2014/main" id="{91E9FEAF-7AD5-0272-79F4-049CC226BE63}"/>
              </a:ext>
            </a:extLst>
          </p:cNvPr>
          <p:cNvGrpSpPr/>
          <p:nvPr/>
        </p:nvGrpSpPr>
        <p:grpSpPr>
          <a:xfrm>
            <a:off x="0" y="0"/>
            <a:ext cx="9144000" cy="1292174"/>
            <a:chOff x="0" y="0"/>
            <a:chExt cx="9144000" cy="1292174"/>
          </a:xfrm>
        </p:grpSpPr>
        <p:pic>
          <p:nvPicPr>
            <p:cNvPr id="5" name="Google Shape;57;p13">
              <a:extLst>
                <a:ext uri="{FF2B5EF4-FFF2-40B4-BE49-F238E27FC236}">
                  <a16:creationId xmlns:a16="http://schemas.microsoft.com/office/drawing/2014/main" id="{19D92075-BF04-579A-843D-4C7268D2C477}"/>
                </a:ext>
              </a:extLst>
            </p:cNvPr>
            <p:cNvPicPr preferRelativeResize="0"/>
            <p:nvPr/>
          </p:nvPicPr>
          <p:blipFill rotWithShape="1">
            <a:blip r:embed="rId3">
              <a:alphaModFix/>
            </a:blip>
            <a:srcRect b="74877"/>
            <a:stretch/>
          </p:blipFill>
          <p:spPr>
            <a:xfrm>
              <a:off x="0" y="0"/>
              <a:ext cx="9144000" cy="1292174"/>
            </a:xfrm>
            <a:prstGeom prst="rect">
              <a:avLst/>
            </a:prstGeom>
            <a:noFill/>
            <a:ln>
              <a:noFill/>
            </a:ln>
          </p:spPr>
        </p:pic>
        <p:pic>
          <p:nvPicPr>
            <p:cNvPr id="7" name="Image 6" descr="Logo-Plan-cancer-2014-2019_large.jpg">
              <a:extLst>
                <a:ext uri="{FF2B5EF4-FFF2-40B4-BE49-F238E27FC236}">
                  <a16:creationId xmlns:a16="http://schemas.microsoft.com/office/drawing/2014/main" id="{E88E1B73-B988-56E3-9539-BB7CB2EEBDEE}"/>
                </a:ext>
              </a:extLst>
            </p:cNvPr>
            <p:cNvPicPr/>
            <p:nvPr/>
          </p:nvPicPr>
          <p:blipFill>
            <a:blip r:embed="rId5" cstate="print"/>
            <a:stretch>
              <a:fillRect/>
            </a:stretch>
          </p:blipFill>
          <p:spPr>
            <a:xfrm>
              <a:off x="6979030" y="286106"/>
              <a:ext cx="885825" cy="477361"/>
            </a:xfrm>
            <a:prstGeom prst="rect">
              <a:avLst/>
            </a:prstGeom>
          </p:spPr>
        </p:pic>
        <p:pic>
          <p:nvPicPr>
            <p:cNvPr id="8" name="Image 7">
              <a:extLst>
                <a:ext uri="{FF2B5EF4-FFF2-40B4-BE49-F238E27FC236}">
                  <a16:creationId xmlns:a16="http://schemas.microsoft.com/office/drawing/2014/main" id="{D18EDAC6-CC74-5C2D-44C2-2DE51F2A22DE}"/>
                </a:ext>
              </a:extLst>
            </p:cNvPr>
            <p:cNvPicPr>
              <a:picLocks noChangeAspect="1"/>
            </p:cNvPicPr>
            <p:nvPr/>
          </p:nvPicPr>
          <p:blipFill rotWithShape="1">
            <a:blip r:embed="rId6"/>
            <a:srcRect l="7485" t="27814" r="34552" b="14921"/>
            <a:stretch/>
          </p:blipFill>
          <p:spPr>
            <a:xfrm>
              <a:off x="5788083" y="377486"/>
              <a:ext cx="841739" cy="427792"/>
            </a:xfrm>
            <a:prstGeom prst="rect">
              <a:avLst/>
            </a:prstGeom>
          </p:spPr>
        </p:pic>
        <p:pic>
          <p:nvPicPr>
            <p:cNvPr id="9" name="Image 8">
              <a:extLst>
                <a:ext uri="{FF2B5EF4-FFF2-40B4-BE49-F238E27FC236}">
                  <a16:creationId xmlns:a16="http://schemas.microsoft.com/office/drawing/2014/main" id="{3BE3734B-AFC2-D57A-3A6A-1CF8365BB7B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872" b="15820"/>
            <a:stretch/>
          </p:blipFill>
          <p:spPr bwMode="auto">
            <a:xfrm>
              <a:off x="3647916" y="195185"/>
              <a:ext cx="2045015" cy="659201"/>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80430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a:extLst>
              <a:ext uri="{FF2B5EF4-FFF2-40B4-BE49-F238E27FC236}">
                <a16:creationId xmlns:a16="http://schemas.microsoft.com/office/drawing/2014/main" id="{2CF7C6E0-6117-4E83-92A2-7FB625C10CB2}"/>
              </a:ext>
            </a:extLst>
          </p:cNvPr>
          <p:cNvSpPr>
            <a:spLocks noGrp="1"/>
          </p:cNvSpPr>
          <p:nvPr>
            <p:ph type="title"/>
          </p:nvPr>
        </p:nvSpPr>
        <p:spPr>
          <a:xfrm>
            <a:off x="2150409" y="506965"/>
            <a:ext cx="6447330" cy="418731"/>
          </a:xfrm>
        </p:spPr>
        <p:txBody>
          <a:bodyPr/>
          <a:lstStyle/>
          <a:p>
            <a:pPr marL="0" indent="0">
              <a:lnSpc>
                <a:spcPct val="90000"/>
              </a:lnSpc>
              <a:buNone/>
            </a:pPr>
            <a:br>
              <a:rPr lang="fr-FR" sz="2800" b="1" dirty="0">
                <a:solidFill>
                  <a:srgbClr val="002060"/>
                </a:solidFill>
                <a:latin typeface="Calibri" panose="020F0502020204030204" pitchFamily="34" charset="0"/>
                <a:cs typeface="Calibri" panose="020F0502020204030204" pitchFamily="34" charset="0"/>
              </a:rPr>
            </a:br>
            <a:r>
              <a:rPr lang="fr-FR" sz="2800" b="1" dirty="0">
                <a:solidFill>
                  <a:srgbClr val="002060"/>
                </a:solidFill>
                <a:latin typeface="Calibri" panose="020F0502020204030204" pitchFamily="34" charset="0"/>
                <a:cs typeface="Calibri" panose="020F0502020204030204" pitchFamily="34" charset="0"/>
              </a:rPr>
              <a:t>Freins et leviers à l’implémentation de l’intervention</a:t>
            </a:r>
            <a:br>
              <a:rPr lang="fr-FR" sz="2800" b="1" dirty="0">
                <a:solidFill>
                  <a:srgbClr val="002060"/>
                </a:solidFill>
                <a:latin typeface="Calibri" panose="020F0502020204030204" pitchFamily="34" charset="0"/>
                <a:cs typeface="Calibri" panose="020F0502020204030204" pitchFamily="34" charset="0"/>
              </a:rPr>
            </a:br>
            <a:endParaRPr lang="fr-FR" sz="2800" b="1" dirty="0">
              <a:solidFill>
                <a:srgbClr val="002060"/>
              </a:solidFill>
              <a:latin typeface="Calibri" panose="020F0502020204030204" pitchFamily="34" charset="0"/>
              <a:cs typeface="Calibri" panose="020F0502020204030204" pitchFamily="34" charset="0"/>
            </a:endParaRPr>
          </a:p>
        </p:txBody>
      </p:sp>
      <p:sp>
        <p:nvSpPr>
          <p:cNvPr id="7" name="Google Shape;66;p14">
            <a:extLst>
              <a:ext uri="{FF2B5EF4-FFF2-40B4-BE49-F238E27FC236}">
                <a16:creationId xmlns:a16="http://schemas.microsoft.com/office/drawing/2014/main" id="{1ED7E25C-C8C9-4129-9A18-02F171763945}"/>
              </a:ext>
            </a:extLst>
          </p:cNvPr>
          <p:cNvSpPr/>
          <p:nvPr/>
        </p:nvSpPr>
        <p:spPr>
          <a:xfrm>
            <a:off x="0" y="489616"/>
            <a:ext cx="1724025" cy="769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2200" b="1" dirty="0"/>
              <a:t>MG</a:t>
            </a:r>
          </a:p>
        </p:txBody>
      </p:sp>
      <p:sp>
        <p:nvSpPr>
          <p:cNvPr id="8" name="Google Shape;67;p14">
            <a:extLst>
              <a:ext uri="{FF2B5EF4-FFF2-40B4-BE49-F238E27FC236}">
                <a16:creationId xmlns:a16="http://schemas.microsoft.com/office/drawing/2014/main" id="{516607CE-044D-447D-9476-96B71A4DFBAB}"/>
              </a:ext>
            </a:extLst>
          </p:cNvPr>
          <p:cNvSpPr txBox="1"/>
          <p:nvPr/>
        </p:nvSpPr>
        <p:spPr>
          <a:xfrm>
            <a:off x="209300" y="-89184"/>
            <a:ext cx="1153500" cy="8771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500" b="1" dirty="0">
                <a:latin typeface="Calibri"/>
                <a:ea typeface="Calibri"/>
                <a:cs typeface="Calibri"/>
                <a:sym typeface="Calibri"/>
              </a:rPr>
              <a:t>M3</a:t>
            </a:r>
            <a:endParaRPr sz="4500" b="1" dirty="0">
              <a:latin typeface="Calibri"/>
              <a:ea typeface="Calibri"/>
              <a:cs typeface="Calibri"/>
              <a:sym typeface="Calibri"/>
            </a:endParaRPr>
          </a:p>
        </p:txBody>
      </p:sp>
      <p:sp>
        <p:nvSpPr>
          <p:cNvPr id="2" name="Espace réservé du numéro de diapositive 1">
            <a:extLst>
              <a:ext uri="{FF2B5EF4-FFF2-40B4-BE49-F238E27FC236}">
                <a16:creationId xmlns:a16="http://schemas.microsoft.com/office/drawing/2014/main" id="{E7BD59A8-8EF3-43A9-AB65-FE7A63041CE9}"/>
              </a:ext>
            </a:extLst>
          </p:cNvPr>
          <p:cNvSpPr>
            <a:spLocks noGrp="1"/>
          </p:cNvSpPr>
          <p:nvPr>
            <p:ph type="sldNum" sz="quarter" idx="4"/>
          </p:nvPr>
        </p:nvSpPr>
        <p:spPr/>
        <p:txBody>
          <a:bodyPr/>
          <a:lstStyle/>
          <a:p>
            <a:fld id="{7F0AB81B-8AA3-4CFC-ABE7-C10F91AD3A33}" type="slidenum">
              <a:rPr lang="en-US" smtClean="0"/>
              <a:pPr/>
              <a:t>2</a:t>
            </a:fld>
            <a:endParaRPr lang="en-US"/>
          </a:p>
        </p:txBody>
      </p:sp>
      <p:sp>
        <p:nvSpPr>
          <p:cNvPr id="5" name="Espace réservé du contenu 2">
            <a:extLst>
              <a:ext uri="{FF2B5EF4-FFF2-40B4-BE49-F238E27FC236}">
                <a16:creationId xmlns:a16="http://schemas.microsoft.com/office/drawing/2014/main" id="{9963DCF0-FA48-BE24-4213-5D67CCBB5F60}"/>
              </a:ext>
            </a:extLst>
          </p:cNvPr>
          <p:cNvSpPr txBox="1">
            <a:spLocks/>
          </p:cNvSpPr>
          <p:nvPr/>
        </p:nvSpPr>
        <p:spPr>
          <a:xfrm>
            <a:off x="190823" y="1517917"/>
            <a:ext cx="3886872" cy="640597"/>
          </a:xfrm>
          <a:prstGeom prst="rect">
            <a:avLst/>
          </a:prstGeom>
        </p:spPr>
        <p:txBody>
          <a:bodyPr vert="horz" lIns="90000" tIns="45720" rIns="91440" bIns="45720" rtlCol="0">
            <a:noAutofit/>
          </a:bodyPr>
          <a:lstStyle>
            <a:lvl1pPr marL="287419" indent="-452628" algn="l" defTabSz="1149675" rtl="0" eaLnBrk="1" latinLnBrk="0" hangingPunct="1">
              <a:lnSpc>
                <a:spcPct val="90000"/>
              </a:lnSpc>
              <a:spcBef>
                <a:spcPts val="1257"/>
              </a:spcBef>
              <a:buClr>
                <a:srgbClr val="F29206"/>
              </a:buClr>
              <a:buSzPct val="90000"/>
              <a:buFont typeface="Courier New" panose="02070309020205020404" pitchFamily="49" charset="0"/>
              <a:buChar char="o"/>
              <a:defRPr sz="3772" b="0" i="0" kern="1200">
                <a:solidFill>
                  <a:srgbClr val="2B2E7C"/>
                </a:solidFill>
                <a:latin typeface="Barlow Condensed" pitchFamily="2" charset="77"/>
                <a:ea typeface="+mn-ea"/>
                <a:cs typeface="+mn-cs"/>
              </a:defRPr>
            </a:lvl1pPr>
            <a:lvl2pPr marL="862256" indent="-287419" algn="l" defTabSz="1149675" rtl="0" eaLnBrk="1" latinLnBrk="0" hangingPunct="1">
              <a:lnSpc>
                <a:spcPct val="90000"/>
              </a:lnSpc>
              <a:spcBef>
                <a:spcPts val="629"/>
              </a:spcBef>
              <a:buFont typeface="Arial" panose="020B0604020202020204" pitchFamily="34" charset="0"/>
              <a:buChar char="•"/>
              <a:defRPr sz="3269" b="0" i="0" kern="1200">
                <a:solidFill>
                  <a:srgbClr val="898989"/>
                </a:solidFill>
                <a:latin typeface="Barlow Condensed" pitchFamily="2" charset="77"/>
                <a:ea typeface="+mn-ea"/>
                <a:cs typeface="+mn-cs"/>
              </a:defRPr>
            </a:lvl2pPr>
            <a:lvl3pPr marL="1437094" indent="-287419" algn="l" defTabSz="1149675" rtl="0" eaLnBrk="1" latinLnBrk="0" hangingPunct="1">
              <a:lnSpc>
                <a:spcPct val="90000"/>
              </a:lnSpc>
              <a:spcBef>
                <a:spcPts val="629"/>
              </a:spcBef>
              <a:buFont typeface="Arial" panose="020B0604020202020204" pitchFamily="34" charset="0"/>
              <a:buChar char="•"/>
              <a:defRPr sz="2515" b="0" i="0" kern="1200">
                <a:solidFill>
                  <a:srgbClr val="898989"/>
                </a:solidFill>
                <a:latin typeface="Barlow Condensed" pitchFamily="2" charset="77"/>
                <a:ea typeface="+mn-ea"/>
                <a:cs typeface="+mn-cs"/>
              </a:defRPr>
            </a:lvl3pPr>
            <a:lvl4pPr marL="2011931" indent="-287419" algn="l" defTabSz="1149675" rtl="0" eaLnBrk="1" latinLnBrk="0" hangingPunct="1">
              <a:lnSpc>
                <a:spcPct val="90000"/>
              </a:lnSpc>
              <a:spcBef>
                <a:spcPts val="629"/>
              </a:spcBef>
              <a:buFont typeface="Arial" panose="020B0604020202020204" pitchFamily="34" charset="0"/>
              <a:buChar char="•"/>
              <a:defRPr sz="2515" b="0" i="0" kern="1200">
                <a:solidFill>
                  <a:srgbClr val="898989"/>
                </a:solidFill>
                <a:latin typeface="Barlow Condensed" pitchFamily="2" charset="77"/>
                <a:ea typeface="+mn-ea"/>
                <a:cs typeface="+mn-cs"/>
              </a:defRPr>
            </a:lvl4pPr>
            <a:lvl5pPr marL="2586769" indent="-287419" algn="l" defTabSz="1149675" rtl="0" eaLnBrk="1" latinLnBrk="0" hangingPunct="1">
              <a:lnSpc>
                <a:spcPct val="90000"/>
              </a:lnSpc>
              <a:spcBef>
                <a:spcPts val="629"/>
              </a:spcBef>
              <a:buFont typeface="Arial" panose="020B0604020202020204" pitchFamily="34" charset="0"/>
              <a:buChar char="•"/>
              <a:defRPr sz="2515" b="0" i="0" kern="1200">
                <a:solidFill>
                  <a:srgbClr val="898989"/>
                </a:solidFill>
                <a:latin typeface="Barlow Condensed" pitchFamily="2" charset="77"/>
                <a:ea typeface="+mn-ea"/>
                <a:cs typeface="+mn-cs"/>
              </a:defRPr>
            </a:lvl5pPr>
            <a:lvl6pPr marL="3161607"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6444"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1282"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6119"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marL="457200" lvl="0" indent="-355600" algn="l" rtl="0">
              <a:lnSpc>
                <a:spcPct val="90000"/>
              </a:lnSpc>
              <a:spcBef>
                <a:spcPts val="1000"/>
              </a:spcBef>
              <a:spcAft>
                <a:spcPts val="0"/>
              </a:spcAft>
              <a:buClr>
                <a:schemeClr val="dk1"/>
              </a:buClr>
              <a:buSzPts val="2000"/>
              <a:buFont typeface="Calibri"/>
              <a:buChar char="●"/>
            </a:pPr>
            <a:r>
              <a:rPr lang="en-GB" sz="2000" b="1" dirty="0" err="1">
                <a:solidFill>
                  <a:schemeClr val="dk1"/>
                </a:solidFill>
                <a:latin typeface="Calibri"/>
                <a:ea typeface="Calibri"/>
                <a:cs typeface="Calibri"/>
                <a:sym typeface="Calibri"/>
              </a:rPr>
              <a:t>Recrutement</a:t>
            </a:r>
            <a:r>
              <a:rPr lang="en-GB" sz="2000" b="1" dirty="0">
                <a:solidFill>
                  <a:schemeClr val="dk1"/>
                </a:solidFill>
                <a:latin typeface="Calibri"/>
                <a:ea typeface="Calibri"/>
                <a:cs typeface="Calibri"/>
                <a:sym typeface="Calibri"/>
              </a:rPr>
              <a:t> des </a:t>
            </a:r>
            <a:r>
              <a:rPr lang="en-GB" sz="2000" b="1" dirty="0" err="1">
                <a:solidFill>
                  <a:schemeClr val="dk1"/>
                </a:solidFill>
                <a:latin typeface="Calibri"/>
                <a:ea typeface="Calibri"/>
                <a:cs typeface="Calibri"/>
                <a:sym typeface="Calibri"/>
              </a:rPr>
              <a:t>médecins</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généralistes</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investigateurs</a:t>
            </a:r>
            <a:endParaRPr lang="en-GB" sz="2000" b="1" dirty="0">
              <a:solidFill>
                <a:schemeClr val="dk1"/>
              </a:solidFill>
              <a:latin typeface="Calibri"/>
              <a:ea typeface="Calibri"/>
              <a:cs typeface="Calibri"/>
              <a:sym typeface="Calibri"/>
            </a:endParaRPr>
          </a:p>
          <a:p>
            <a:pPr marL="457200" lvl="0" indent="-355600" algn="l" rtl="0">
              <a:lnSpc>
                <a:spcPct val="90000"/>
              </a:lnSpc>
              <a:spcBef>
                <a:spcPts val="1000"/>
              </a:spcBef>
              <a:spcAft>
                <a:spcPts val="0"/>
              </a:spcAft>
              <a:buClr>
                <a:schemeClr val="dk1"/>
              </a:buClr>
              <a:buSzPts val="2000"/>
              <a:buFont typeface="Calibri"/>
              <a:buChar char="●"/>
            </a:pPr>
            <a:endParaRPr lang="en-GB" sz="2000" dirty="0">
              <a:solidFill>
                <a:schemeClr val="dk1"/>
              </a:solidFill>
              <a:latin typeface="Calibri"/>
              <a:ea typeface="Calibri"/>
              <a:cs typeface="Calibri"/>
              <a:sym typeface="Calibri"/>
            </a:endParaRPr>
          </a:p>
          <a:p>
            <a:pPr marL="101600" indent="0">
              <a:spcBef>
                <a:spcPts val="1000"/>
              </a:spcBef>
              <a:buClr>
                <a:schemeClr val="dk1"/>
              </a:buClr>
              <a:buSzPts val="2000"/>
              <a:buNone/>
            </a:pPr>
            <a:r>
              <a:rPr lang="en-GB" sz="2000" dirty="0">
                <a:solidFill>
                  <a:schemeClr val="dk1"/>
                </a:solidFill>
                <a:latin typeface="Calibri"/>
                <a:ea typeface="Calibri"/>
                <a:cs typeface="Calibri"/>
                <a:sym typeface="Calibri"/>
              </a:rPr>
              <a:t>- 45 communes </a:t>
            </a:r>
            <a:r>
              <a:rPr lang="en-GB" sz="2000" dirty="0" err="1">
                <a:solidFill>
                  <a:schemeClr val="dk1"/>
                </a:solidFill>
                <a:latin typeface="Calibri"/>
                <a:ea typeface="Calibri"/>
                <a:cs typeface="Calibri"/>
                <a:sym typeface="Calibri"/>
              </a:rPr>
              <a:t>tirées</a:t>
            </a:r>
            <a:r>
              <a:rPr lang="en-GB" sz="2000" dirty="0">
                <a:solidFill>
                  <a:schemeClr val="dk1"/>
                </a:solidFill>
                <a:latin typeface="Calibri"/>
                <a:ea typeface="Calibri"/>
                <a:cs typeface="Calibri"/>
                <a:sym typeface="Calibri"/>
              </a:rPr>
              <a:t> au sort</a:t>
            </a:r>
          </a:p>
          <a:p>
            <a:pPr marL="101600" indent="0">
              <a:spcBef>
                <a:spcPts val="1000"/>
              </a:spcBef>
              <a:buClr>
                <a:schemeClr val="dk1"/>
              </a:buClr>
              <a:buSzPts val="2000"/>
              <a:buNone/>
            </a:pPr>
            <a:r>
              <a:rPr lang="en-GB" sz="2000" dirty="0">
                <a:solidFill>
                  <a:schemeClr val="dk1"/>
                </a:solidFill>
                <a:latin typeface="Calibri"/>
                <a:ea typeface="Calibri"/>
                <a:cs typeface="Calibri"/>
                <a:sym typeface="Calibri"/>
              </a:rPr>
              <a:t>- 199 </a:t>
            </a:r>
            <a:r>
              <a:rPr lang="en-GB" sz="2000" dirty="0" err="1">
                <a:solidFill>
                  <a:schemeClr val="dk1"/>
                </a:solidFill>
                <a:latin typeface="Calibri"/>
                <a:ea typeface="Calibri"/>
                <a:cs typeface="Calibri"/>
                <a:sym typeface="Calibri"/>
              </a:rPr>
              <a:t>médecins</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généralistes</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contactés</a:t>
            </a:r>
            <a:endParaRPr lang="en-GB" sz="2000" dirty="0">
              <a:solidFill>
                <a:schemeClr val="dk1"/>
              </a:solidFill>
              <a:latin typeface="Calibri"/>
              <a:ea typeface="Calibri"/>
              <a:cs typeface="Calibri"/>
              <a:sym typeface="Calibri"/>
            </a:endParaRPr>
          </a:p>
          <a:p>
            <a:pPr marL="101600" indent="0">
              <a:spcBef>
                <a:spcPts val="1000"/>
              </a:spcBef>
              <a:buClr>
                <a:schemeClr val="dk1"/>
              </a:buClr>
              <a:buSzPts val="2000"/>
              <a:buNone/>
            </a:pPr>
            <a:r>
              <a:rPr lang="en-GB" sz="2000" dirty="0">
                <a:solidFill>
                  <a:schemeClr val="dk1"/>
                </a:solidFill>
                <a:latin typeface="Calibri"/>
                <a:ea typeface="Calibri"/>
                <a:cs typeface="Calibri"/>
                <a:sym typeface="Calibri"/>
              </a:rPr>
              <a:t>- 46 </a:t>
            </a:r>
            <a:r>
              <a:rPr lang="en-GB" sz="2000" dirty="0" err="1">
                <a:solidFill>
                  <a:schemeClr val="dk1"/>
                </a:solidFill>
                <a:latin typeface="Calibri"/>
                <a:ea typeface="Calibri"/>
                <a:cs typeface="Calibri"/>
                <a:sym typeface="Calibri"/>
              </a:rPr>
              <a:t>ont</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acceptés</a:t>
            </a:r>
            <a:r>
              <a:rPr lang="en-GB" sz="2000" dirty="0">
                <a:solidFill>
                  <a:schemeClr val="dk1"/>
                </a:solidFill>
                <a:latin typeface="Calibri"/>
                <a:ea typeface="Calibri"/>
                <a:cs typeface="Calibri"/>
                <a:sym typeface="Calibri"/>
              </a:rPr>
              <a:t> de </a:t>
            </a:r>
            <a:r>
              <a:rPr lang="en-GB" sz="2000" dirty="0" err="1">
                <a:solidFill>
                  <a:schemeClr val="dk1"/>
                </a:solidFill>
                <a:latin typeface="Calibri"/>
                <a:ea typeface="Calibri"/>
                <a:cs typeface="Calibri"/>
                <a:sym typeface="Calibri"/>
              </a:rPr>
              <a:t>participer</a:t>
            </a:r>
            <a:r>
              <a:rPr lang="en-GB" sz="2000" dirty="0">
                <a:solidFill>
                  <a:schemeClr val="dk1"/>
                </a:solidFill>
                <a:latin typeface="Calibri"/>
                <a:ea typeface="Calibri"/>
                <a:cs typeface="Calibri"/>
                <a:sym typeface="Calibri"/>
              </a:rPr>
              <a:t> à </a:t>
            </a:r>
            <a:r>
              <a:rPr lang="en-GB" sz="2000" dirty="0" err="1">
                <a:solidFill>
                  <a:schemeClr val="dk1"/>
                </a:solidFill>
                <a:latin typeface="Calibri"/>
                <a:ea typeface="Calibri"/>
                <a:cs typeface="Calibri"/>
                <a:sym typeface="Calibri"/>
              </a:rPr>
              <a:t>l’étude</a:t>
            </a:r>
            <a:r>
              <a:rPr lang="en-GB" sz="2000" dirty="0">
                <a:solidFill>
                  <a:schemeClr val="dk1"/>
                </a:solidFill>
                <a:latin typeface="Calibri"/>
                <a:ea typeface="Calibri"/>
                <a:cs typeface="Calibri"/>
                <a:sym typeface="Calibri"/>
              </a:rPr>
              <a:t> (environ 23%)</a:t>
            </a:r>
          </a:p>
          <a:p>
            <a:pPr marL="101600" indent="0">
              <a:spcBef>
                <a:spcPts val="1000"/>
              </a:spcBef>
              <a:buClr>
                <a:schemeClr val="dk1"/>
              </a:buClr>
              <a:buSzPts val="2000"/>
              <a:buNone/>
            </a:pPr>
            <a:r>
              <a:rPr lang="en-GB" sz="2000" dirty="0">
                <a:solidFill>
                  <a:schemeClr val="dk1"/>
                </a:solidFill>
                <a:latin typeface="Calibri"/>
                <a:ea typeface="Calibri"/>
                <a:cs typeface="Calibri"/>
                <a:sym typeface="Calibri"/>
              </a:rPr>
              <a:t>- 43 </a:t>
            </a:r>
            <a:r>
              <a:rPr lang="en-GB" sz="2000" dirty="0" err="1">
                <a:solidFill>
                  <a:schemeClr val="dk1"/>
                </a:solidFill>
                <a:latin typeface="Calibri"/>
                <a:ea typeface="Calibri"/>
                <a:cs typeface="Calibri"/>
                <a:sym typeface="Calibri"/>
              </a:rPr>
              <a:t>ont</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fini</a:t>
            </a:r>
            <a:r>
              <a:rPr lang="en-GB" sz="2000" dirty="0">
                <a:solidFill>
                  <a:schemeClr val="dk1"/>
                </a:solidFill>
                <a:latin typeface="Calibri"/>
                <a:ea typeface="Calibri"/>
                <a:cs typeface="Calibri"/>
                <a:sym typeface="Calibri"/>
              </a:rPr>
              <a:t> la formation</a:t>
            </a:r>
          </a:p>
        </p:txBody>
      </p:sp>
      <p:pic>
        <p:nvPicPr>
          <p:cNvPr id="10" name="Image 9" descr="Une image contenant texte, capture d’écran, Police, diagramme&#10;&#10;Description générée automatiquement">
            <a:extLst>
              <a:ext uri="{FF2B5EF4-FFF2-40B4-BE49-F238E27FC236}">
                <a16:creationId xmlns:a16="http://schemas.microsoft.com/office/drawing/2014/main" id="{62689825-CB8D-51EB-39C5-878E8AD825C9}"/>
              </a:ext>
            </a:extLst>
          </p:cNvPr>
          <p:cNvPicPr>
            <a:picLocks noChangeAspect="1"/>
          </p:cNvPicPr>
          <p:nvPr/>
        </p:nvPicPr>
        <p:blipFill>
          <a:blip r:embed="rId3"/>
          <a:srcRect b="16387"/>
          <a:stretch/>
        </p:blipFill>
        <p:spPr>
          <a:xfrm>
            <a:off x="4077695" y="1183394"/>
            <a:ext cx="4051300" cy="3822787"/>
          </a:xfrm>
          <a:prstGeom prst="rect">
            <a:avLst/>
          </a:prstGeom>
        </p:spPr>
      </p:pic>
    </p:spTree>
    <p:extLst>
      <p:ext uri="{BB962C8B-B14F-4D97-AF65-F5344CB8AC3E}">
        <p14:creationId xmlns:p14="http://schemas.microsoft.com/office/powerpoint/2010/main" val="284888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C4112-4747-5563-A947-AF87B163D40E}"/>
            </a:ext>
          </a:extLst>
        </p:cNvPr>
        <p:cNvGrpSpPr/>
        <p:nvPr/>
      </p:nvGrpSpPr>
      <p:grpSpPr>
        <a:xfrm>
          <a:off x="0" y="0"/>
          <a:ext cx="0" cy="0"/>
          <a:chOff x="0" y="0"/>
          <a:chExt cx="0" cy="0"/>
        </a:xfrm>
      </p:grpSpPr>
      <p:sp>
        <p:nvSpPr>
          <p:cNvPr id="6" name="Titre 2">
            <a:extLst>
              <a:ext uri="{FF2B5EF4-FFF2-40B4-BE49-F238E27FC236}">
                <a16:creationId xmlns:a16="http://schemas.microsoft.com/office/drawing/2014/main" id="{DA47E2D5-B39D-3D24-A33B-1158C52F3A64}"/>
              </a:ext>
            </a:extLst>
          </p:cNvPr>
          <p:cNvSpPr>
            <a:spLocks noGrp="1"/>
          </p:cNvSpPr>
          <p:nvPr>
            <p:ph type="title"/>
          </p:nvPr>
        </p:nvSpPr>
        <p:spPr>
          <a:xfrm>
            <a:off x="2150409" y="506965"/>
            <a:ext cx="6447330" cy="418731"/>
          </a:xfrm>
        </p:spPr>
        <p:txBody>
          <a:bodyPr/>
          <a:lstStyle/>
          <a:p>
            <a:pPr marL="0" indent="0">
              <a:lnSpc>
                <a:spcPct val="90000"/>
              </a:lnSpc>
              <a:buNone/>
            </a:pPr>
            <a:br>
              <a:rPr lang="fr-FR" sz="2800" b="1" dirty="0">
                <a:solidFill>
                  <a:srgbClr val="002060"/>
                </a:solidFill>
                <a:latin typeface="Calibri" panose="020F0502020204030204" pitchFamily="34" charset="0"/>
                <a:cs typeface="Calibri" panose="020F0502020204030204" pitchFamily="34" charset="0"/>
              </a:rPr>
            </a:br>
            <a:r>
              <a:rPr lang="fr-FR" sz="2800" b="1" dirty="0">
                <a:solidFill>
                  <a:srgbClr val="002060"/>
                </a:solidFill>
                <a:latin typeface="Calibri" panose="020F0502020204030204" pitchFamily="34" charset="0"/>
                <a:cs typeface="Calibri" panose="020F0502020204030204" pitchFamily="34" charset="0"/>
              </a:rPr>
              <a:t>Freins et leviers à l’implémentation de l’intervention</a:t>
            </a:r>
            <a:br>
              <a:rPr lang="fr-FR" sz="2800" b="1" dirty="0">
                <a:solidFill>
                  <a:srgbClr val="002060"/>
                </a:solidFill>
                <a:latin typeface="Calibri" panose="020F0502020204030204" pitchFamily="34" charset="0"/>
                <a:cs typeface="Calibri" panose="020F0502020204030204" pitchFamily="34" charset="0"/>
              </a:rPr>
            </a:br>
            <a:endParaRPr lang="fr-FR" sz="2800" b="1" dirty="0">
              <a:solidFill>
                <a:srgbClr val="002060"/>
              </a:solidFill>
              <a:latin typeface="Calibri" panose="020F0502020204030204" pitchFamily="34" charset="0"/>
              <a:cs typeface="Calibri" panose="020F0502020204030204" pitchFamily="34" charset="0"/>
            </a:endParaRPr>
          </a:p>
        </p:txBody>
      </p:sp>
      <p:sp>
        <p:nvSpPr>
          <p:cNvPr id="7" name="Google Shape;66;p14">
            <a:extLst>
              <a:ext uri="{FF2B5EF4-FFF2-40B4-BE49-F238E27FC236}">
                <a16:creationId xmlns:a16="http://schemas.microsoft.com/office/drawing/2014/main" id="{F24649BE-884D-C349-145F-853676688119}"/>
              </a:ext>
            </a:extLst>
          </p:cNvPr>
          <p:cNvSpPr/>
          <p:nvPr/>
        </p:nvSpPr>
        <p:spPr>
          <a:xfrm>
            <a:off x="0" y="489616"/>
            <a:ext cx="1724025" cy="769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2200" b="1" dirty="0"/>
              <a:t>MG</a:t>
            </a:r>
          </a:p>
        </p:txBody>
      </p:sp>
      <p:sp>
        <p:nvSpPr>
          <p:cNvPr id="8" name="Google Shape;67;p14">
            <a:extLst>
              <a:ext uri="{FF2B5EF4-FFF2-40B4-BE49-F238E27FC236}">
                <a16:creationId xmlns:a16="http://schemas.microsoft.com/office/drawing/2014/main" id="{4C47BE0D-E8E1-E80F-B621-F484C451E788}"/>
              </a:ext>
            </a:extLst>
          </p:cNvPr>
          <p:cNvSpPr txBox="1"/>
          <p:nvPr/>
        </p:nvSpPr>
        <p:spPr>
          <a:xfrm>
            <a:off x="209300" y="-89184"/>
            <a:ext cx="1153500" cy="8771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500" b="1" dirty="0">
                <a:latin typeface="Calibri"/>
                <a:ea typeface="Calibri"/>
                <a:cs typeface="Calibri"/>
                <a:sym typeface="Calibri"/>
              </a:rPr>
              <a:t>M3</a:t>
            </a:r>
            <a:endParaRPr sz="4500" b="1" dirty="0">
              <a:latin typeface="Calibri"/>
              <a:ea typeface="Calibri"/>
              <a:cs typeface="Calibri"/>
              <a:sym typeface="Calibri"/>
            </a:endParaRPr>
          </a:p>
        </p:txBody>
      </p:sp>
      <p:sp>
        <p:nvSpPr>
          <p:cNvPr id="2" name="Espace réservé du numéro de diapositive 1">
            <a:extLst>
              <a:ext uri="{FF2B5EF4-FFF2-40B4-BE49-F238E27FC236}">
                <a16:creationId xmlns:a16="http://schemas.microsoft.com/office/drawing/2014/main" id="{398D9466-93AD-E87C-E26A-046A06B85BF7}"/>
              </a:ext>
            </a:extLst>
          </p:cNvPr>
          <p:cNvSpPr>
            <a:spLocks noGrp="1"/>
          </p:cNvSpPr>
          <p:nvPr>
            <p:ph type="sldNum" sz="quarter" idx="4"/>
          </p:nvPr>
        </p:nvSpPr>
        <p:spPr/>
        <p:txBody>
          <a:bodyPr/>
          <a:lstStyle/>
          <a:p>
            <a:fld id="{7F0AB81B-8AA3-4CFC-ABE7-C10F91AD3A33}" type="slidenum">
              <a:rPr lang="en-US" smtClean="0"/>
              <a:pPr/>
              <a:t>3</a:t>
            </a:fld>
            <a:endParaRPr lang="en-US"/>
          </a:p>
        </p:txBody>
      </p:sp>
      <p:sp>
        <p:nvSpPr>
          <p:cNvPr id="3" name="Espace réservé du contenu 2">
            <a:extLst>
              <a:ext uri="{FF2B5EF4-FFF2-40B4-BE49-F238E27FC236}">
                <a16:creationId xmlns:a16="http://schemas.microsoft.com/office/drawing/2014/main" id="{3BFC8920-5C2A-FA16-0DF4-157EF9250AE3}"/>
              </a:ext>
            </a:extLst>
          </p:cNvPr>
          <p:cNvSpPr txBox="1">
            <a:spLocks/>
          </p:cNvSpPr>
          <p:nvPr/>
        </p:nvSpPr>
        <p:spPr>
          <a:xfrm>
            <a:off x="190823" y="1517917"/>
            <a:ext cx="7796406" cy="640597"/>
          </a:xfrm>
          <a:prstGeom prst="rect">
            <a:avLst/>
          </a:prstGeom>
        </p:spPr>
        <p:txBody>
          <a:bodyPr vert="horz" lIns="90000" tIns="45720" rIns="91440" bIns="45720" rtlCol="0">
            <a:noAutofit/>
          </a:bodyPr>
          <a:lstStyle>
            <a:lvl1pPr marL="287419" indent="-452628" algn="l" defTabSz="1149675" rtl="0" eaLnBrk="1" latinLnBrk="0" hangingPunct="1">
              <a:lnSpc>
                <a:spcPct val="90000"/>
              </a:lnSpc>
              <a:spcBef>
                <a:spcPts val="1257"/>
              </a:spcBef>
              <a:buClr>
                <a:srgbClr val="F29206"/>
              </a:buClr>
              <a:buSzPct val="90000"/>
              <a:buFont typeface="Courier New" panose="02070309020205020404" pitchFamily="49" charset="0"/>
              <a:buChar char="o"/>
              <a:defRPr sz="3772" b="0" i="0" kern="1200">
                <a:solidFill>
                  <a:srgbClr val="2B2E7C"/>
                </a:solidFill>
                <a:latin typeface="Barlow Condensed" pitchFamily="2" charset="77"/>
                <a:ea typeface="+mn-ea"/>
                <a:cs typeface="+mn-cs"/>
              </a:defRPr>
            </a:lvl1pPr>
            <a:lvl2pPr marL="862256" indent="-287419" algn="l" defTabSz="1149675" rtl="0" eaLnBrk="1" latinLnBrk="0" hangingPunct="1">
              <a:lnSpc>
                <a:spcPct val="90000"/>
              </a:lnSpc>
              <a:spcBef>
                <a:spcPts val="629"/>
              </a:spcBef>
              <a:buFont typeface="Arial" panose="020B0604020202020204" pitchFamily="34" charset="0"/>
              <a:buChar char="•"/>
              <a:defRPr sz="3269" b="0" i="0" kern="1200">
                <a:solidFill>
                  <a:srgbClr val="898989"/>
                </a:solidFill>
                <a:latin typeface="Barlow Condensed" pitchFamily="2" charset="77"/>
                <a:ea typeface="+mn-ea"/>
                <a:cs typeface="+mn-cs"/>
              </a:defRPr>
            </a:lvl2pPr>
            <a:lvl3pPr marL="1437094" indent="-287419" algn="l" defTabSz="1149675" rtl="0" eaLnBrk="1" latinLnBrk="0" hangingPunct="1">
              <a:lnSpc>
                <a:spcPct val="90000"/>
              </a:lnSpc>
              <a:spcBef>
                <a:spcPts val="629"/>
              </a:spcBef>
              <a:buFont typeface="Arial" panose="020B0604020202020204" pitchFamily="34" charset="0"/>
              <a:buChar char="•"/>
              <a:defRPr sz="2515" b="0" i="0" kern="1200">
                <a:solidFill>
                  <a:srgbClr val="898989"/>
                </a:solidFill>
                <a:latin typeface="Barlow Condensed" pitchFamily="2" charset="77"/>
                <a:ea typeface="+mn-ea"/>
                <a:cs typeface="+mn-cs"/>
              </a:defRPr>
            </a:lvl3pPr>
            <a:lvl4pPr marL="2011931" indent="-287419" algn="l" defTabSz="1149675" rtl="0" eaLnBrk="1" latinLnBrk="0" hangingPunct="1">
              <a:lnSpc>
                <a:spcPct val="90000"/>
              </a:lnSpc>
              <a:spcBef>
                <a:spcPts val="629"/>
              </a:spcBef>
              <a:buFont typeface="Arial" panose="020B0604020202020204" pitchFamily="34" charset="0"/>
              <a:buChar char="•"/>
              <a:defRPr sz="2515" b="0" i="0" kern="1200">
                <a:solidFill>
                  <a:srgbClr val="898989"/>
                </a:solidFill>
                <a:latin typeface="Barlow Condensed" pitchFamily="2" charset="77"/>
                <a:ea typeface="+mn-ea"/>
                <a:cs typeface="+mn-cs"/>
              </a:defRPr>
            </a:lvl4pPr>
            <a:lvl5pPr marL="2586769" indent="-287419" algn="l" defTabSz="1149675" rtl="0" eaLnBrk="1" latinLnBrk="0" hangingPunct="1">
              <a:lnSpc>
                <a:spcPct val="90000"/>
              </a:lnSpc>
              <a:spcBef>
                <a:spcPts val="629"/>
              </a:spcBef>
              <a:buFont typeface="Arial" panose="020B0604020202020204" pitchFamily="34" charset="0"/>
              <a:buChar char="•"/>
              <a:defRPr sz="2515" b="0" i="0" kern="1200">
                <a:solidFill>
                  <a:srgbClr val="898989"/>
                </a:solidFill>
                <a:latin typeface="Barlow Condensed" pitchFamily="2" charset="77"/>
                <a:ea typeface="+mn-ea"/>
                <a:cs typeface="+mn-cs"/>
              </a:defRPr>
            </a:lvl5pPr>
            <a:lvl6pPr marL="3161607"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6444"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1282"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6119"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marL="457200" lvl="0" indent="-355600" algn="l" rtl="0">
              <a:lnSpc>
                <a:spcPct val="90000"/>
              </a:lnSpc>
              <a:spcBef>
                <a:spcPts val="1000"/>
              </a:spcBef>
              <a:spcAft>
                <a:spcPts val="0"/>
              </a:spcAft>
              <a:buClr>
                <a:schemeClr val="dk1"/>
              </a:buClr>
              <a:buSzPts val="2000"/>
              <a:buFont typeface="Calibri"/>
              <a:buChar char="●"/>
            </a:pPr>
            <a:r>
              <a:rPr lang="en-GB" sz="2400" b="1" dirty="0">
                <a:solidFill>
                  <a:schemeClr val="dk1"/>
                </a:solidFill>
                <a:latin typeface="Calibri"/>
                <a:ea typeface="Calibri"/>
                <a:cs typeface="Calibri"/>
                <a:sym typeface="Calibri"/>
              </a:rPr>
              <a:t>Satisfaction de la formation à 91%</a:t>
            </a:r>
          </a:p>
          <a:p>
            <a:pPr marL="101600" lvl="0" indent="0" algn="l" rtl="0">
              <a:lnSpc>
                <a:spcPct val="90000"/>
              </a:lnSpc>
              <a:spcBef>
                <a:spcPts val="1000"/>
              </a:spcBef>
              <a:spcAft>
                <a:spcPts val="0"/>
              </a:spcAft>
              <a:buClr>
                <a:schemeClr val="dk1"/>
              </a:buClr>
              <a:buSzPts val="2000"/>
              <a:buNone/>
            </a:pPr>
            <a:endParaRPr lang="en-GB" sz="2400" b="1" dirty="0">
              <a:solidFill>
                <a:schemeClr val="dk1"/>
              </a:solidFill>
              <a:latin typeface="Calibri"/>
              <a:ea typeface="Calibri"/>
              <a:cs typeface="Calibri"/>
              <a:sym typeface="Calibri"/>
            </a:endParaRPr>
          </a:p>
          <a:p>
            <a:pPr marL="101600" lvl="0" indent="0" algn="l" rtl="0">
              <a:lnSpc>
                <a:spcPct val="90000"/>
              </a:lnSpc>
              <a:spcBef>
                <a:spcPts val="1000"/>
              </a:spcBef>
              <a:spcAft>
                <a:spcPts val="0"/>
              </a:spcAft>
              <a:buClr>
                <a:schemeClr val="dk1"/>
              </a:buClr>
              <a:buSzPts val="2000"/>
              <a:buNone/>
            </a:pPr>
            <a:r>
              <a:rPr lang="en-GB" sz="2000" dirty="0">
                <a:solidFill>
                  <a:schemeClr val="dk1"/>
                </a:solidFill>
                <a:latin typeface="Calibri"/>
                <a:ea typeface="Calibri"/>
                <a:cs typeface="Calibri"/>
                <a:sym typeface="Calibri"/>
              </a:rPr>
              <a:t>- 100% des participants </a:t>
            </a:r>
            <a:r>
              <a:rPr lang="en-GB" sz="2000" dirty="0" err="1">
                <a:solidFill>
                  <a:schemeClr val="dk1"/>
                </a:solidFill>
                <a:latin typeface="Calibri"/>
                <a:ea typeface="Calibri"/>
                <a:cs typeface="Calibri"/>
                <a:sym typeface="Calibri"/>
              </a:rPr>
              <a:t>recommandent</a:t>
            </a:r>
            <a:r>
              <a:rPr lang="en-GB" sz="2000" dirty="0">
                <a:solidFill>
                  <a:schemeClr val="dk1"/>
                </a:solidFill>
                <a:latin typeface="Calibri"/>
                <a:ea typeface="Calibri"/>
                <a:cs typeface="Calibri"/>
                <a:sym typeface="Calibri"/>
              </a:rPr>
              <a:t> de diffuser </a:t>
            </a:r>
            <a:r>
              <a:rPr lang="en-GB" sz="2000" dirty="0" err="1">
                <a:solidFill>
                  <a:schemeClr val="dk1"/>
                </a:solidFill>
                <a:latin typeface="Calibri"/>
                <a:ea typeface="Calibri"/>
                <a:cs typeface="Calibri"/>
                <a:sym typeface="Calibri"/>
              </a:rPr>
              <a:t>cette</a:t>
            </a:r>
            <a:r>
              <a:rPr lang="en-GB" sz="2000" dirty="0">
                <a:solidFill>
                  <a:schemeClr val="dk1"/>
                </a:solidFill>
                <a:latin typeface="Calibri"/>
                <a:ea typeface="Calibri"/>
                <a:cs typeface="Calibri"/>
                <a:sym typeface="Calibri"/>
              </a:rPr>
              <a:t> formation à </a:t>
            </a:r>
            <a:r>
              <a:rPr lang="en-GB" sz="2000" dirty="0" err="1">
                <a:solidFill>
                  <a:schemeClr val="dk1"/>
                </a:solidFill>
                <a:latin typeface="Calibri"/>
                <a:ea typeface="Calibri"/>
                <a:cs typeface="Calibri"/>
                <a:sym typeface="Calibri"/>
              </a:rPr>
              <a:t>tous</a:t>
            </a:r>
            <a:r>
              <a:rPr lang="en-GB" sz="2000" dirty="0">
                <a:solidFill>
                  <a:schemeClr val="dk1"/>
                </a:solidFill>
                <a:latin typeface="Calibri"/>
                <a:ea typeface="Calibri"/>
                <a:cs typeface="Calibri"/>
                <a:sym typeface="Calibri"/>
              </a:rPr>
              <a:t> les </a:t>
            </a:r>
            <a:r>
              <a:rPr lang="en-GB" sz="2000" dirty="0" err="1">
                <a:solidFill>
                  <a:schemeClr val="dk1"/>
                </a:solidFill>
                <a:latin typeface="Calibri"/>
                <a:ea typeface="Calibri"/>
                <a:cs typeface="Calibri"/>
                <a:sym typeface="Calibri"/>
              </a:rPr>
              <a:t>médecins</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généralistes</a:t>
            </a:r>
            <a:endParaRPr lang="en-GB" sz="2000" dirty="0">
              <a:solidFill>
                <a:schemeClr val="dk1"/>
              </a:solidFill>
              <a:latin typeface="Calibri"/>
              <a:ea typeface="Calibri"/>
              <a:cs typeface="Calibri"/>
              <a:sym typeface="Calibri"/>
            </a:endParaRPr>
          </a:p>
          <a:p>
            <a:pPr marL="101600" indent="0">
              <a:spcBef>
                <a:spcPts val="1000"/>
              </a:spcBef>
              <a:buClr>
                <a:schemeClr val="dk1"/>
              </a:buClr>
              <a:buSzPts val="2000"/>
              <a:buNone/>
            </a:pPr>
            <a:r>
              <a:rPr lang="en-GB" sz="2000" dirty="0">
                <a:solidFill>
                  <a:schemeClr val="dk1"/>
                </a:solidFill>
                <a:latin typeface="Calibri"/>
                <a:ea typeface="Calibri"/>
                <a:cs typeface="Calibri"/>
                <a:sym typeface="Calibri"/>
              </a:rPr>
              <a:t>- 81% </a:t>
            </a:r>
            <a:r>
              <a:rPr lang="en-GB" sz="2000" dirty="0" err="1">
                <a:solidFill>
                  <a:schemeClr val="dk1"/>
                </a:solidFill>
                <a:latin typeface="Calibri"/>
                <a:ea typeface="Calibri"/>
                <a:cs typeface="Calibri"/>
                <a:sym typeface="Calibri"/>
              </a:rPr>
              <a:t>ont</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apprécié</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l’actualisation</a:t>
            </a:r>
            <a:r>
              <a:rPr lang="en-GB" sz="2000" dirty="0">
                <a:solidFill>
                  <a:schemeClr val="dk1"/>
                </a:solidFill>
                <a:latin typeface="Calibri"/>
                <a:ea typeface="Calibri"/>
                <a:cs typeface="Calibri"/>
                <a:sym typeface="Calibri"/>
              </a:rPr>
              <a:t> des </a:t>
            </a:r>
            <a:r>
              <a:rPr lang="en-GB" sz="2000" dirty="0" err="1">
                <a:solidFill>
                  <a:schemeClr val="dk1"/>
                </a:solidFill>
                <a:latin typeface="Calibri"/>
                <a:ea typeface="Calibri"/>
                <a:cs typeface="Calibri"/>
                <a:sym typeface="Calibri"/>
              </a:rPr>
              <a:t>connaissances</a:t>
            </a:r>
            <a:endParaRPr lang="en-GB" sz="2000" dirty="0">
              <a:solidFill>
                <a:schemeClr val="dk1"/>
              </a:solidFill>
              <a:latin typeface="Calibri"/>
              <a:ea typeface="Calibri"/>
              <a:cs typeface="Calibri"/>
              <a:sym typeface="Calibri"/>
            </a:endParaRPr>
          </a:p>
          <a:p>
            <a:pPr marL="101600" indent="0">
              <a:spcBef>
                <a:spcPts val="1000"/>
              </a:spcBef>
              <a:buClr>
                <a:schemeClr val="dk1"/>
              </a:buClr>
              <a:buSzPts val="2000"/>
              <a:buNone/>
            </a:pPr>
            <a:r>
              <a:rPr lang="en-GB" sz="2000" dirty="0">
                <a:solidFill>
                  <a:schemeClr val="dk1"/>
                </a:solidFill>
                <a:latin typeface="Calibri"/>
                <a:ea typeface="Calibri"/>
                <a:cs typeface="Calibri"/>
                <a:sym typeface="Calibri"/>
              </a:rPr>
              <a:t>- 93% </a:t>
            </a:r>
            <a:r>
              <a:rPr lang="en-GB" sz="2000" dirty="0" err="1">
                <a:solidFill>
                  <a:schemeClr val="dk1"/>
                </a:solidFill>
                <a:latin typeface="Calibri"/>
                <a:ea typeface="Calibri"/>
                <a:cs typeface="Calibri"/>
                <a:sym typeface="Calibri"/>
              </a:rPr>
              <a:t>ont</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apprécié</a:t>
            </a:r>
            <a:r>
              <a:rPr lang="en-GB" sz="2000" dirty="0">
                <a:solidFill>
                  <a:schemeClr val="dk1"/>
                </a:solidFill>
                <a:latin typeface="Calibri"/>
                <a:ea typeface="Calibri"/>
                <a:cs typeface="Calibri"/>
                <a:sym typeface="Calibri"/>
              </a:rPr>
              <a:t> la </a:t>
            </a:r>
            <a:r>
              <a:rPr lang="en-GB" sz="2000" dirty="0" err="1">
                <a:solidFill>
                  <a:schemeClr val="dk1"/>
                </a:solidFill>
                <a:latin typeface="Calibri"/>
                <a:ea typeface="Calibri"/>
                <a:cs typeface="Calibri"/>
                <a:sym typeface="Calibri"/>
              </a:rPr>
              <a:t>partie</a:t>
            </a:r>
            <a:r>
              <a:rPr lang="en-GB" sz="2000" dirty="0">
                <a:solidFill>
                  <a:schemeClr val="dk1"/>
                </a:solidFill>
                <a:latin typeface="Calibri"/>
                <a:ea typeface="Calibri"/>
                <a:cs typeface="Calibri"/>
                <a:sym typeface="Calibri"/>
              </a:rPr>
              <a:t> sur </a:t>
            </a:r>
            <a:r>
              <a:rPr lang="en-GB" sz="2000" dirty="0" err="1">
                <a:solidFill>
                  <a:schemeClr val="dk1"/>
                </a:solidFill>
                <a:latin typeface="Calibri"/>
                <a:ea typeface="Calibri"/>
                <a:cs typeface="Calibri"/>
                <a:sym typeface="Calibri"/>
              </a:rPr>
              <a:t>l’entretien</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motivationnel</a:t>
            </a:r>
            <a:endParaRPr lang="en-GB" sz="2000" dirty="0">
              <a:solidFill>
                <a:schemeClr val="dk1"/>
              </a:solidFill>
              <a:latin typeface="Calibri"/>
              <a:ea typeface="Calibri"/>
              <a:cs typeface="Calibri"/>
              <a:sym typeface="Calibri"/>
            </a:endParaRPr>
          </a:p>
          <a:p>
            <a:pPr marL="101600" indent="0">
              <a:spcBef>
                <a:spcPts val="1000"/>
              </a:spcBef>
              <a:buClr>
                <a:schemeClr val="dk1"/>
              </a:buClr>
              <a:buSzPts val="2000"/>
              <a:buNone/>
            </a:pPr>
            <a:r>
              <a:rPr lang="en-GB" sz="2000" dirty="0">
                <a:solidFill>
                  <a:schemeClr val="dk1"/>
                </a:solidFill>
                <a:latin typeface="Calibri"/>
                <a:ea typeface="Calibri"/>
                <a:cs typeface="Calibri"/>
                <a:sym typeface="Calibri"/>
              </a:rPr>
              <a:t>- 94% des participants </a:t>
            </a:r>
            <a:r>
              <a:rPr lang="en-GB" sz="2000" dirty="0" err="1">
                <a:solidFill>
                  <a:schemeClr val="dk1"/>
                </a:solidFill>
                <a:latin typeface="Calibri"/>
                <a:ea typeface="Calibri"/>
                <a:cs typeface="Calibri"/>
                <a:sym typeface="Calibri"/>
              </a:rPr>
              <a:t>ont</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utilisés</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l’outil</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d’aide</a:t>
            </a:r>
            <a:r>
              <a:rPr lang="en-GB" sz="2000" dirty="0">
                <a:solidFill>
                  <a:schemeClr val="dk1"/>
                </a:solidFill>
                <a:latin typeface="Calibri"/>
                <a:ea typeface="Calibri"/>
                <a:cs typeface="Calibri"/>
                <a:sym typeface="Calibri"/>
              </a:rPr>
              <a:t> à la </a:t>
            </a:r>
            <a:r>
              <a:rPr lang="en-GB" sz="2000" dirty="0" err="1">
                <a:solidFill>
                  <a:schemeClr val="dk1"/>
                </a:solidFill>
                <a:latin typeface="Calibri"/>
                <a:ea typeface="Calibri"/>
                <a:cs typeface="Calibri"/>
                <a:sym typeface="Calibri"/>
              </a:rPr>
              <a:t>décision</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partagée</a:t>
            </a:r>
            <a:endParaRPr lang="en-GB" sz="2000" dirty="0">
              <a:solidFill>
                <a:schemeClr val="dk1"/>
              </a:solidFill>
              <a:latin typeface="Calibri"/>
              <a:ea typeface="Calibri"/>
              <a:cs typeface="Calibri"/>
              <a:sym typeface="Calibri"/>
            </a:endParaRPr>
          </a:p>
          <a:p>
            <a:pPr marL="101600" indent="0">
              <a:spcBef>
                <a:spcPts val="1000"/>
              </a:spcBef>
              <a:buClr>
                <a:schemeClr val="dk1"/>
              </a:buClr>
              <a:buSzPts val="2000"/>
              <a:buNone/>
            </a:pPr>
            <a:r>
              <a:rPr lang="en-GB" sz="2000" dirty="0">
                <a:solidFill>
                  <a:schemeClr val="dk1"/>
                </a:solidFill>
                <a:latin typeface="Calibri"/>
                <a:ea typeface="Calibri"/>
                <a:cs typeface="Calibri"/>
                <a:sym typeface="Calibri"/>
              </a:rPr>
              <a:t>- 61 % </a:t>
            </a:r>
            <a:r>
              <a:rPr lang="en-GB" sz="2000" dirty="0" err="1">
                <a:solidFill>
                  <a:schemeClr val="dk1"/>
                </a:solidFill>
                <a:latin typeface="Calibri"/>
                <a:ea typeface="Calibri"/>
                <a:cs typeface="Calibri"/>
                <a:sym typeface="Calibri"/>
              </a:rPr>
              <a:t>pensaient</a:t>
            </a:r>
            <a:r>
              <a:rPr lang="en-GB" sz="2000" dirty="0">
                <a:solidFill>
                  <a:schemeClr val="dk1"/>
                </a:solidFill>
                <a:latin typeface="Calibri"/>
                <a:ea typeface="Calibri"/>
                <a:cs typeface="Calibri"/>
                <a:sym typeface="Calibri"/>
              </a:rPr>
              <a:t> utiliser </a:t>
            </a:r>
            <a:r>
              <a:rPr lang="en-GB" sz="2000" dirty="0" err="1">
                <a:solidFill>
                  <a:schemeClr val="dk1"/>
                </a:solidFill>
                <a:latin typeface="Calibri"/>
                <a:ea typeface="Calibri"/>
                <a:cs typeface="Calibri"/>
                <a:sym typeface="Calibri"/>
              </a:rPr>
              <a:t>fréquemment</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l'outil</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d'aide</a:t>
            </a:r>
            <a:r>
              <a:rPr lang="en-GB" sz="2000" dirty="0">
                <a:solidFill>
                  <a:schemeClr val="dk1"/>
                </a:solidFill>
                <a:latin typeface="Calibri"/>
                <a:ea typeface="Calibri"/>
                <a:cs typeface="Calibri"/>
                <a:sym typeface="Calibri"/>
              </a:rPr>
              <a:t> à la </a:t>
            </a:r>
            <a:r>
              <a:rPr lang="en-GB" sz="2000" dirty="0" err="1">
                <a:solidFill>
                  <a:schemeClr val="dk1"/>
                </a:solidFill>
                <a:latin typeface="Calibri"/>
                <a:ea typeface="Calibri"/>
                <a:cs typeface="Calibri"/>
                <a:sym typeface="Calibri"/>
              </a:rPr>
              <a:t>décision</a:t>
            </a:r>
            <a:endParaRPr lang="en-GB" sz="2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267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6;p14">
            <a:extLst>
              <a:ext uri="{FF2B5EF4-FFF2-40B4-BE49-F238E27FC236}">
                <a16:creationId xmlns:a16="http://schemas.microsoft.com/office/drawing/2014/main" id="{1ED7E25C-C8C9-4129-9A18-02F171763945}"/>
              </a:ext>
            </a:extLst>
          </p:cNvPr>
          <p:cNvSpPr/>
          <p:nvPr/>
        </p:nvSpPr>
        <p:spPr>
          <a:xfrm>
            <a:off x="0" y="489616"/>
            <a:ext cx="1724025" cy="769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2200" b="1" dirty="0"/>
              <a:t>MG</a:t>
            </a:r>
          </a:p>
        </p:txBody>
      </p:sp>
      <p:sp>
        <p:nvSpPr>
          <p:cNvPr id="8" name="Google Shape;67;p14">
            <a:extLst>
              <a:ext uri="{FF2B5EF4-FFF2-40B4-BE49-F238E27FC236}">
                <a16:creationId xmlns:a16="http://schemas.microsoft.com/office/drawing/2014/main" id="{516607CE-044D-447D-9476-96B71A4DFBAB}"/>
              </a:ext>
            </a:extLst>
          </p:cNvPr>
          <p:cNvSpPr txBox="1"/>
          <p:nvPr/>
        </p:nvSpPr>
        <p:spPr>
          <a:xfrm>
            <a:off x="209300" y="-89184"/>
            <a:ext cx="11535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500" b="1" dirty="0">
                <a:latin typeface="Calibri"/>
                <a:ea typeface="Calibri"/>
                <a:cs typeface="Calibri"/>
                <a:sym typeface="Calibri"/>
              </a:rPr>
              <a:t>M3</a:t>
            </a:r>
            <a:endParaRPr sz="4500" b="1" dirty="0">
              <a:latin typeface="Calibri"/>
              <a:ea typeface="Calibri"/>
              <a:cs typeface="Calibri"/>
              <a:sym typeface="Calibri"/>
            </a:endParaRPr>
          </a:p>
        </p:txBody>
      </p:sp>
      <p:sp>
        <p:nvSpPr>
          <p:cNvPr id="2" name="Espace réservé du numéro de diapositive 1">
            <a:extLst>
              <a:ext uri="{FF2B5EF4-FFF2-40B4-BE49-F238E27FC236}">
                <a16:creationId xmlns:a16="http://schemas.microsoft.com/office/drawing/2014/main" id="{E7BD59A8-8EF3-43A9-AB65-FE7A63041CE9}"/>
              </a:ext>
            </a:extLst>
          </p:cNvPr>
          <p:cNvSpPr>
            <a:spLocks noGrp="1"/>
          </p:cNvSpPr>
          <p:nvPr>
            <p:ph type="sldNum" sz="quarter" idx="4"/>
          </p:nvPr>
        </p:nvSpPr>
        <p:spPr/>
        <p:txBody>
          <a:bodyPr/>
          <a:lstStyle/>
          <a:p>
            <a:fld id="{7F0AB81B-8AA3-4CFC-ABE7-C10F91AD3A33}" type="slidenum">
              <a:rPr lang="en-US" smtClean="0"/>
              <a:pPr/>
              <a:t>4</a:t>
            </a:fld>
            <a:endParaRPr lang="en-US"/>
          </a:p>
        </p:txBody>
      </p:sp>
      <p:sp>
        <p:nvSpPr>
          <p:cNvPr id="10" name="Titre 2">
            <a:extLst>
              <a:ext uri="{FF2B5EF4-FFF2-40B4-BE49-F238E27FC236}">
                <a16:creationId xmlns:a16="http://schemas.microsoft.com/office/drawing/2014/main" id="{1BB33523-D9F5-898A-FEA8-DEA5543DFD84}"/>
              </a:ext>
            </a:extLst>
          </p:cNvPr>
          <p:cNvSpPr>
            <a:spLocks noGrp="1"/>
          </p:cNvSpPr>
          <p:nvPr>
            <p:ph type="title"/>
          </p:nvPr>
        </p:nvSpPr>
        <p:spPr>
          <a:xfrm>
            <a:off x="2150409" y="506965"/>
            <a:ext cx="6447330" cy="418731"/>
          </a:xfrm>
        </p:spPr>
        <p:txBody>
          <a:bodyPr/>
          <a:lstStyle/>
          <a:p>
            <a:pPr marL="0" indent="0">
              <a:lnSpc>
                <a:spcPct val="90000"/>
              </a:lnSpc>
              <a:buNone/>
            </a:pPr>
            <a:br>
              <a:rPr lang="fr-FR" sz="2800" b="1" dirty="0">
                <a:solidFill>
                  <a:srgbClr val="002060"/>
                </a:solidFill>
                <a:latin typeface="Calibri" panose="020F0502020204030204" pitchFamily="34" charset="0"/>
                <a:cs typeface="Calibri" panose="020F0502020204030204" pitchFamily="34" charset="0"/>
              </a:rPr>
            </a:br>
            <a:r>
              <a:rPr lang="fr-FR" sz="2800" b="1" dirty="0">
                <a:solidFill>
                  <a:srgbClr val="002060"/>
                </a:solidFill>
                <a:latin typeface="Calibri" panose="020F0502020204030204" pitchFamily="34" charset="0"/>
                <a:cs typeface="Calibri" panose="020F0502020204030204" pitchFamily="34" charset="0"/>
              </a:rPr>
              <a:t>Freins et leviers à l’implémentation de l’intervention</a:t>
            </a:r>
            <a:br>
              <a:rPr lang="fr-FR" sz="2800" b="1" dirty="0">
                <a:solidFill>
                  <a:srgbClr val="002060"/>
                </a:solidFill>
                <a:latin typeface="Calibri" panose="020F0502020204030204" pitchFamily="34" charset="0"/>
                <a:cs typeface="Calibri" panose="020F0502020204030204" pitchFamily="34" charset="0"/>
              </a:rPr>
            </a:br>
            <a:endParaRPr lang="fr-FR" sz="2800" b="1" dirty="0">
              <a:solidFill>
                <a:srgbClr val="002060"/>
              </a:solidFill>
              <a:latin typeface="Calibri" panose="020F0502020204030204" pitchFamily="34" charset="0"/>
              <a:cs typeface="Calibri" panose="020F0502020204030204" pitchFamily="34" charset="0"/>
            </a:endParaRPr>
          </a:p>
        </p:txBody>
      </p:sp>
      <p:sp>
        <p:nvSpPr>
          <p:cNvPr id="12" name="Espace réservé du contenu 2">
            <a:extLst>
              <a:ext uri="{FF2B5EF4-FFF2-40B4-BE49-F238E27FC236}">
                <a16:creationId xmlns:a16="http://schemas.microsoft.com/office/drawing/2014/main" id="{C07F621D-BD1F-4C88-7B20-8981F9B17624}"/>
              </a:ext>
            </a:extLst>
          </p:cNvPr>
          <p:cNvSpPr txBox="1">
            <a:spLocks/>
          </p:cNvSpPr>
          <p:nvPr/>
        </p:nvSpPr>
        <p:spPr>
          <a:xfrm>
            <a:off x="190823" y="1930511"/>
            <a:ext cx="8406916" cy="640597"/>
          </a:xfrm>
          <a:prstGeom prst="rect">
            <a:avLst/>
          </a:prstGeom>
        </p:spPr>
        <p:txBody>
          <a:bodyPr vert="horz" lIns="90000" tIns="45720" rIns="91440" bIns="45720" rtlCol="0">
            <a:noAutofit/>
          </a:bodyPr>
          <a:lstStyle>
            <a:lvl1pPr marL="287419" indent="-452628" algn="l" defTabSz="1149675" rtl="0" eaLnBrk="1" latinLnBrk="0" hangingPunct="1">
              <a:lnSpc>
                <a:spcPct val="90000"/>
              </a:lnSpc>
              <a:spcBef>
                <a:spcPts val="1257"/>
              </a:spcBef>
              <a:buClr>
                <a:srgbClr val="F29206"/>
              </a:buClr>
              <a:buSzPct val="90000"/>
              <a:buFont typeface="Courier New" panose="02070309020205020404" pitchFamily="49" charset="0"/>
              <a:buChar char="o"/>
              <a:defRPr sz="3772" b="0" i="0" kern="1200">
                <a:solidFill>
                  <a:srgbClr val="2B2E7C"/>
                </a:solidFill>
                <a:latin typeface="Barlow Condensed" pitchFamily="2" charset="77"/>
                <a:ea typeface="+mn-ea"/>
                <a:cs typeface="+mn-cs"/>
              </a:defRPr>
            </a:lvl1pPr>
            <a:lvl2pPr marL="862256" indent="-287419" algn="l" defTabSz="1149675" rtl="0" eaLnBrk="1" latinLnBrk="0" hangingPunct="1">
              <a:lnSpc>
                <a:spcPct val="90000"/>
              </a:lnSpc>
              <a:spcBef>
                <a:spcPts val="629"/>
              </a:spcBef>
              <a:buFont typeface="Arial" panose="020B0604020202020204" pitchFamily="34" charset="0"/>
              <a:buChar char="•"/>
              <a:defRPr sz="3269" b="0" i="0" kern="1200">
                <a:solidFill>
                  <a:srgbClr val="898989"/>
                </a:solidFill>
                <a:latin typeface="Barlow Condensed" pitchFamily="2" charset="77"/>
                <a:ea typeface="+mn-ea"/>
                <a:cs typeface="+mn-cs"/>
              </a:defRPr>
            </a:lvl2pPr>
            <a:lvl3pPr marL="1437094" indent="-287419" algn="l" defTabSz="1149675" rtl="0" eaLnBrk="1" latinLnBrk="0" hangingPunct="1">
              <a:lnSpc>
                <a:spcPct val="90000"/>
              </a:lnSpc>
              <a:spcBef>
                <a:spcPts val="629"/>
              </a:spcBef>
              <a:buFont typeface="Arial" panose="020B0604020202020204" pitchFamily="34" charset="0"/>
              <a:buChar char="•"/>
              <a:defRPr sz="2515" b="0" i="0" kern="1200">
                <a:solidFill>
                  <a:srgbClr val="898989"/>
                </a:solidFill>
                <a:latin typeface="Barlow Condensed" pitchFamily="2" charset="77"/>
                <a:ea typeface="+mn-ea"/>
                <a:cs typeface="+mn-cs"/>
              </a:defRPr>
            </a:lvl3pPr>
            <a:lvl4pPr marL="2011931" indent="-287419" algn="l" defTabSz="1149675" rtl="0" eaLnBrk="1" latinLnBrk="0" hangingPunct="1">
              <a:lnSpc>
                <a:spcPct val="90000"/>
              </a:lnSpc>
              <a:spcBef>
                <a:spcPts val="629"/>
              </a:spcBef>
              <a:buFont typeface="Arial" panose="020B0604020202020204" pitchFamily="34" charset="0"/>
              <a:buChar char="•"/>
              <a:defRPr sz="2515" b="0" i="0" kern="1200">
                <a:solidFill>
                  <a:srgbClr val="898989"/>
                </a:solidFill>
                <a:latin typeface="Barlow Condensed" pitchFamily="2" charset="77"/>
                <a:ea typeface="+mn-ea"/>
                <a:cs typeface="+mn-cs"/>
              </a:defRPr>
            </a:lvl4pPr>
            <a:lvl5pPr marL="2586769" indent="-287419" algn="l" defTabSz="1149675" rtl="0" eaLnBrk="1" latinLnBrk="0" hangingPunct="1">
              <a:lnSpc>
                <a:spcPct val="90000"/>
              </a:lnSpc>
              <a:spcBef>
                <a:spcPts val="629"/>
              </a:spcBef>
              <a:buFont typeface="Arial" panose="020B0604020202020204" pitchFamily="34" charset="0"/>
              <a:buChar char="•"/>
              <a:defRPr sz="2515" b="0" i="0" kern="1200">
                <a:solidFill>
                  <a:srgbClr val="898989"/>
                </a:solidFill>
                <a:latin typeface="Barlow Condensed" pitchFamily="2" charset="77"/>
                <a:ea typeface="+mn-ea"/>
                <a:cs typeface="+mn-cs"/>
              </a:defRPr>
            </a:lvl5pPr>
            <a:lvl6pPr marL="3161607"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6444"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1282"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6119"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marL="101600" lvl="0" indent="0" algn="l" rtl="0">
              <a:lnSpc>
                <a:spcPct val="90000"/>
              </a:lnSpc>
              <a:spcBef>
                <a:spcPts val="1000"/>
              </a:spcBef>
              <a:spcAft>
                <a:spcPts val="0"/>
              </a:spcAft>
              <a:buClr>
                <a:schemeClr val="dk1"/>
              </a:buClr>
              <a:buSzPts val="2000"/>
              <a:buNone/>
            </a:pPr>
            <a:r>
              <a:rPr lang="en-GB" sz="2400" dirty="0">
                <a:solidFill>
                  <a:schemeClr val="dk1"/>
                </a:solidFill>
                <a:latin typeface="Calibri"/>
                <a:ea typeface="Calibri"/>
                <a:cs typeface="Calibri"/>
                <a:sym typeface="Calibri"/>
              </a:rPr>
              <a:t>”Je me suis </a:t>
            </a:r>
            <a:r>
              <a:rPr lang="en-GB" sz="2400" dirty="0" err="1">
                <a:solidFill>
                  <a:schemeClr val="dk1"/>
                </a:solidFill>
                <a:latin typeface="Calibri"/>
                <a:ea typeface="Calibri"/>
                <a:cs typeface="Calibri"/>
                <a:sym typeface="Calibri"/>
              </a:rPr>
              <a:t>saisie</a:t>
            </a:r>
            <a:r>
              <a:rPr lang="en-GB" sz="2400" dirty="0">
                <a:solidFill>
                  <a:schemeClr val="dk1"/>
                </a:solidFill>
                <a:latin typeface="Calibri"/>
                <a:ea typeface="Calibri"/>
                <a:cs typeface="Calibri"/>
                <a:sym typeface="Calibri"/>
              </a:rPr>
              <a:t> de plein de choses </a:t>
            </a:r>
            <a:r>
              <a:rPr lang="en-GB" sz="2400" dirty="0" err="1">
                <a:solidFill>
                  <a:schemeClr val="dk1"/>
                </a:solidFill>
                <a:latin typeface="Calibri"/>
                <a:ea typeface="Calibri"/>
                <a:cs typeface="Calibri"/>
                <a:sym typeface="Calibri"/>
              </a:rPr>
              <a:t>justement</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quand</a:t>
            </a:r>
            <a:r>
              <a:rPr lang="en-GB" sz="2400" dirty="0">
                <a:solidFill>
                  <a:schemeClr val="dk1"/>
                </a:solidFill>
                <a:latin typeface="Calibri"/>
                <a:ea typeface="Calibri"/>
                <a:cs typeface="Calibri"/>
                <a:sym typeface="Calibri"/>
              </a:rPr>
              <a:t> les parents </a:t>
            </a:r>
            <a:r>
              <a:rPr lang="en-GB" sz="2400" dirty="0" err="1">
                <a:solidFill>
                  <a:schemeClr val="dk1"/>
                </a:solidFill>
                <a:latin typeface="Calibri"/>
                <a:ea typeface="Calibri"/>
                <a:cs typeface="Calibri"/>
                <a:sym typeface="Calibri"/>
              </a:rPr>
              <a:t>ont</a:t>
            </a:r>
            <a:r>
              <a:rPr lang="en-GB" sz="2400" dirty="0">
                <a:solidFill>
                  <a:schemeClr val="dk1"/>
                </a:solidFill>
                <a:latin typeface="Calibri"/>
                <a:ea typeface="Calibri"/>
                <a:cs typeface="Calibri"/>
                <a:sym typeface="Calibri"/>
              </a:rPr>
              <a:t> des questions” (MG 3)</a:t>
            </a:r>
          </a:p>
          <a:p>
            <a:pPr marL="101600" lvl="0" indent="0" algn="l" rtl="0">
              <a:lnSpc>
                <a:spcPct val="90000"/>
              </a:lnSpc>
              <a:spcBef>
                <a:spcPts val="1000"/>
              </a:spcBef>
              <a:spcAft>
                <a:spcPts val="0"/>
              </a:spcAft>
              <a:buClr>
                <a:schemeClr val="dk1"/>
              </a:buClr>
              <a:buSzPts val="2000"/>
              <a:buNone/>
            </a:pPr>
            <a:endParaRPr lang="en-GB" sz="2400" dirty="0">
              <a:solidFill>
                <a:schemeClr val="dk1"/>
              </a:solidFill>
              <a:latin typeface="Calibri"/>
              <a:ea typeface="Calibri"/>
              <a:cs typeface="Calibri"/>
              <a:sym typeface="Calibri"/>
            </a:endParaRPr>
          </a:p>
          <a:p>
            <a:pPr marL="101600" lvl="0" indent="0" algn="l" rtl="0">
              <a:lnSpc>
                <a:spcPct val="90000"/>
              </a:lnSpc>
              <a:spcBef>
                <a:spcPts val="1000"/>
              </a:spcBef>
              <a:spcAft>
                <a:spcPts val="0"/>
              </a:spcAft>
              <a:buClr>
                <a:schemeClr val="dk1"/>
              </a:buClr>
              <a:buSzPts val="2000"/>
              <a:buNone/>
            </a:pPr>
            <a:r>
              <a:rPr lang="en-GB" sz="2400" dirty="0">
                <a:solidFill>
                  <a:schemeClr val="dk1"/>
                </a:solidFill>
                <a:latin typeface="Calibri"/>
                <a:ea typeface="Calibri"/>
                <a:cs typeface="Calibri"/>
                <a:sym typeface="Calibri"/>
              </a:rPr>
              <a:t>”Je </a:t>
            </a:r>
            <a:r>
              <a:rPr lang="en-GB" sz="2400" dirty="0" err="1">
                <a:solidFill>
                  <a:schemeClr val="dk1"/>
                </a:solidFill>
                <a:latin typeface="Calibri"/>
                <a:ea typeface="Calibri"/>
                <a:cs typeface="Calibri"/>
                <a:sym typeface="Calibri"/>
              </a:rPr>
              <a:t>n’avais</a:t>
            </a:r>
            <a:r>
              <a:rPr lang="en-GB" sz="2400" dirty="0">
                <a:solidFill>
                  <a:schemeClr val="dk1"/>
                </a:solidFill>
                <a:latin typeface="Calibri"/>
                <a:ea typeface="Calibri"/>
                <a:cs typeface="Calibri"/>
                <a:sym typeface="Calibri"/>
              </a:rPr>
              <a:t> jamais </a:t>
            </a:r>
            <a:r>
              <a:rPr lang="en-GB" sz="2400" dirty="0" err="1">
                <a:solidFill>
                  <a:schemeClr val="dk1"/>
                </a:solidFill>
                <a:latin typeface="Calibri"/>
                <a:ea typeface="Calibri"/>
                <a:cs typeface="Calibri"/>
                <a:sym typeface="Calibri"/>
              </a:rPr>
              <a:t>parlé</a:t>
            </a:r>
            <a:r>
              <a:rPr lang="en-GB" sz="2400" dirty="0">
                <a:solidFill>
                  <a:schemeClr val="dk1"/>
                </a:solidFill>
                <a:latin typeface="Calibri"/>
                <a:ea typeface="Calibri"/>
                <a:cs typeface="Calibri"/>
                <a:sym typeface="Calibri"/>
              </a:rPr>
              <a:t> du HPV </a:t>
            </a:r>
            <a:r>
              <a:rPr lang="en-GB" sz="2400" dirty="0" err="1">
                <a:solidFill>
                  <a:schemeClr val="dk1"/>
                </a:solidFill>
                <a:latin typeface="Calibri"/>
                <a:ea typeface="Calibri"/>
                <a:cs typeface="Calibri"/>
                <a:sym typeface="Calibri"/>
              </a:rPr>
              <a:t>quasiment</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avant</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d'avoir</a:t>
            </a:r>
            <a:r>
              <a:rPr lang="en-GB" sz="2400" dirty="0">
                <a:solidFill>
                  <a:schemeClr val="dk1"/>
                </a:solidFill>
                <a:latin typeface="Calibri"/>
                <a:ea typeface="Calibri"/>
                <a:cs typeface="Calibri"/>
                <a:sym typeface="Calibri"/>
              </a:rPr>
              <a:t> la formation” (MG 4)</a:t>
            </a:r>
          </a:p>
        </p:txBody>
      </p:sp>
    </p:spTree>
    <p:extLst>
      <p:ext uri="{BB962C8B-B14F-4D97-AF65-F5344CB8AC3E}">
        <p14:creationId xmlns:p14="http://schemas.microsoft.com/office/powerpoint/2010/main" val="287902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6BA76-6B34-C80B-8504-2AFB9A368431}"/>
            </a:ext>
          </a:extLst>
        </p:cNvPr>
        <p:cNvGrpSpPr/>
        <p:nvPr/>
      </p:nvGrpSpPr>
      <p:grpSpPr>
        <a:xfrm>
          <a:off x="0" y="0"/>
          <a:ext cx="0" cy="0"/>
          <a:chOff x="0" y="0"/>
          <a:chExt cx="0" cy="0"/>
        </a:xfrm>
      </p:grpSpPr>
      <p:sp>
        <p:nvSpPr>
          <p:cNvPr id="7" name="Google Shape;66;p14">
            <a:extLst>
              <a:ext uri="{FF2B5EF4-FFF2-40B4-BE49-F238E27FC236}">
                <a16:creationId xmlns:a16="http://schemas.microsoft.com/office/drawing/2014/main" id="{3DB3135E-ECB6-6848-9857-B7DC4C4C65B5}"/>
              </a:ext>
            </a:extLst>
          </p:cNvPr>
          <p:cNvSpPr/>
          <p:nvPr/>
        </p:nvSpPr>
        <p:spPr>
          <a:xfrm>
            <a:off x="0" y="489616"/>
            <a:ext cx="1724025" cy="769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2200" b="1" dirty="0"/>
              <a:t>MG</a:t>
            </a:r>
          </a:p>
        </p:txBody>
      </p:sp>
      <p:sp>
        <p:nvSpPr>
          <p:cNvPr id="8" name="Google Shape;67;p14">
            <a:extLst>
              <a:ext uri="{FF2B5EF4-FFF2-40B4-BE49-F238E27FC236}">
                <a16:creationId xmlns:a16="http://schemas.microsoft.com/office/drawing/2014/main" id="{0DF1E109-C301-98FE-A348-97BDB610DDEF}"/>
              </a:ext>
            </a:extLst>
          </p:cNvPr>
          <p:cNvSpPr txBox="1"/>
          <p:nvPr/>
        </p:nvSpPr>
        <p:spPr>
          <a:xfrm>
            <a:off x="209300" y="-89184"/>
            <a:ext cx="11535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500" b="1" dirty="0">
                <a:latin typeface="Calibri"/>
                <a:ea typeface="Calibri"/>
                <a:cs typeface="Calibri"/>
                <a:sym typeface="Calibri"/>
              </a:rPr>
              <a:t>M3</a:t>
            </a:r>
            <a:endParaRPr sz="4500" b="1" dirty="0">
              <a:latin typeface="Calibri"/>
              <a:ea typeface="Calibri"/>
              <a:cs typeface="Calibri"/>
              <a:sym typeface="Calibri"/>
            </a:endParaRPr>
          </a:p>
        </p:txBody>
      </p:sp>
      <p:sp>
        <p:nvSpPr>
          <p:cNvPr id="2" name="Espace réservé du numéro de diapositive 1">
            <a:extLst>
              <a:ext uri="{FF2B5EF4-FFF2-40B4-BE49-F238E27FC236}">
                <a16:creationId xmlns:a16="http://schemas.microsoft.com/office/drawing/2014/main" id="{FA5F5E77-5477-258A-2951-37C783C905C2}"/>
              </a:ext>
            </a:extLst>
          </p:cNvPr>
          <p:cNvSpPr>
            <a:spLocks noGrp="1"/>
          </p:cNvSpPr>
          <p:nvPr>
            <p:ph type="sldNum" sz="quarter" idx="4"/>
          </p:nvPr>
        </p:nvSpPr>
        <p:spPr/>
        <p:txBody>
          <a:bodyPr/>
          <a:lstStyle/>
          <a:p>
            <a:fld id="{7F0AB81B-8AA3-4CFC-ABE7-C10F91AD3A33}" type="slidenum">
              <a:rPr lang="en-US" smtClean="0"/>
              <a:pPr/>
              <a:t>5</a:t>
            </a:fld>
            <a:endParaRPr lang="en-US"/>
          </a:p>
        </p:txBody>
      </p:sp>
      <p:sp>
        <p:nvSpPr>
          <p:cNvPr id="10" name="Titre 2">
            <a:extLst>
              <a:ext uri="{FF2B5EF4-FFF2-40B4-BE49-F238E27FC236}">
                <a16:creationId xmlns:a16="http://schemas.microsoft.com/office/drawing/2014/main" id="{E1214A27-0CE7-758E-17E3-4650CC602631}"/>
              </a:ext>
            </a:extLst>
          </p:cNvPr>
          <p:cNvSpPr>
            <a:spLocks noGrp="1"/>
          </p:cNvSpPr>
          <p:nvPr>
            <p:ph type="title"/>
          </p:nvPr>
        </p:nvSpPr>
        <p:spPr>
          <a:xfrm>
            <a:off x="2150409" y="506965"/>
            <a:ext cx="6447330" cy="418731"/>
          </a:xfrm>
        </p:spPr>
        <p:txBody>
          <a:bodyPr/>
          <a:lstStyle/>
          <a:p>
            <a:pPr marL="0" indent="0">
              <a:lnSpc>
                <a:spcPct val="90000"/>
              </a:lnSpc>
              <a:buNone/>
            </a:pPr>
            <a:br>
              <a:rPr lang="fr-FR" sz="2800" b="1" dirty="0">
                <a:solidFill>
                  <a:srgbClr val="002060"/>
                </a:solidFill>
                <a:latin typeface="Calibri" panose="020F0502020204030204" pitchFamily="34" charset="0"/>
                <a:cs typeface="Calibri" panose="020F0502020204030204" pitchFamily="34" charset="0"/>
              </a:rPr>
            </a:br>
            <a:r>
              <a:rPr lang="fr-FR" sz="2800" b="1" dirty="0">
                <a:solidFill>
                  <a:srgbClr val="002060"/>
                </a:solidFill>
                <a:latin typeface="Calibri" panose="020F0502020204030204" pitchFamily="34" charset="0"/>
                <a:cs typeface="Calibri" panose="020F0502020204030204" pitchFamily="34" charset="0"/>
              </a:rPr>
              <a:t>Freins et leviers à l’implémentation de l’intervention</a:t>
            </a:r>
            <a:br>
              <a:rPr lang="fr-FR" sz="2800" b="1" dirty="0">
                <a:solidFill>
                  <a:srgbClr val="002060"/>
                </a:solidFill>
                <a:latin typeface="Calibri" panose="020F0502020204030204" pitchFamily="34" charset="0"/>
                <a:cs typeface="Calibri" panose="020F0502020204030204" pitchFamily="34" charset="0"/>
              </a:rPr>
            </a:br>
            <a:endParaRPr lang="fr-FR" sz="2800" b="1" dirty="0">
              <a:solidFill>
                <a:srgbClr val="002060"/>
              </a:solidFill>
              <a:latin typeface="Calibri" panose="020F0502020204030204" pitchFamily="34" charset="0"/>
              <a:cs typeface="Calibri" panose="020F0502020204030204" pitchFamily="34" charset="0"/>
            </a:endParaRPr>
          </a:p>
        </p:txBody>
      </p:sp>
      <p:sp>
        <p:nvSpPr>
          <p:cNvPr id="12" name="Espace réservé du contenu 2">
            <a:extLst>
              <a:ext uri="{FF2B5EF4-FFF2-40B4-BE49-F238E27FC236}">
                <a16:creationId xmlns:a16="http://schemas.microsoft.com/office/drawing/2014/main" id="{E0A16AE5-5123-B26C-E1CC-6836B67D610B}"/>
              </a:ext>
            </a:extLst>
          </p:cNvPr>
          <p:cNvSpPr txBox="1">
            <a:spLocks/>
          </p:cNvSpPr>
          <p:nvPr/>
        </p:nvSpPr>
        <p:spPr>
          <a:xfrm>
            <a:off x="190823" y="1930511"/>
            <a:ext cx="7796406" cy="640597"/>
          </a:xfrm>
          <a:prstGeom prst="rect">
            <a:avLst/>
          </a:prstGeom>
        </p:spPr>
        <p:txBody>
          <a:bodyPr vert="horz" lIns="90000" tIns="45720" rIns="91440" bIns="45720" rtlCol="0">
            <a:noAutofit/>
          </a:bodyPr>
          <a:lstStyle>
            <a:lvl1pPr marL="287419" indent="-452628" algn="l" defTabSz="1149675" rtl="0" eaLnBrk="1" latinLnBrk="0" hangingPunct="1">
              <a:lnSpc>
                <a:spcPct val="90000"/>
              </a:lnSpc>
              <a:spcBef>
                <a:spcPts val="1257"/>
              </a:spcBef>
              <a:buClr>
                <a:srgbClr val="F29206"/>
              </a:buClr>
              <a:buSzPct val="90000"/>
              <a:buFont typeface="Courier New" panose="02070309020205020404" pitchFamily="49" charset="0"/>
              <a:buChar char="o"/>
              <a:defRPr sz="3772" b="0" i="0" kern="1200">
                <a:solidFill>
                  <a:srgbClr val="2B2E7C"/>
                </a:solidFill>
                <a:latin typeface="Barlow Condensed" pitchFamily="2" charset="77"/>
                <a:ea typeface="+mn-ea"/>
                <a:cs typeface="+mn-cs"/>
              </a:defRPr>
            </a:lvl1pPr>
            <a:lvl2pPr marL="862256" indent="-287419" algn="l" defTabSz="1149675" rtl="0" eaLnBrk="1" latinLnBrk="0" hangingPunct="1">
              <a:lnSpc>
                <a:spcPct val="90000"/>
              </a:lnSpc>
              <a:spcBef>
                <a:spcPts val="629"/>
              </a:spcBef>
              <a:buFont typeface="Arial" panose="020B0604020202020204" pitchFamily="34" charset="0"/>
              <a:buChar char="•"/>
              <a:defRPr sz="3269" b="0" i="0" kern="1200">
                <a:solidFill>
                  <a:srgbClr val="898989"/>
                </a:solidFill>
                <a:latin typeface="Barlow Condensed" pitchFamily="2" charset="77"/>
                <a:ea typeface="+mn-ea"/>
                <a:cs typeface="+mn-cs"/>
              </a:defRPr>
            </a:lvl2pPr>
            <a:lvl3pPr marL="1437094" indent="-287419" algn="l" defTabSz="1149675" rtl="0" eaLnBrk="1" latinLnBrk="0" hangingPunct="1">
              <a:lnSpc>
                <a:spcPct val="90000"/>
              </a:lnSpc>
              <a:spcBef>
                <a:spcPts val="629"/>
              </a:spcBef>
              <a:buFont typeface="Arial" panose="020B0604020202020204" pitchFamily="34" charset="0"/>
              <a:buChar char="•"/>
              <a:defRPr sz="2515" b="0" i="0" kern="1200">
                <a:solidFill>
                  <a:srgbClr val="898989"/>
                </a:solidFill>
                <a:latin typeface="Barlow Condensed" pitchFamily="2" charset="77"/>
                <a:ea typeface="+mn-ea"/>
                <a:cs typeface="+mn-cs"/>
              </a:defRPr>
            </a:lvl3pPr>
            <a:lvl4pPr marL="2011931" indent="-287419" algn="l" defTabSz="1149675" rtl="0" eaLnBrk="1" latinLnBrk="0" hangingPunct="1">
              <a:lnSpc>
                <a:spcPct val="90000"/>
              </a:lnSpc>
              <a:spcBef>
                <a:spcPts val="629"/>
              </a:spcBef>
              <a:buFont typeface="Arial" panose="020B0604020202020204" pitchFamily="34" charset="0"/>
              <a:buChar char="•"/>
              <a:defRPr sz="2515" b="0" i="0" kern="1200">
                <a:solidFill>
                  <a:srgbClr val="898989"/>
                </a:solidFill>
                <a:latin typeface="Barlow Condensed" pitchFamily="2" charset="77"/>
                <a:ea typeface="+mn-ea"/>
                <a:cs typeface="+mn-cs"/>
              </a:defRPr>
            </a:lvl4pPr>
            <a:lvl5pPr marL="2586769" indent="-287419" algn="l" defTabSz="1149675" rtl="0" eaLnBrk="1" latinLnBrk="0" hangingPunct="1">
              <a:lnSpc>
                <a:spcPct val="90000"/>
              </a:lnSpc>
              <a:spcBef>
                <a:spcPts val="629"/>
              </a:spcBef>
              <a:buFont typeface="Arial" panose="020B0604020202020204" pitchFamily="34" charset="0"/>
              <a:buChar char="•"/>
              <a:defRPr sz="2515" b="0" i="0" kern="1200">
                <a:solidFill>
                  <a:srgbClr val="898989"/>
                </a:solidFill>
                <a:latin typeface="Barlow Condensed" pitchFamily="2" charset="77"/>
                <a:ea typeface="+mn-ea"/>
                <a:cs typeface="+mn-cs"/>
              </a:defRPr>
            </a:lvl5pPr>
            <a:lvl6pPr marL="3161607"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6444"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1282"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6119"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marL="101600" lvl="0" indent="0" algn="l" rtl="0">
              <a:lnSpc>
                <a:spcPct val="90000"/>
              </a:lnSpc>
              <a:spcBef>
                <a:spcPts val="1000"/>
              </a:spcBef>
              <a:spcAft>
                <a:spcPts val="0"/>
              </a:spcAft>
              <a:buClr>
                <a:schemeClr val="dk1"/>
              </a:buClr>
              <a:buSzPts val="2000"/>
              <a:buNone/>
            </a:pPr>
            <a:r>
              <a:rPr lang="en-GB" sz="2400" dirty="0" err="1">
                <a:solidFill>
                  <a:schemeClr val="dk1"/>
                </a:solidFill>
                <a:latin typeface="Calibri"/>
                <a:ea typeface="Calibri"/>
                <a:cs typeface="Calibri"/>
                <a:sym typeface="Calibri"/>
              </a:rPr>
              <a:t>Outil</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d’aide</a:t>
            </a:r>
            <a:r>
              <a:rPr lang="en-GB" sz="2400" dirty="0">
                <a:solidFill>
                  <a:schemeClr val="dk1"/>
                </a:solidFill>
                <a:latin typeface="Calibri"/>
                <a:ea typeface="Calibri"/>
                <a:cs typeface="Calibri"/>
                <a:sym typeface="Calibri"/>
              </a:rPr>
              <a:t> à la decision : pas </a:t>
            </a:r>
            <a:r>
              <a:rPr lang="en-GB" sz="2400" dirty="0" err="1">
                <a:solidFill>
                  <a:schemeClr val="dk1"/>
                </a:solidFill>
                <a:latin typeface="Calibri"/>
                <a:ea typeface="Calibri"/>
                <a:cs typeface="Calibri"/>
                <a:sym typeface="Calibri"/>
              </a:rPr>
              <a:t>forcément</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utilisé</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comme</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envisagé</a:t>
            </a:r>
            <a:endParaRPr lang="en-GB" sz="2400" dirty="0">
              <a:solidFill>
                <a:schemeClr val="dk1"/>
              </a:solidFill>
              <a:latin typeface="Calibri"/>
              <a:ea typeface="Calibri"/>
              <a:cs typeface="Calibri"/>
              <a:sym typeface="Calibri"/>
            </a:endParaRPr>
          </a:p>
          <a:p>
            <a:pPr marL="101600" lvl="0" indent="0" algn="l" rtl="0">
              <a:lnSpc>
                <a:spcPct val="90000"/>
              </a:lnSpc>
              <a:spcBef>
                <a:spcPts val="1000"/>
              </a:spcBef>
              <a:spcAft>
                <a:spcPts val="0"/>
              </a:spcAft>
              <a:buClr>
                <a:schemeClr val="dk1"/>
              </a:buClr>
              <a:buSzPts val="2000"/>
              <a:buNone/>
            </a:pPr>
            <a:endParaRPr lang="en-GB" sz="2400" dirty="0">
              <a:solidFill>
                <a:schemeClr val="dk1"/>
              </a:solidFill>
              <a:latin typeface="Calibri"/>
              <a:ea typeface="Calibri"/>
              <a:cs typeface="Calibri"/>
              <a:sym typeface="Calibri"/>
            </a:endParaRPr>
          </a:p>
          <a:p>
            <a:pPr marL="101600" lvl="0" indent="0" algn="l" rtl="0">
              <a:lnSpc>
                <a:spcPct val="90000"/>
              </a:lnSpc>
              <a:spcBef>
                <a:spcPts val="1000"/>
              </a:spcBef>
              <a:spcAft>
                <a:spcPts val="0"/>
              </a:spcAft>
              <a:buClr>
                <a:schemeClr val="dk1"/>
              </a:buClr>
              <a:buSzPts val="2000"/>
              <a:buNone/>
            </a:pPr>
            <a:r>
              <a:rPr lang="en-GB" sz="2400" dirty="0">
                <a:solidFill>
                  <a:schemeClr val="dk1"/>
                </a:solidFill>
                <a:latin typeface="Calibri"/>
                <a:ea typeface="Calibri"/>
                <a:cs typeface="Calibri"/>
                <a:sym typeface="Calibri"/>
              </a:rPr>
              <a:t>Formation </a:t>
            </a:r>
            <a:r>
              <a:rPr lang="en-GB" sz="2400" dirty="0" err="1">
                <a:solidFill>
                  <a:schemeClr val="dk1"/>
                </a:solidFill>
                <a:latin typeface="Calibri"/>
                <a:ea typeface="Calibri"/>
                <a:cs typeface="Calibri"/>
                <a:sym typeface="Calibri"/>
              </a:rPr>
              <a:t>entretien</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motivationnel</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courte</a:t>
            </a:r>
            <a:endParaRPr lang="en-GB" sz="2400" dirty="0">
              <a:solidFill>
                <a:schemeClr val="dk1"/>
              </a:solidFill>
              <a:latin typeface="Calibri"/>
              <a:ea typeface="Calibri"/>
              <a:cs typeface="Calibri"/>
              <a:sym typeface="Calibri"/>
            </a:endParaRPr>
          </a:p>
          <a:p>
            <a:pPr marL="101600" lvl="0" indent="0" algn="l" rtl="0">
              <a:lnSpc>
                <a:spcPct val="90000"/>
              </a:lnSpc>
              <a:spcBef>
                <a:spcPts val="1000"/>
              </a:spcBef>
              <a:spcAft>
                <a:spcPts val="0"/>
              </a:spcAft>
              <a:buClr>
                <a:schemeClr val="dk1"/>
              </a:buClr>
              <a:buSzPts val="2000"/>
              <a:buNone/>
            </a:pPr>
            <a:endParaRPr lang="en-GB" sz="2400" dirty="0">
              <a:solidFill>
                <a:schemeClr val="dk1"/>
              </a:solidFill>
              <a:latin typeface="Calibri"/>
              <a:ea typeface="Calibri"/>
              <a:cs typeface="Calibri"/>
              <a:sym typeface="Calibri"/>
            </a:endParaRPr>
          </a:p>
          <a:p>
            <a:pPr marL="101600" lvl="0" indent="0" algn="l" rtl="0">
              <a:lnSpc>
                <a:spcPct val="90000"/>
              </a:lnSpc>
              <a:spcBef>
                <a:spcPts val="1000"/>
              </a:spcBef>
              <a:spcAft>
                <a:spcPts val="0"/>
              </a:spcAft>
              <a:buClr>
                <a:schemeClr val="dk1"/>
              </a:buClr>
              <a:buSzPts val="2000"/>
              <a:buNone/>
            </a:pPr>
            <a:r>
              <a:rPr lang="en-GB" sz="2400" dirty="0" err="1">
                <a:solidFill>
                  <a:schemeClr val="dk1"/>
                </a:solidFill>
                <a:latin typeface="Calibri"/>
                <a:ea typeface="Calibri"/>
                <a:cs typeface="Calibri"/>
                <a:sym typeface="Calibri"/>
              </a:rPr>
              <a:t>Indemnisation</a:t>
            </a:r>
            <a:r>
              <a:rPr lang="en-GB" sz="2400" dirty="0">
                <a:solidFill>
                  <a:schemeClr val="dk1"/>
                </a:solidFill>
                <a:latin typeface="Calibri"/>
                <a:ea typeface="Calibri"/>
                <a:cs typeface="Calibri"/>
                <a:sym typeface="Calibri"/>
              </a:rPr>
              <a:t> des participants </a:t>
            </a:r>
            <a:r>
              <a:rPr lang="en-GB" sz="2400" dirty="0" err="1">
                <a:solidFill>
                  <a:schemeClr val="dk1"/>
                </a:solidFill>
                <a:latin typeface="Calibri"/>
                <a:ea typeface="Calibri"/>
                <a:cs typeface="Calibri"/>
                <a:sym typeface="Calibri"/>
              </a:rPr>
              <a:t>chronophage</a:t>
            </a:r>
            <a:endParaRPr lang="en-GB"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9195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B7F25-FEBE-96CE-2F7C-0041A5A9523E}"/>
            </a:ext>
          </a:extLst>
        </p:cNvPr>
        <p:cNvGrpSpPr/>
        <p:nvPr/>
      </p:nvGrpSpPr>
      <p:grpSpPr>
        <a:xfrm>
          <a:off x="0" y="0"/>
          <a:ext cx="0" cy="0"/>
          <a:chOff x="0" y="0"/>
          <a:chExt cx="0" cy="0"/>
        </a:xfrm>
      </p:grpSpPr>
      <p:sp>
        <p:nvSpPr>
          <p:cNvPr id="7" name="Google Shape;66;p14">
            <a:extLst>
              <a:ext uri="{FF2B5EF4-FFF2-40B4-BE49-F238E27FC236}">
                <a16:creationId xmlns:a16="http://schemas.microsoft.com/office/drawing/2014/main" id="{4BAD1DAC-2231-97EA-4A69-9472AC034D70}"/>
              </a:ext>
            </a:extLst>
          </p:cNvPr>
          <p:cNvSpPr/>
          <p:nvPr/>
        </p:nvSpPr>
        <p:spPr>
          <a:xfrm>
            <a:off x="0" y="489616"/>
            <a:ext cx="1724025" cy="769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2200" b="1" dirty="0"/>
              <a:t>MG</a:t>
            </a:r>
          </a:p>
        </p:txBody>
      </p:sp>
      <p:sp>
        <p:nvSpPr>
          <p:cNvPr id="8" name="Google Shape;67;p14">
            <a:extLst>
              <a:ext uri="{FF2B5EF4-FFF2-40B4-BE49-F238E27FC236}">
                <a16:creationId xmlns:a16="http://schemas.microsoft.com/office/drawing/2014/main" id="{CFF95A42-47FD-21F4-5E8B-B0D3CD22FB3E}"/>
              </a:ext>
            </a:extLst>
          </p:cNvPr>
          <p:cNvSpPr txBox="1"/>
          <p:nvPr/>
        </p:nvSpPr>
        <p:spPr>
          <a:xfrm>
            <a:off x="209300" y="-89184"/>
            <a:ext cx="11535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500" b="1" dirty="0">
                <a:latin typeface="Calibri"/>
                <a:ea typeface="Calibri"/>
                <a:cs typeface="Calibri"/>
                <a:sym typeface="Calibri"/>
              </a:rPr>
              <a:t>M3</a:t>
            </a:r>
            <a:endParaRPr sz="4500" b="1" dirty="0">
              <a:latin typeface="Calibri"/>
              <a:ea typeface="Calibri"/>
              <a:cs typeface="Calibri"/>
              <a:sym typeface="Calibri"/>
            </a:endParaRPr>
          </a:p>
        </p:txBody>
      </p:sp>
      <p:sp>
        <p:nvSpPr>
          <p:cNvPr id="2" name="Espace réservé du numéro de diapositive 1">
            <a:extLst>
              <a:ext uri="{FF2B5EF4-FFF2-40B4-BE49-F238E27FC236}">
                <a16:creationId xmlns:a16="http://schemas.microsoft.com/office/drawing/2014/main" id="{115C5749-E114-787F-D433-9297C8C59884}"/>
              </a:ext>
            </a:extLst>
          </p:cNvPr>
          <p:cNvSpPr>
            <a:spLocks noGrp="1"/>
          </p:cNvSpPr>
          <p:nvPr>
            <p:ph type="sldNum" sz="quarter" idx="4"/>
          </p:nvPr>
        </p:nvSpPr>
        <p:spPr/>
        <p:txBody>
          <a:bodyPr/>
          <a:lstStyle/>
          <a:p>
            <a:fld id="{7F0AB81B-8AA3-4CFC-ABE7-C10F91AD3A33}" type="slidenum">
              <a:rPr lang="en-US" smtClean="0"/>
              <a:pPr/>
              <a:t>6</a:t>
            </a:fld>
            <a:endParaRPr lang="en-US"/>
          </a:p>
        </p:txBody>
      </p:sp>
      <p:sp>
        <p:nvSpPr>
          <p:cNvPr id="10" name="Titre 2">
            <a:extLst>
              <a:ext uri="{FF2B5EF4-FFF2-40B4-BE49-F238E27FC236}">
                <a16:creationId xmlns:a16="http://schemas.microsoft.com/office/drawing/2014/main" id="{66B35EE6-1157-A030-5A27-2F4A90E3E778}"/>
              </a:ext>
            </a:extLst>
          </p:cNvPr>
          <p:cNvSpPr>
            <a:spLocks noGrp="1"/>
          </p:cNvSpPr>
          <p:nvPr>
            <p:ph type="title"/>
          </p:nvPr>
        </p:nvSpPr>
        <p:spPr>
          <a:xfrm>
            <a:off x="2150409" y="506965"/>
            <a:ext cx="6447330" cy="418731"/>
          </a:xfrm>
        </p:spPr>
        <p:txBody>
          <a:bodyPr/>
          <a:lstStyle/>
          <a:p>
            <a:pPr marL="0" indent="0">
              <a:lnSpc>
                <a:spcPct val="90000"/>
              </a:lnSpc>
              <a:buNone/>
            </a:pPr>
            <a:br>
              <a:rPr lang="fr-FR" sz="2800" b="1" dirty="0">
                <a:solidFill>
                  <a:srgbClr val="002060"/>
                </a:solidFill>
                <a:latin typeface="Calibri" panose="020F0502020204030204" pitchFamily="34" charset="0"/>
                <a:cs typeface="Calibri" panose="020F0502020204030204" pitchFamily="34" charset="0"/>
              </a:rPr>
            </a:br>
            <a:r>
              <a:rPr lang="fr-FR" sz="2800" b="1" dirty="0">
                <a:solidFill>
                  <a:srgbClr val="002060"/>
                </a:solidFill>
                <a:latin typeface="Calibri" panose="020F0502020204030204" pitchFamily="34" charset="0"/>
                <a:cs typeface="Calibri" panose="020F0502020204030204" pitchFamily="34" charset="0"/>
              </a:rPr>
              <a:t>Freins et leviers à l’implémentation de l’intervention</a:t>
            </a:r>
            <a:br>
              <a:rPr lang="fr-FR" sz="2800" b="1" dirty="0">
                <a:solidFill>
                  <a:srgbClr val="002060"/>
                </a:solidFill>
                <a:latin typeface="Calibri" panose="020F0502020204030204" pitchFamily="34" charset="0"/>
                <a:cs typeface="Calibri" panose="020F0502020204030204" pitchFamily="34" charset="0"/>
              </a:rPr>
            </a:br>
            <a:endParaRPr lang="fr-FR" sz="2800" b="1" dirty="0">
              <a:solidFill>
                <a:srgbClr val="002060"/>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ECAB4D8F-9E2B-0788-E627-9F675198E7A9}"/>
              </a:ext>
            </a:extLst>
          </p:cNvPr>
          <p:cNvSpPr txBox="1">
            <a:spLocks/>
          </p:cNvSpPr>
          <p:nvPr/>
        </p:nvSpPr>
        <p:spPr>
          <a:xfrm>
            <a:off x="190823" y="1517917"/>
            <a:ext cx="8406916" cy="640597"/>
          </a:xfrm>
          <a:prstGeom prst="rect">
            <a:avLst/>
          </a:prstGeom>
        </p:spPr>
        <p:txBody>
          <a:bodyPr vert="horz" lIns="90000" tIns="45720" rIns="91440" bIns="45720" rtlCol="0">
            <a:noAutofit/>
          </a:bodyPr>
          <a:lstStyle>
            <a:lvl1pPr marL="287419" indent="-452628" algn="l" defTabSz="1149675" rtl="0" eaLnBrk="1" latinLnBrk="0" hangingPunct="1">
              <a:lnSpc>
                <a:spcPct val="90000"/>
              </a:lnSpc>
              <a:spcBef>
                <a:spcPts val="1257"/>
              </a:spcBef>
              <a:buClr>
                <a:srgbClr val="F29206"/>
              </a:buClr>
              <a:buSzPct val="90000"/>
              <a:buFont typeface="Courier New" panose="02070309020205020404" pitchFamily="49" charset="0"/>
              <a:buChar char="o"/>
              <a:defRPr sz="3772" b="0" i="0" kern="1200">
                <a:solidFill>
                  <a:srgbClr val="2B2E7C"/>
                </a:solidFill>
                <a:latin typeface="Barlow Condensed" pitchFamily="2" charset="77"/>
                <a:ea typeface="+mn-ea"/>
                <a:cs typeface="+mn-cs"/>
              </a:defRPr>
            </a:lvl1pPr>
            <a:lvl2pPr marL="862256" indent="-287419" algn="l" defTabSz="1149675" rtl="0" eaLnBrk="1" latinLnBrk="0" hangingPunct="1">
              <a:lnSpc>
                <a:spcPct val="90000"/>
              </a:lnSpc>
              <a:spcBef>
                <a:spcPts val="629"/>
              </a:spcBef>
              <a:buFont typeface="Arial" panose="020B0604020202020204" pitchFamily="34" charset="0"/>
              <a:buChar char="•"/>
              <a:defRPr sz="3269" b="0" i="0" kern="1200">
                <a:solidFill>
                  <a:srgbClr val="898989"/>
                </a:solidFill>
                <a:latin typeface="Barlow Condensed" pitchFamily="2" charset="77"/>
                <a:ea typeface="+mn-ea"/>
                <a:cs typeface="+mn-cs"/>
              </a:defRPr>
            </a:lvl2pPr>
            <a:lvl3pPr marL="1437094" indent="-287419" algn="l" defTabSz="1149675" rtl="0" eaLnBrk="1" latinLnBrk="0" hangingPunct="1">
              <a:lnSpc>
                <a:spcPct val="90000"/>
              </a:lnSpc>
              <a:spcBef>
                <a:spcPts val="629"/>
              </a:spcBef>
              <a:buFont typeface="Arial" panose="020B0604020202020204" pitchFamily="34" charset="0"/>
              <a:buChar char="•"/>
              <a:defRPr sz="2515" b="0" i="0" kern="1200">
                <a:solidFill>
                  <a:srgbClr val="898989"/>
                </a:solidFill>
                <a:latin typeface="Barlow Condensed" pitchFamily="2" charset="77"/>
                <a:ea typeface="+mn-ea"/>
                <a:cs typeface="+mn-cs"/>
              </a:defRPr>
            </a:lvl3pPr>
            <a:lvl4pPr marL="2011931" indent="-287419" algn="l" defTabSz="1149675" rtl="0" eaLnBrk="1" latinLnBrk="0" hangingPunct="1">
              <a:lnSpc>
                <a:spcPct val="90000"/>
              </a:lnSpc>
              <a:spcBef>
                <a:spcPts val="629"/>
              </a:spcBef>
              <a:buFont typeface="Arial" panose="020B0604020202020204" pitchFamily="34" charset="0"/>
              <a:buChar char="•"/>
              <a:defRPr sz="2515" b="0" i="0" kern="1200">
                <a:solidFill>
                  <a:srgbClr val="898989"/>
                </a:solidFill>
                <a:latin typeface="Barlow Condensed" pitchFamily="2" charset="77"/>
                <a:ea typeface="+mn-ea"/>
                <a:cs typeface="+mn-cs"/>
              </a:defRPr>
            </a:lvl4pPr>
            <a:lvl5pPr marL="2586769" indent="-287419" algn="l" defTabSz="1149675" rtl="0" eaLnBrk="1" latinLnBrk="0" hangingPunct="1">
              <a:lnSpc>
                <a:spcPct val="90000"/>
              </a:lnSpc>
              <a:spcBef>
                <a:spcPts val="629"/>
              </a:spcBef>
              <a:buFont typeface="Arial" panose="020B0604020202020204" pitchFamily="34" charset="0"/>
              <a:buChar char="•"/>
              <a:defRPr sz="2515" b="0" i="0" kern="1200">
                <a:solidFill>
                  <a:srgbClr val="898989"/>
                </a:solidFill>
                <a:latin typeface="Barlow Condensed" pitchFamily="2" charset="77"/>
                <a:ea typeface="+mn-ea"/>
                <a:cs typeface="+mn-cs"/>
              </a:defRPr>
            </a:lvl5pPr>
            <a:lvl6pPr marL="3161607"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6444"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1282"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6119" indent="-287419" algn="l" defTabSz="114967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marL="457200" lvl="0" indent="-355600" algn="l" rtl="0">
              <a:lnSpc>
                <a:spcPct val="90000"/>
              </a:lnSpc>
              <a:spcBef>
                <a:spcPts val="1000"/>
              </a:spcBef>
              <a:spcAft>
                <a:spcPts val="0"/>
              </a:spcAft>
              <a:buClr>
                <a:schemeClr val="dk1"/>
              </a:buClr>
              <a:buSzPts val="2000"/>
              <a:buFont typeface="Calibri"/>
              <a:buChar char="●"/>
            </a:pPr>
            <a:r>
              <a:rPr lang="en-GB" sz="2000" b="1" dirty="0">
                <a:solidFill>
                  <a:schemeClr val="dk1"/>
                </a:solidFill>
                <a:latin typeface="Calibri"/>
                <a:ea typeface="Calibri"/>
                <a:cs typeface="Calibri"/>
                <a:sym typeface="Calibri"/>
              </a:rPr>
              <a:t>Conclusion</a:t>
            </a:r>
          </a:p>
          <a:p>
            <a:pPr marL="457200" lvl="0" indent="-355600" algn="l" rtl="0">
              <a:lnSpc>
                <a:spcPct val="90000"/>
              </a:lnSpc>
              <a:spcBef>
                <a:spcPts val="1000"/>
              </a:spcBef>
              <a:spcAft>
                <a:spcPts val="0"/>
              </a:spcAft>
              <a:buClr>
                <a:schemeClr val="dk1"/>
              </a:buClr>
              <a:buSzPts val="2000"/>
              <a:buFont typeface="Calibri"/>
              <a:buChar char="●"/>
            </a:pPr>
            <a:endParaRPr lang="en-GB" sz="2000" dirty="0">
              <a:solidFill>
                <a:schemeClr val="dk1"/>
              </a:solidFill>
              <a:latin typeface="Calibri"/>
              <a:ea typeface="Calibri"/>
              <a:cs typeface="Calibri"/>
              <a:sym typeface="Calibri"/>
            </a:endParaRPr>
          </a:p>
          <a:p>
            <a:pPr marL="444500" indent="-342900">
              <a:spcBef>
                <a:spcPts val="1000"/>
              </a:spcBef>
              <a:buClr>
                <a:schemeClr val="dk1"/>
              </a:buClr>
              <a:buSzPts val="2000"/>
              <a:buFontTx/>
              <a:buChar char="-"/>
            </a:pPr>
            <a:r>
              <a:rPr lang="en-GB" sz="2400" dirty="0">
                <a:solidFill>
                  <a:schemeClr val="dk1"/>
                </a:solidFill>
                <a:latin typeface="Calibri"/>
                <a:ea typeface="Calibri"/>
                <a:cs typeface="Calibri"/>
                <a:sym typeface="Calibri"/>
              </a:rPr>
              <a:t>Format de la formation </a:t>
            </a:r>
            <a:r>
              <a:rPr lang="en-GB" sz="2400" dirty="0" err="1">
                <a:solidFill>
                  <a:schemeClr val="dk1"/>
                </a:solidFill>
                <a:latin typeface="Calibri"/>
                <a:ea typeface="Calibri"/>
                <a:cs typeface="Calibri"/>
                <a:sym typeface="Calibri"/>
              </a:rPr>
              <a:t>adaptée</a:t>
            </a:r>
            <a:r>
              <a:rPr lang="en-GB" sz="2400" dirty="0">
                <a:solidFill>
                  <a:schemeClr val="dk1"/>
                </a:solidFill>
                <a:latin typeface="Calibri"/>
                <a:ea typeface="Calibri"/>
                <a:cs typeface="Calibri"/>
                <a:sym typeface="Calibri"/>
              </a:rPr>
              <a:t> pour des </a:t>
            </a:r>
            <a:r>
              <a:rPr lang="en-GB" sz="2400" dirty="0" err="1">
                <a:solidFill>
                  <a:schemeClr val="dk1"/>
                </a:solidFill>
                <a:latin typeface="Calibri"/>
                <a:ea typeface="Calibri"/>
                <a:cs typeface="Calibri"/>
                <a:sym typeface="Calibri"/>
              </a:rPr>
              <a:t>médecins</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généralistes</a:t>
            </a:r>
            <a:endParaRPr lang="en-GB" sz="2400" dirty="0">
              <a:solidFill>
                <a:schemeClr val="dk1"/>
              </a:solidFill>
              <a:latin typeface="Calibri"/>
              <a:ea typeface="Calibri"/>
              <a:cs typeface="Calibri"/>
              <a:sym typeface="Calibri"/>
            </a:endParaRPr>
          </a:p>
          <a:p>
            <a:pPr marL="444500" indent="-342900">
              <a:spcBef>
                <a:spcPts val="1000"/>
              </a:spcBef>
              <a:buClr>
                <a:schemeClr val="dk1"/>
              </a:buClr>
              <a:buSzPts val="2000"/>
              <a:buFontTx/>
              <a:buChar char="-"/>
            </a:pPr>
            <a:endParaRPr lang="en-GB" sz="1200" dirty="0">
              <a:solidFill>
                <a:schemeClr val="dk1"/>
              </a:solidFill>
              <a:latin typeface="Calibri"/>
              <a:ea typeface="Calibri"/>
              <a:cs typeface="Calibri"/>
              <a:sym typeface="Calibri"/>
            </a:endParaRPr>
          </a:p>
          <a:p>
            <a:pPr marL="444500" indent="-342900">
              <a:spcBef>
                <a:spcPts val="1000"/>
              </a:spcBef>
              <a:buClr>
                <a:schemeClr val="dk1"/>
              </a:buClr>
              <a:buSzPts val="2000"/>
              <a:buFontTx/>
              <a:buChar char="-"/>
            </a:pPr>
            <a:r>
              <a:rPr lang="en-GB" sz="2400" dirty="0">
                <a:solidFill>
                  <a:schemeClr val="dk1"/>
                </a:solidFill>
                <a:latin typeface="Calibri"/>
                <a:ea typeface="Calibri"/>
                <a:cs typeface="Calibri"/>
                <a:sym typeface="Calibri"/>
              </a:rPr>
              <a:t>Médecins </a:t>
            </a:r>
            <a:r>
              <a:rPr lang="en-GB" sz="2400" dirty="0" err="1">
                <a:solidFill>
                  <a:schemeClr val="dk1"/>
                </a:solidFill>
                <a:latin typeface="Calibri"/>
                <a:ea typeface="Calibri"/>
                <a:cs typeface="Calibri"/>
                <a:sym typeface="Calibri"/>
              </a:rPr>
              <a:t>généralistes</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difficiles</a:t>
            </a:r>
            <a:r>
              <a:rPr lang="en-GB" sz="2400" dirty="0">
                <a:solidFill>
                  <a:schemeClr val="dk1"/>
                </a:solidFill>
                <a:latin typeface="Calibri"/>
                <a:ea typeface="Calibri"/>
                <a:cs typeface="Calibri"/>
                <a:sym typeface="Calibri"/>
              </a:rPr>
              <a:t> à mobiliser</a:t>
            </a:r>
          </a:p>
          <a:p>
            <a:pPr marL="444500" indent="-342900">
              <a:spcBef>
                <a:spcPts val="1000"/>
              </a:spcBef>
              <a:buClr>
                <a:schemeClr val="dk1"/>
              </a:buClr>
              <a:buSzPts val="2000"/>
              <a:buFontTx/>
              <a:buChar char="-"/>
            </a:pPr>
            <a:endParaRPr lang="en-GB" sz="1200" dirty="0">
              <a:solidFill>
                <a:schemeClr val="dk1"/>
              </a:solidFill>
              <a:latin typeface="Calibri"/>
              <a:ea typeface="Calibri"/>
              <a:cs typeface="Calibri"/>
              <a:sym typeface="Calibri"/>
            </a:endParaRPr>
          </a:p>
          <a:p>
            <a:pPr marL="444500" indent="-342900">
              <a:spcBef>
                <a:spcPts val="1000"/>
              </a:spcBef>
              <a:buClr>
                <a:schemeClr val="dk1"/>
              </a:buClr>
              <a:buSzPts val="2000"/>
              <a:buFontTx/>
              <a:buChar char="-"/>
            </a:pPr>
            <a:r>
              <a:rPr lang="en-GB" sz="2400" dirty="0">
                <a:solidFill>
                  <a:schemeClr val="dk1"/>
                </a:solidFill>
                <a:latin typeface="Calibri"/>
                <a:ea typeface="Calibri"/>
                <a:cs typeface="Calibri"/>
                <a:sym typeface="Calibri"/>
              </a:rPr>
              <a:t>“</a:t>
            </a:r>
            <a:r>
              <a:rPr lang="en-GB" sz="2400" dirty="0" err="1">
                <a:solidFill>
                  <a:schemeClr val="dk1"/>
                </a:solidFill>
                <a:latin typeface="Calibri"/>
                <a:ea typeface="Calibri"/>
                <a:cs typeface="Calibri"/>
                <a:sym typeface="Calibri"/>
              </a:rPr>
              <a:t>Effet</a:t>
            </a:r>
            <a:r>
              <a:rPr lang="en-GB" sz="2400" dirty="0">
                <a:solidFill>
                  <a:schemeClr val="dk1"/>
                </a:solidFill>
                <a:latin typeface="Calibri"/>
                <a:ea typeface="Calibri"/>
                <a:cs typeface="Calibri"/>
                <a:sym typeface="Calibri"/>
              </a:rPr>
              <a:t> dose”</a:t>
            </a:r>
          </a:p>
          <a:p>
            <a:pPr marL="444500" indent="-342900">
              <a:spcBef>
                <a:spcPts val="1000"/>
              </a:spcBef>
              <a:buClr>
                <a:schemeClr val="dk1"/>
              </a:buClr>
              <a:buSzPts val="2000"/>
              <a:buFontTx/>
              <a:buChar char="-"/>
            </a:pPr>
            <a:endParaRPr lang="en-GB" sz="2000" dirty="0">
              <a:solidFill>
                <a:schemeClr val="dk1"/>
              </a:solidFill>
              <a:latin typeface="Calibri"/>
              <a:ea typeface="Calibri"/>
              <a:cs typeface="Calibri"/>
              <a:sym typeface="Calibri"/>
            </a:endParaRPr>
          </a:p>
          <a:p>
            <a:pPr marL="444500" indent="-342900">
              <a:spcBef>
                <a:spcPts val="1000"/>
              </a:spcBef>
              <a:buClr>
                <a:schemeClr val="dk1"/>
              </a:buClr>
              <a:buSzPts val="2000"/>
              <a:buFontTx/>
              <a:buChar char="-"/>
            </a:pPr>
            <a:endParaRPr lang="en-GB" sz="2000" dirty="0">
              <a:solidFill>
                <a:schemeClr val="dk1"/>
              </a:solidFill>
              <a:latin typeface="Calibri"/>
              <a:ea typeface="Calibri"/>
              <a:cs typeface="Calibri"/>
              <a:sym typeface="Calibri"/>
            </a:endParaRPr>
          </a:p>
          <a:p>
            <a:pPr marL="444500" indent="-342900">
              <a:spcBef>
                <a:spcPts val="1000"/>
              </a:spcBef>
              <a:buClr>
                <a:schemeClr val="dk1"/>
              </a:buClr>
              <a:buSzPts val="2000"/>
              <a:buFontTx/>
              <a:buChar char="-"/>
            </a:pPr>
            <a:endParaRPr lang="en-GB" sz="2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175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a:extLst>
              <a:ext uri="{FF2B5EF4-FFF2-40B4-BE49-F238E27FC236}">
                <a16:creationId xmlns:a16="http://schemas.microsoft.com/office/drawing/2014/main" id="{2CF7C6E0-6117-4E83-92A2-7FB625C10CB2}"/>
              </a:ext>
            </a:extLst>
          </p:cNvPr>
          <p:cNvSpPr>
            <a:spLocks noGrp="1"/>
          </p:cNvSpPr>
          <p:nvPr>
            <p:ph type="title"/>
          </p:nvPr>
        </p:nvSpPr>
        <p:spPr>
          <a:xfrm>
            <a:off x="2150409" y="506965"/>
            <a:ext cx="6447330" cy="418731"/>
          </a:xfrm>
        </p:spPr>
        <p:txBody>
          <a:bodyPr/>
          <a:lstStyle/>
          <a:p>
            <a:pPr marL="0" indent="0">
              <a:lnSpc>
                <a:spcPct val="90000"/>
              </a:lnSpc>
              <a:buNone/>
            </a:pPr>
            <a:r>
              <a:rPr lang="fr-FR" sz="2800" b="1">
                <a:solidFill>
                  <a:srgbClr val="002060"/>
                </a:solidFill>
                <a:latin typeface="Calibri" panose="020F0502020204030204" pitchFamily="34" charset="0"/>
                <a:cs typeface="Calibri" panose="020F0502020204030204" pitchFamily="34" charset="0"/>
              </a:rPr>
              <a:t>Merci pour </a:t>
            </a:r>
            <a:r>
              <a:rPr lang="fr-FR" sz="2800" b="1" dirty="0">
                <a:solidFill>
                  <a:srgbClr val="002060"/>
                </a:solidFill>
                <a:latin typeface="Calibri" panose="020F0502020204030204" pitchFamily="34" charset="0"/>
                <a:cs typeface="Calibri" panose="020F0502020204030204" pitchFamily="34" charset="0"/>
              </a:rPr>
              <a:t>votre attention</a:t>
            </a:r>
          </a:p>
        </p:txBody>
      </p:sp>
      <p:sp>
        <p:nvSpPr>
          <p:cNvPr id="7" name="Google Shape;66;p14">
            <a:extLst>
              <a:ext uri="{FF2B5EF4-FFF2-40B4-BE49-F238E27FC236}">
                <a16:creationId xmlns:a16="http://schemas.microsoft.com/office/drawing/2014/main" id="{1ED7E25C-C8C9-4129-9A18-02F171763945}"/>
              </a:ext>
            </a:extLst>
          </p:cNvPr>
          <p:cNvSpPr/>
          <p:nvPr/>
        </p:nvSpPr>
        <p:spPr>
          <a:xfrm>
            <a:off x="0" y="489616"/>
            <a:ext cx="1724025" cy="769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2200" b="1" dirty="0"/>
              <a:t>MG</a:t>
            </a:r>
          </a:p>
        </p:txBody>
      </p:sp>
      <p:sp>
        <p:nvSpPr>
          <p:cNvPr id="8" name="Google Shape;67;p14">
            <a:extLst>
              <a:ext uri="{FF2B5EF4-FFF2-40B4-BE49-F238E27FC236}">
                <a16:creationId xmlns:a16="http://schemas.microsoft.com/office/drawing/2014/main" id="{516607CE-044D-447D-9476-96B71A4DFBAB}"/>
              </a:ext>
            </a:extLst>
          </p:cNvPr>
          <p:cNvSpPr txBox="1"/>
          <p:nvPr/>
        </p:nvSpPr>
        <p:spPr>
          <a:xfrm>
            <a:off x="209300" y="-89184"/>
            <a:ext cx="11535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500" b="1" dirty="0">
                <a:latin typeface="Calibri"/>
                <a:ea typeface="Calibri"/>
                <a:cs typeface="Calibri"/>
                <a:sym typeface="Calibri"/>
              </a:rPr>
              <a:t>M3</a:t>
            </a:r>
            <a:endParaRPr sz="4500" b="1" dirty="0">
              <a:latin typeface="Calibri"/>
              <a:ea typeface="Calibri"/>
              <a:cs typeface="Calibri"/>
              <a:sym typeface="Calibri"/>
            </a:endParaRPr>
          </a:p>
        </p:txBody>
      </p:sp>
      <p:sp>
        <p:nvSpPr>
          <p:cNvPr id="2" name="Espace réservé du numéro de diapositive 1">
            <a:extLst>
              <a:ext uri="{FF2B5EF4-FFF2-40B4-BE49-F238E27FC236}">
                <a16:creationId xmlns:a16="http://schemas.microsoft.com/office/drawing/2014/main" id="{E7BD59A8-8EF3-43A9-AB65-FE7A63041CE9}"/>
              </a:ext>
            </a:extLst>
          </p:cNvPr>
          <p:cNvSpPr>
            <a:spLocks noGrp="1"/>
          </p:cNvSpPr>
          <p:nvPr>
            <p:ph type="sldNum" sz="quarter" idx="4"/>
          </p:nvPr>
        </p:nvSpPr>
        <p:spPr/>
        <p:txBody>
          <a:bodyPr/>
          <a:lstStyle/>
          <a:p>
            <a:fld id="{7F0AB81B-8AA3-4CFC-ABE7-C10F91AD3A33}" type="slidenum">
              <a:rPr lang="en-US" smtClean="0"/>
              <a:pPr/>
              <a:t>7</a:t>
            </a:fld>
            <a:endParaRPr lang="en-US"/>
          </a:p>
        </p:txBody>
      </p:sp>
      <p:pic>
        <p:nvPicPr>
          <p:cNvPr id="4" name="Google Shape;130;p19">
            <a:extLst>
              <a:ext uri="{FF2B5EF4-FFF2-40B4-BE49-F238E27FC236}">
                <a16:creationId xmlns:a16="http://schemas.microsoft.com/office/drawing/2014/main" id="{43F959E2-5F88-AAD0-B2C7-BEDCDB987DDB}"/>
              </a:ext>
            </a:extLst>
          </p:cNvPr>
          <p:cNvPicPr preferRelativeResize="0"/>
          <p:nvPr/>
        </p:nvPicPr>
        <p:blipFill>
          <a:blip r:embed="rId3">
            <a:alphaModFix/>
          </a:blip>
          <a:stretch>
            <a:fillRect/>
          </a:stretch>
        </p:blipFill>
        <p:spPr>
          <a:xfrm>
            <a:off x="781986" y="1546512"/>
            <a:ext cx="2312250" cy="2237425"/>
          </a:xfrm>
          <a:prstGeom prst="rect">
            <a:avLst/>
          </a:prstGeom>
          <a:noFill/>
          <a:ln>
            <a:noFill/>
          </a:ln>
        </p:spPr>
      </p:pic>
      <p:sp>
        <p:nvSpPr>
          <p:cNvPr id="5" name="Google Shape;131;p19">
            <a:extLst>
              <a:ext uri="{FF2B5EF4-FFF2-40B4-BE49-F238E27FC236}">
                <a16:creationId xmlns:a16="http://schemas.microsoft.com/office/drawing/2014/main" id="{1C7225D2-8264-A05E-8788-EDFAFD4929B6}"/>
              </a:ext>
            </a:extLst>
          </p:cNvPr>
          <p:cNvSpPr txBox="1"/>
          <p:nvPr/>
        </p:nvSpPr>
        <p:spPr>
          <a:xfrm>
            <a:off x="-661788" y="4016420"/>
            <a:ext cx="6369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u="sng" dirty="0">
                <a:solidFill>
                  <a:schemeClr val="hlink"/>
                </a:solidFill>
                <a:hlinkClick r:id="rId4"/>
              </a:rPr>
              <a:t>www.soshpv.fr</a:t>
            </a:r>
            <a:endParaRPr sz="2400" dirty="0"/>
          </a:p>
          <a:p>
            <a:pPr marL="0" lvl="0" indent="0" algn="ctr" rtl="0">
              <a:spcBef>
                <a:spcPts val="0"/>
              </a:spcBef>
              <a:spcAft>
                <a:spcPts val="0"/>
              </a:spcAft>
              <a:buNone/>
            </a:pPr>
            <a:r>
              <a:rPr lang="en-GB" sz="2400" u="sng" dirty="0">
                <a:solidFill>
                  <a:schemeClr val="hlink"/>
                </a:solidFill>
                <a:hlinkClick r:id="rId5"/>
              </a:rPr>
              <a:t>www.soshpv.fr/formation-mg</a:t>
            </a:r>
            <a:endParaRPr sz="2400" dirty="0"/>
          </a:p>
        </p:txBody>
      </p:sp>
      <p:pic>
        <p:nvPicPr>
          <p:cNvPr id="9" name="Google Shape;133;p19" descr="Open Chromebook laptop computer">
            <a:extLst>
              <a:ext uri="{FF2B5EF4-FFF2-40B4-BE49-F238E27FC236}">
                <a16:creationId xmlns:a16="http://schemas.microsoft.com/office/drawing/2014/main" id="{131CE8F3-DF7F-A6EE-5E05-116517741EDE}"/>
              </a:ext>
            </a:extLst>
          </p:cNvPr>
          <p:cNvPicPr preferRelativeResize="0"/>
          <p:nvPr/>
        </p:nvPicPr>
        <p:blipFill rotWithShape="1">
          <a:blip r:embed="rId6">
            <a:alphaModFix/>
          </a:blip>
          <a:srcRect l="-918" r="4262"/>
          <a:stretch/>
        </p:blipFill>
        <p:spPr>
          <a:xfrm>
            <a:off x="3535100" y="1314000"/>
            <a:ext cx="4344225" cy="2702420"/>
          </a:xfrm>
          <a:prstGeom prst="rect">
            <a:avLst/>
          </a:prstGeom>
          <a:noFill/>
          <a:ln>
            <a:noFill/>
          </a:ln>
        </p:spPr>
      </p:pic>
      <p:pic>
        <p:nvPicPr>
          <p:cNvPr id="10" name="Google Shape;132;p19">
            <a:extLst>
              <a:ext uri="{FF2B5EF4-FFF2-40B4-BE49-F238E27FC236}">
                <a16:creationId xmlns:a16="http://schemas.microsoft.com/office/drawing/2014/main" id="{D4809912-4BE9-1BAB-49D3-09C990EE95B3}"/>
              </a:ext>
            </a:extLst>
          </p:cNvPr>
          <p:cNvPicPr preferRelativeResize="0"/>
          <p:nvPr/>
        </p:nvPicPr>
        <p:blipFill>
          <a:blip r:embed="rId7">
            <a:alphaModFix/>
          </a:blip>
          <a:stretch>
            <a:fillRect/>
          </a:stretch>
        </p:blipFill>
        <p:spPr>
          <a:xfrm>
            <a:off x="4146115" y="1546512"/>
            <a:ext cx="3319397" cy="1891984"/>
          </a:xfrm>
          <a:prstGeom prst="rect">
            <a:avLst/>
          </a:prstGeom>
          <a:noFill/>
          <a:ln>
            <a:noFill/>
          </a:ln>
        </p:spPr>
      </p:pic>
      <p:sp>
        <p:nvSpPr>
          <p:cNvPr id="3" name="ZoneTexte 2">
            <a:extLst>
              <a:ext uri="{FF2B5EF4-FFF2-40B4-BE49-F238E27FC236}">
                <a16:creationId xmlns:a16="http://schemas.microsoft.com/office/drawing/2014/main" id="{7C7C282C-A6F3-36BF-0840-5DBC8134C4F1}"/>
              </a:ext>
            </a:extLst>
          </p:cNvPr>
          <p:cNvSpPr txBox="1"/>
          <p:nvPr/>
        </p:nvSpPr>
        <p:spPr>
          <a:xfrm>
            <a:off x="5805813" y="4668808"/>
            <a:ext cx="3012363" cy="400110"/>
          </a:xfrm>
          <a:prstGeom prst="rect">
            <a:avLst/>
          </a:prstGeom>
          <a:noFill/>
        </p:spPr>
        <p:txBody>
          <a:bodyPr wrap="none" rtlCol="0">
            <a:spAutoFit/>
          </a:bodyPr>
          <a:lstStyle/>
          <a:p>
            <a:r>
              <a:rPr lang="fr-FR" sz="2000" b="1" dirty="0" err="1">
                <a:latin typeface="Calibri" panose="020F0502020204030204" pitchFamily="34" charset="0"/>
                <a:cs typeface="Calibri" panose="020F0502020204030204" pitchFamily="34" charset="0"/>
              </a:rPr>
              <a:t>s.bruel@univ-st-etienne.fr</a:t>
            </a:r>
            <a:endParaRPr lang="fr-F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4536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4098</TotalTime>
  <Words>1314</Words>
  <Application>Microsoft Macintosh PowerPoint</Application>
  <PresentationFormat>Affichage à l'écran (16:9)</PresentationFormat>
  <Paragraphs>105</Paragraphs>
  <Slides>7</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Times New Roman</vt:lpstr>
      <vt:lpstr>Simple Light</vt:lpstr>
      <vt:lpstr>Présentation PowerPoint</vt:lpstr>
      <vt:lpstr> Freins et leviers à l’implémentation de l’intervention </vt:lpstr>
      <vt:lpstr> Freins et leviers à l’implémentation de l’intervention </vt:lpstr>
      <vt:lpstr> Freins et leviers à l’implémentation de l’intervention </vt:lpstr>
      <vt:lpstr> Freins et leviers à l’implémentation de l’intervention </vt:lpstr>
      <vt:lpstr> Freins et leviers à l’implémentation de l’intervention </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Aurelie Bocquier</dc:creator>
  <cp:lastModifiedBy>Bruel Sébastien</cp:lastModifiedBy>
  <cp:revision>358</cp:revision>
  <dcterms:modified xsi:type="dcterms:W3CDTF">2024-12-05T14:33:13Z</dcterms:modified>
</cp:coreProperties>
</file>