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993" r:id="rId2"/>
    <p:sldId id="999" r:id="rId3"/>
    <p:sldId id="1000" r:id="rId4"/>
    <p:sldId id="1001" r:id="rId5"/>
    <p:sldId id="1002" r:id="rId6"/>
    <p:sldId id="1003" r:id="rId7"/>
    <p:sldId id="1004" r:id="rId8"/>
    <p:sldId id="1005"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LLY Nathalie" initials="TN" lastIdx="1" clrIdx="0">
    <p:extLst>
      <p:ext uri="{19B8F6BF-5375-455C-9EA6-DF929625EA0E}">
        <p15:presenceInfo xmlns:p15="http://schemas.microsoft.com/office/powerpoint/2012/main" userId="S-1-5-21-2141010622-1332239004-1031210941-31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9" autoAdjust="0"/>
    <p:restoredTop sz="88923" autoAdjust="0"/>
  </p:normalViewPr>
  <p:slideViewPr>
    <p:cSldViewPr snapToGrid="0">
      <p:cViewPr varScale="1">
        <p:scale>
          <a:sx n="134" d="100"/>
          <a:sy n="134" d="100"/>
        </p:scale>
        <p:origin x="488" y="184"/>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30d5bea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30d5bea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fr-FR" dirty="0"/>
              <a:t>Bonjour,</a:t>
            </a:r>
          </a:p>
          <a:p>
            <a:pPr marL="158750" indent="0">
              <a:buNone/>
            </a:pPr>
            <a:r>
              <a:rPr lang="fr-FR" dirty="0"/>
              <a:t>Je suis Sébastien Bruel, médecin généraliste à Monistrol sur Loire en Haute Loire et également maître de conférences des universités au département de médecine générale de St Etienne dans la Loire.</a:t>
            </a:r>
          </a:p>
          <a:p>
            <a:pPr marL="158750" indent="0">
              <a:buNone/>
            </a:pPr>
            <a:endParaRPr dirty="0"/>
          </a:p>
        </p:txBody>
      </p:sp>
    </p:spTree>
    <p:extLst>
      <p:ext uri="{BB962C8B-B14F-4D97-AF65-F5344CB8AC3E}">
        <p14:creationId xmlns:p14="http://schemas.microsoft.com/office/powerpoint/2010/main" val="297124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Dans le cadre du projet de recherche </a:t>
            </a:r>
            <a:r>
              <a:rPr lang="fr-FR" dirty="0" err="1"/>
              <a:t>PrevHPV</a:t>
            </a:r>
            <a:r>
              <a:rPr lang="fr-FR" dirty="0"/>
              <a:t>, une composante « intervention auprès des médecins généralistes » a été conçu afin d’être complémentaires aux actions menées dans les collèges.</a:t>
            </a:r>
          </a:p>
          <a:p>
            <a:pPr marL="158750" indent="0">
              <a:buNone/>
            </a:pPr>
            <a:r>
              <a:rPr lang="fr-FR" dirty="0"/>
              <a:t>Notre équipe était sous la direction du Pr Serge </a:t>
            </a:r>
            <a:r>
              <a:rPr lang="fr-FR" dirty="0" err="1"/>
              <a:t>Gilberg</a:t>
            </a:r>
            <a:r>
              <a:rPr lang="fr-FR" dirty="0"/>
              <a:t> et nous étions deux départements de médecine générale (DMG) impliqués dans ce projet : Paris Cité et Saint Etienne.</a:t>
            </a:r>
          </a:p>
          <a:p>
            <a:pPr marL="158750" indent="0">
              <a:buNone/>
            </a:pPr>
            <a:endParaRPr lang="fr-FR" dirty="0"/>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2</a:t>
            </a:fld>
            <a:endParaRPr lang="fr-FR" sz="1400" b="0" strike="noStrike" spc="-1" dirty="0">
              <a:latin typeface="Times New Roman"/>
            </a:endParaRPr>
          </a:p>
        </p:txBody>
      </p:sp>
    </p:spTree>
    <p:extLst>
      <p:ext uri="{BB962C8B-B14F-4D97-AF65-F5344CB8AC3E}">
        <p14:creationId xmlns:p14="http://schemas.microsoft.com/office/powerpoint/2010/main" val="151058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La formation des médecins généralistes a consisté en la création d’une formation en e-learning de 4h et le développement d’un outil d’aide à la décision médicale partagée concernant la vaccination HPV. </a:t>
            </a:r>
          </a:p>
          <a:p>
            <a:pPr marL="158750" indent="0">
              <a:buNone/>
            </a:pPr>
            <a:r>
              <a:rPr lang="fr-FR" dirty="0"/>
              <a:t>Afin que la formation soit la plus adaptée possible pour les médecins généralistes, nous avons fait le choix d’un format court, accessible à tout moment et réalisable au rythme des participants. Une formation en présentielle nous semblait être un frein pour la participation de médecins généralistes à cette étude.</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3</a:t>
            </a:fld>
            <a:endParaRPr lang="fr-FR" sz="1400" b="0" strike="noStrike" spc="-1" dirty="0">
              <a:latin typeface="Times New Roman"/>
            </a:endParaRPr>
          </a:p>
        </p:txBody>
      </p:sp>
    </p:spTree>
    <p:extLst>
      <p:ext uri="{BB962C8B-B14F-4D97-AF65-F5344CB8AC3E}">
        <p14:creationId xmlns:p14="http://schemas.microsoft.com/office/powerpoint/2010/main" val="40699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La formation comprenait 11 vidéos qui permettait de présenter l’étude </a:t>
            </a:r>
            <a:r>
              <a:rPr lang="fr-FR" dirty="0" err="1"/>
              <a:t>PrevHPV</a:t>
            </a:r>
            <a:r>
              <a:rPr lang="fr-FR" dirty="0"/>
              <a:t>, de faire une actualisation des connaissances sur les infections HPV, la vaccination HPV, l’efficacité vaccinale ainsi que la sécurité de la vaccination.</a:t>
            </a:r>
          </a:p>
          <a:p>
            <a:pPr marL="158750" indent="0">
              <a:buNone/>
            </a:pPr>
            <a:r>
              <a:rPr lang="fr-FR" dirty="0"/>
              <a:t>Cette formation avait également pour but de faire une introduction à l’entretien </a:t>
            </a:r>
            <a:r>
              <a:rPr lang="fr-FR" dirty="0" err="1"/>
              <a:t>motivationel</a:t>
            </a:r>
            <a:r>
              <a:rPr lang="fr-FR" dirty="0"/>
              <a:t> ciblée sur la vaccination HPV.</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4</a:t>
            </a:fld>
            <a:endParaRPr lang="fr-FR" sz="1400" b="0" strike="noStrike" spc="-1" dirty="0">
              <a:latin typeface="Times New Roman"/>
            </a:endParaRPr>
          </a:p>
        </p:txBody>
      </p:sp>
    </p:spTree>
    <p:extLst>
      <p:ext uri="{BB962C8B-B14F-4D97-AF65-F5344CB8AC3E}">
        <p14:creationId xmlns:p14="http://schemas.microsoft.com/office/powerpoint/2010/main" val="310269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Des jeux de rôle pour donner des exemples pratiques de l’entretien motivationnel sur la vaccination HPV.</a:t>
            </a:r>
          </a:p>
          <a:p>
            <a:pPr marL="158750" indent="0">
              <a:buNone/>
            </a:pPr>
            <a:r>
              <a:rPr lang="fr-FR" dirty="0"/>
              <a:t>Une vidéo expliquant ce qu’est un outil d’aide à la décision médicale partagée et son intérêt était présente dans la formation et la dernière vidéo présentait l’outil qui a été </a:t>
            </a:r>
            <a:r>
              <a:rPr lang="fr-FR" dirty="0" err="1"/>
              <a:t>co-construit</a:t>
            </a:r>
            <a:r>
              <a:rPr lang="fr-FR" dirty="0"/>
              <a:t> avec les adolescents, parents d’adolescents et médecins généralistes.</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5</a:t>
            </a:fld>
            <a:endParaRPr lang="fr-FR" sz="1400" b="0" strike="noStrike" spc="-1" dirty="0">
              <a:latin typeface="Times New Roman"/>
            </a:endParaRPr>
          </a:p>
        </p:txBody>
      </p:sp>
    </p:spTree>
    <p:extLst>
      <p:ext uri="{BB962C8B-B14F-4D97-AF65-F5344CB8AC3E}">
        <p14:creationId xmlns:p14="http://schemas.microsoft.com/office/powerpoint/2010/main" val="154823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Les vidéos étaient hébergées sur la plateforme </a:t>
            </a:r>
            <a:r>
              <a:rPr lang="fr-FR" dirty="0" err="1"/>
              <a:t>Learnybox</a:t>
            </a:r>
            <a:r>
              <a:rPr lang="fr-FR" dirty="0"/>
              <a:t> pour permettre une certaine interactivité. Ente les différentes vidéos des quiz étaient présents ce qui permettait aux participants de vérifier leur bonne compréhension et de notre côté, ceci nous permettait de suivre la progression des participants et de s’assurer qu’ils avaient bien suivi l’intégralité de la formation.</a:t>
            </a:r>
          </a:p>
          <a:p>
            <a:pPr marL="158750" indent="0">
              <a:buNone/>
            </a:pPr>
            <a:r>
              <a:rPr lang="fr-FR" dirty="0"/>
              <a:t>L’objectif de notre intervention était d’aider les médecins généralistes à mieux communiquer sur la vaccination HPV auprès des adolescents et leurs parents.</a:t>
            </a:r>
          </a:p>
          <a:p>
            <a:pPr marL="158750" indent="0">
              <a:buNone/>
            </a:pPr>
            <a:endParaRPr lang="fr-FR" dirty="0"/>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6</a:t>
            </a:fld>
            <a:endParaRPr lang="fr-FR" sz="1400" b="0" strike="noStrike" spc="-1" dirty="0">
              <a:latin typeface="Times New Roman"/>
            </a:endParaRPr>
          </a:p>
        </p:txBody>
      </p:sp>
    </p:spTree>
    <p:extLst>
      <p:ext uri="{BB962C8B-B14F-4D97-AF65-F5344CB8AC3E}">
        <p14:creationId xmlns:p14="http://schemas.microsoft.com/office/powerpoint/2010/main" val="64101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La prochaine vidéo expliquera plus en détail ce qu’est un outil d’aide à la décision médicale partagée.</a:t>
            </a:r>
          </a:p>
          <a:p>
            <a:pPr marL="158750" indent="0">
              <a:buNone/>
            </a:pPr>
            <a:r>
              <a:rPr lang="fr-FR" dirty="0"/>
              <a:t>Ce type d’outil doit suivre une méthode précise et donc nous avons suivi les critères du guide internationales IPDAS.</a:t>
            </a:r>
          </a:p>
          <a:p>
            <a:pPr marL="158750" indent="0">
              <a:buNone/>
            </a:pPr>
            <a:r>
              <a:rPr lang="fr-FR" dirty="0"/>
              <a:t>Ne prenez pas peur de l’illustration présentée. Elle parait illisible. L’objectif est simplement de montrer toutes les étapes qui ont été réalisées afin de </a:t>
            </a:r>
            <a:r>
              <a:rPr lang="fr-FR" dirty="0" err="1"/>
              <a:t>co-construire</a:t>
            </a:r>
            <a:r>
              <a:rPr lang="fr-FR" dirty="0"/>
              <a:t> cet outil avec des adolescents, parents d’adolescents et médecins généralistes.</a:t>
            </a:r>
          </a:p>
          <a:p>
            <a:pPr marL="158750" indent="0">
              <a:buNone/>
            </a:pPr>
            <a:r>
              <a:rPr lang="fr-FR" dirty="0"/>
              <a:t>Le choix a été fait d’avoir un outil d’aide à la décision médicale partagée concernant la vaccination HPV en France, soit disponible en ligne. Le nom de domaine a été choisi par les adolescents qui nous ont aidé à </a:t>
            </a:r>
            <a:r>
              <a:rPr lang="fr-FR" dirty="0" err="1"/>
              <a:t>co-construire</a:t>
            </a:r>
            <a:r>
              <a:rPr lang="fr-FR" dirty="0"/>
              <a:t> : </a:t>
            </a:r>
            <a:r>
              <a:rPr lang="fr-FR" dirty="0" err="1"/>
              <a:t>soshpv.fr</a:t>
            </a:r>
            <a:r>
              <a:rPr lang="fr-FR" dirty="0"/>
              <a:t> </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7</a:t>
            </a:fld>
            <a:endParaRPr lang="fr-FR" sz="1400" b="0" strike="noStrike" spc="-1" dirty="0">
              <a:latin typeface="Times New Roman"/>
            </a:endParaRPr>
          </a:p>
        </p:txBody>
      </p:sp>
    </p:spTree>
    <p:extLst>
      <p:ext uri="{BB962C8B-B14F-4D97-AF65-F5344CB8AC3E}">
        <p14:creationId xmlns:p14="http://schemas.microsoft.com/office/powerpoint/2010/main" val="249915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Je vous remercie pour votre attention</a:t>
            </a:r>
          </a:p>
          <a:p>
            <a:pPr marL="158750" indent="0">
              <a:buNone/>
            </a:pPr>
            <a:endParaRPr lang="fr-FR" dirty="0"/>
          </a:p>
          <a:p>
            <a:pPr marL="158750" indent="0">
              <a:buNone/>
            </a:pPr>
            <a:r>
              <a:rPr lang="fr-FR" dirty="0"/>
              <a:t>Je vous laisse les liens pour accéder à l’outil d’aide à la décision médicale partagée ainsi que les vidéos qui ont été réalisées dans le cadre de cette formation (même si elles ne sont plus hébergées sur le module de formation interactif).</a:t>
            </a:r>
          </a:p>
          <a:p>
            <a:pPr marL="158750" indent="0">
              <a:buNone/>
            </a:pPr>
            <a:endParaRPr lang="fr-FR" dirty="0"/>
          </a:p>
          <a:p>
            <a:pPr marL="158750" indent="0">
              <a:buNone/>
            </a:pPr>
            <a:r>
              <a:rPr lang="fr-FR" dirty="0"/>
              <a:t>Je vous remets également mon adresse mail : </a:t>
            </a:r>
            <a:r>
              <a:rPr lang="fr-FR" dirty="0" err="1"/>
              <a:t>s.bruel@univ-st-etienne.fr</a:t>
            </a:r>
            <a:endParaRPr lang="fr-FR" dirty="0"/>
          </a:p>
          <a:p>
            <a:pPr marL="158750" indent="0">
              <a:buNone/>
            </a:pPr>
            <a:endParaRPr lang="fr-FR" dirty="0"/>
          </a:p>
          <a:p>
            <a:pPr marL="158750" indent="0">
              <a:buNone/>
            </a:pPr>
            <a:r>
              <a:rPr lang="fr-FR" dirty="0"/>
              <a:t>Je vous laisse découvrir la suite du MOOC avec notamment une présentation plus détaillée de l’outil et de la formation sur l’entretien </a:t>
            </a:r>
            <a:r>
              <a:rPr lang="fr-FR" dirty="0" err="1"/>
              <a:t>motivationel</a:t>
            </a:r>
            <a:r>
              <a:rPr lang="fr-FR" dirty="0"/>
              <a:t>.</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8</a:t>
            </a:fld>
            <a:endParaRPr lang="fr-FR" sz="1400" b="0" strike="noStrike" spc="-1" dirty="0">
              <a:latin typeface="Times New Roman"/>
            </a:endParaRPr>
          </a:p>
        </p:txBody>
      </p:sp>
    </p:spTree>
    <p:extLst>
      <p:ext uri="{BB962C8B-B14F-4D97-AF65-F5344CB8AC3E}">
        <p14:creationId xmlns:p14="http://schemas.microsoft.com/office/powerpoint/2010/main" val="4120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 name="Espace réservé du numéro de diapositive 1">
            <a:extLst>
              <a:ext uri="{FF2B5EF4-FFF2-40B4-BE49-F238E27FC236}">
                <a16:creationId xmlns:a16="http://schemas.microsoft.com/office/drawing/2014/main" id="{0096C84F-5177-4E70-9500-36B6A2145449}"/>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 name="Espace réservé du numéro de diapositive 1">
            <a:extLst>
              <a:ext uri="{FF2B5EF4-FFF2-40B4-BE49-F238E27FC236}">
                <a16:creationId xmlns:a16="http://schemas.microsoft.com/office/drawing/2014/main" id="{F7762CEB-8A39-43C9-B618-9B9221CD6675}"/>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 name="Espace réservé du numéro de diapositive 1">
            <a:extLst>
              <a:ext uri="{FF2B5EF4-FFF2-40B4-BE49-F238E27FC236}">
                <a16:creationId xmlns:a16="http://schemas.microsoft.com/office/drawing/2014/main" id="{D841A822-49A7-4D64-86E0-BF7E1761F990}"/>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 name="Espace réservé du numéro de diapositive 1">
            <a:extLst>
              <a:ext uri="{FF2B5EF4-FFF2-40B4-BE49-F238E27FC236}">
                <a16:creationId xmlns:a16="http://schemas.microsoft.com/office/drawing/2014/main" id="{240858BC-7953-4C90-A898-E8ABB034DA46}"/>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 name="Espace réservé du numéro de diapositive 1">
            <a:extLst>
              <a:ext uri="{FF2B5EF4-FFF2-40B4-BE49-F238E27FC236}">
                <a16:creationId xmlns:a16="http://schemas.microsoft.com/office/drawing/2014/main" id="{EF8C43DB-BAA2-4A68-A5FE-143F2EB67082}"/>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 name="Espace réservé du numéro de diapositive 1">
            <a:extLst>
              <a:ext uri="{FF2B5EF4-FFF2-40B4-BE49-F238E27FC236}">
                <a16:creationId xmlns:a16="http://schemas.microsoft.com/office/drawing/2014/main" id="{F3B7FDD3-842B-4849-BCDC-5714906372A2}"/>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1" name="PlaceHolder 2"/>
          <p:cNvSpPr>
            <a:spLocks noGrp="1"/>
          </p:cNvSpPr>
          <p:nvPr>
            <p:ph type="subTitle"/>
          </p:nvPr>
        </p:nvSpPr>
        <p:spPr>
          <a:xfrm>
            <a:off x="507870" y="1620540"/>
            <a:ext cx="6447330" cy="2910330"/>
          </a:xfrm>
          <a:prstGeom prst="rect">
            <a:avLst/>
          </a:prstGeom>
        </p:spPr>
        <p:txBody>
          <a:bodyPr lIns="0" tIns="0" rIns="0" bIns="0" anchor="ctr">
            <a:noAutofit/>
          </a:bodyPr>
          <a:lstStyle/>
          <a:p>
            <a:pPr algn="ctr"/>
            <a:endParaRPr lang="fr-FR" sz="2400" b="0" strike="noStrike" spc="-1">
              <a:latin typeface="Arial"/>
            </a:endParaRPr>
          </a:p>
        </p:txBody>
      </p:sp>
      <p:sp>
        <p:nvSpPr>
          <p:cNvPr id="4" name="Titre 3"/>
          <p:cNvSpPr>
            <a:spLocks noGrp="1"/>
          </p:cNvSpPr>
          <p:nvPr>
            <p:ph type="title"/>
          </p:nvPr>
        </p:nvSpPr>
        <p:spPr/>
        <p:txBody>
          <a:bodyPr/>
          <a:lstStyle/>
          <a:p>
            <a:r>
              <a:rPr lang="fr-FR"/>
              <a:t>Cliquez pour modifier le style du titre</a:t>
            </a:r>
          </a:p>
        </p:txBody>
      </p:sp>
      <p:sp>
        <p:nvSpPr>
          <p:cNvPr id="5" name="Espace réservé du numéro de diapositive 1">
            <a:extLst>
              <a:ext uri="{FF2B5EF4-FFF2-40B4-BE49-F238E27FC236}">
                <a16:creationId xmlns:a16="http://schemas.microsoft.com/office/drawing/2014/main" id="{151CBDAF-8625-4104-A6F8-FF34AC77BB17}"/>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extLst>
      <p:ext uri="{BB962C8B-B14F-4D97-AF65-F5344CB8AC3E}">
        <p14:creationId xmlns:p14="http://schemas.microsoft.com/office/powerpoint/2010/main" val="79532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 name="Espace réservé du numéro de diapositive 1">
            <a:extLst>
              <a:ext uri="{FF2B5EF4-FFF2-40B4-BE49-F238E27FC236}">
                <a16:creationId xmlns:a16="http://schemas.microsoft.com/office/drawing/2014/main" id="{2936DF62-5799-4EF4-82CE-AF0DD4E61858}"/>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www.soshpv.fr/formation-mg" TargetMode="External"/><Relationship Id="rId4" Type="http://schemas.openxmlformats.org/officeDocument/2006/relationships/hyperlink" Target="http://www.soshpv.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p:nvPr/>
        </p:nvSpPr>
        <p:spPr>
          <a:xfrm>
            <a:off x="1973575" y="4053850"/>
            <a:ext cx="6873300" cy="831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100">
                <a:solidFill>
                  <a:schemeClr val="dk1"/>
                </a:solidFill>
                <a:latin typeface="Calibri"/>
                <a:ea typeface="Calibri"/>
                <a:cs typeface="Calibri"/>
                <a:sym typeface="Calibri"/>
              </a:rPr>
              <a:t>• Les aides à la décision pour les patients complètent (et non remplacent) les conseils des cliniciens sur les options.</a:t>
            </a:r>
            <a:endParaRPr sz="1200"/>
          </a:p>
        </p:txBody>
      </p:sp>
      <p:sp>
        <p:nvSpPr>
          <p:cNvPr id="58" name="Google Shape;58;p13"/>
          <p:cNvSpPr txBox="1"/>
          <p:nvPr/>
        </p:nvSpPr>
        <p:spPr>
          <a:xfrm>
            <a:off x="748525" y="1946200"/>
            <a:ext cx="7677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9" name="Google Shape;59;p13"/>
          <p:cNvSpPr/>
          <p:nvPr/>
        </p:nvSpPr>
        <p:spPr>
          <a:xfrm>
            <a:off x="727224" y="1929725"/>
            <a:ext cx="7845275" cy="12249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lvl="0"/>
            <a:r>
              <a:rPr lang="fr-FR" sz="3200" dirty="0">
                <a:latin typeface="Calibri"/>
                <a:ea typeface="Calibri"/>
                <a:cs typeface="Calibri"/>
                <a:sym typeface="Calibri"/>
              </a:rPr>
              <a:t>Descriptif détaillé de chaque intervention, méthodes, et outils développés</a:t>
            </a:r>
          </a:p>
        </p:txBody>
      </p:sp>
      <p:sp>
        <p:nvSpPr>
          <p:cNvPr id="60" name="Google Shape;60;p13"/>
          <p:cNvSpPr txBox="1"/>
          <p:nvPr/>
        </p:nvSpPr>
        <p:spPr>
          <a:xfrm>
            <a:off x="684375" y="988625"/>
            <a:ext cx="7698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dirty="0">
                <a:latin typeface="Calibri"/>
                <a:ea typeface="Calibri"/>
                <a:cs typeface="Calibri"/>
                <a:sym typeface="Calibri"/>
              </a:rPr>
              <a:t>3</a:t>
            </a:r>
            <a:endParaRPr sz="8600" b="1" dirty="0">
              <a:latin typeface="Calibri"/>
              <a:ea typeface="Calibri"/>
              <a:cs typeface="Calibri"/>
              <a:sym typeface="Calibri"/>
            </a:endParaRPr>
          </a:p>
        </p:txBody>
      </p:sp>
      <p:pic>
        <p:nvPicPr>
          <p:cNvPr id="61" name="Google Shape;61;p13"/>
          <p:cNvPicPr preferRelativeResize="0"/>
          <p:nvPr/>
        </p:nvPicPr>
        <p:blipFill rotWithShape="1">
          <a:blip r:embed="rId3">
            <a:alphaModFix/>
          </a:blip>
          <a:srcRect t="69853" b="5024"/>
          <a:stretch/>
        </p:blipFill>
        <p:spPr>
          <a:xfrm>
            <a:off x="-5825" y="3833350"/>
            <a:ext cx="9144000" cy="1292174"/>
          </a:xfrm>
          <a:prstGeom prst="rect">
            <a:avLst/>
          </a:prstGeom>
          <a:noFill/>
          <a:ln>
            <a:noFill/>
          </a:ln>
        </p:spPr>
      </p:pic>
      <p:sp>
        <p:nvSpPr>
          <p:cNvPr id="2" name="ZoneTexte 1"/>
          <p:cNvSpPr txBox="1"/>
          <p:nvPr/>
        </p:nvSpPr>
        <p:spPr>
          <a:xfrm>
            <a:off x="737374" y="3287238"/>
            <a:ext cx="7233320" cy="752514"/>
          </a:xfrm>
          <a:prstGeom prst="rect">
            <a:avLst/>
          </a:prstGeom>
          <a:noFill/>
        </p:spPr>
        <p:txBody>
          <a:bodyPr wrap="square" rtlCol="0">
            <a:spAutoFit/>
          </a:bodyPr>
          <a:lstStyle/>
          <a:p>
            <a:pPr>
              <a:lnSpc>
                <a:spcPct val="110000"/>
              </a:lnSpc>
            </a:pPr>
            <a:r>
              <a:rPr lang="fr-FR" sz="2000" b="1" dirty="0">
                <a:latin typeface="Calibri" panose="020F0502020204030204" pitchFamily="34" charset="0"/>
                <a:cs typeface="Calibri" panose="020F0502020204030204" pitchFamily="34" charset="0"/>
              </a:rPr>
              <a:t>Dr Sébastien Bruel</a:t>
            </a:r>
            <a:r>
              <a:rPr lang="fr-FR" sz="2000" dirty="0">
                <a:latin typeface="Calibri" panose="020F0502020204030204" pitchFamily="34" charset="0"/>
                <a:cs typeface="Calibri" panose="020F0502020204030204" pitchFamily="34" charset="0"/>
              </a:rPr>
              <a:t>, Médecine Générale</a:t>
            </a:r>
          </a:p>
          <a:p>
            <a:pPr>
              <a:lnSpc>
                <a:spcPct val="110000"/>
              </a:lnSpc>
            </a:pPr>
            <a:r>
              <a:rPr lang="fr-FR" sz="2000" dirty="0" err="1">
                <a:latin typeface="Calibri" panose="020F0502020204030204" pitchFamily="34" charset="0"/>
                <a:cs typeface="Calibri" panose="020F0502020204030204" pitchFamily="34" charset="0"/>
              </a:rPr>
              <a:t>s.bruel@univ-st-etienne.fr</a:t>
            </a:r>
            <a:endParaRPr lang="fr-FR" sz="2000" dirty="0">
              <a:latin typeface="Calibri" panose="020F0502020204030204" pitchFamily="34" charset="0"/>
              <a:cs typeface="Calibri" panose="020F0502020204030204" pitchFamily="34" charset="0"/>
            </a:endParaRPr>
          </a:p>
        </p:txBody>
      </p:sp>
      <p:pic>
        <p:nvPicPr>
          <p:cNvPr id="16" name="Image 15">
            <a:extLst>
              <a:ext uri="{FF2B5EF4-FFF2-40B4-BE49-F238E27FC236}">
                <a16:creationId xmlns:a16="http://schemas.microsoft.com/office/drawing/2014/main" id="{CBD85325-9B66-ED46-BA11-57E985F747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7425" y="4407934"/>
            <a:ext cx="1128755" cy="590426"/>
          </a:xfrm>
          <a:prstGeom prst="rect">
            <a:avLst/>
          </a:prstGeom>
        </p:spPr>
      </p:pic>
      <p:sp>
        <p:nvSpPr>
          <p:cNvPr id="6" name="Espace réservé du numéro de diapositive 5">
            <a:extLst>
              <a:ext uri="{FF2B5EF4-FFF2-40B4-BE49-F238E27FC236}">
                <a16:creationId xmlns:a16="http://schemas.microsoft.com/office/drawing/2014/main" id="{C9FDABB9-E2D0-4D33-922D-4523D0958405}"/>
              </a:ext>
            </a:extLst>
          </p:cNvPr>
          <p:cNvSpPr>
            <a:spLocks noGrp="1"/>
          </p:cNvSpPr>
          <p:nvPr>
            <p:ph type="sldNum" sz="quarter" idx="4"/>
          </p:nvPr>
        </p:nvSpPr>
        <p:spPr/>
        <p:txBody>
          <a:bodyPr/>
          <a:lstStyle/>
          <a:p>
            <a:fld id="{7F0AB81B-8AA3-4CFC-ABE7-C10F91AD3A33}" type="slidenum">
              <a:rPr lang="en-US" smtClean="0"/>
              <a:pPr/>
              <a:t>1</a:t>
            </a:fld>
            <a:endParaRPr lang="en-US"/>
          </a:p>
        </p:txBody>
      </p:sp>
      <p:grpSp>
        <p:nvGrpSpPr>
          <p:cNvPr id="4" name="Groupe 3">
            <a:extLst>
              <a:ext uri="{FF2B5EF4-FFF2-40B4-BE49-F238E27FC236}">
                <a16:creationId xmlns:a16="http://schemas.microsoft.com/office/drawing/2014/main" id="{91E9FEAF-7AD5-0272-79F4-049CC226BE63}"/>
              </a:ext>
            </a:extLst>
          </p:cNvPr>
          <p:cNvGrpSpPr/>
          <p:nvPr/>
        </p:nvGrpSpPr>
        <p:grpSpPr>
          <a:xfrm>
            <a:off x="0" y="0"/>
            <a:ext cx="9144000" cy="1292174"/>
            <a:chOff x="0" y="0"/>
            <a:chExt cx="9144000" cy="1292174"/>
          </a:xfrm>
        </p:grpSpPr>
        <p:pic>
          <p:nvPicPr>
            <p:cNvPr id="5" name="Google Shape;57;p13">
              <a:extLst>
                <a:ext uri="{FF2B5EF4-FFF2-40B4-BE49-F238E27FC236}">
                  <a16:creationId xmlns:a16="http://schemas.microsoft.com/office/drawing/2014/main" id="{19D92075-BF04-579A-843D-4C7268D2C477}"/>
                </a:ext>
              </a:extLst>
            </p:cNvPr>
            <p:cNvPicPr preferRelativeResize="0"/>
            <p:nvPr/>
          </p:nvPicPr>
          <p:blipFill rotWithShape="1">
            <a:blip r:embed="rId3">
              <a:alphaModFix/>
            </a:blip>
            <a:srcRect b="74877"/>
            <a:stretch/>
          </p:blipFill>
          <p:spPr>
            <a:xfrm>
              <a:off x="0" y="0"/>
              <a:ext cx="9144000" cy="1292174"/>
            </a:xfrm>
            <a:prstGeom prst="rect">
              <a:avLst/>
            </a:prstGeom>
            <a:noFill/>
            <a:ln>
              <a:noFill/>
            </a:ln>
          </p:spPr>
        </p:pic>
        <p:pic>
          <p:nvPicPr>
            <p:cNvPr id="7" name="Image 6" descr="Logo-Plan-cancer-2014-2019_large.jpg">
              <a:extLst>
                <a:ext uri="{FF2B5EF4-FFF2-40B4-BE49-F238E27FC236}">
                  <a16:creationId xmlns:a16="http://schemas.microsoft.com/office/drawing/2014/main" id="{E88E1B73-B988-56E3-9539-BB7CB2EEBDEE}"/>
                </a:ext>
              </a:extLst>
            </p:cNvPr>
            <p:cNvPicPr/>
            <p:nvPr/>
          </p:nvPicPr>
          <p:blipFill>
            <a:blip r:embed="rId5" cstate="print"/>
            <a:stretch>
              <a:fillRect/>
            </a:stretch>
          </p:blipFill>
          <p:spPr>
            <a:xfrm>
              <a:off x="6979030" y="286106"/>
              <a:ext cx="885825" cy="477361"/>
            </a:xfrm>
            <a:prstGeom prst="rect">
              <a:avLst/>
            </a:prstGeom>
          </p:spPr>
        </p:pic>
        <p:pic>
          <p:nvPicPr>
            <p:cNvPr id="8" name="Image 7">
              <a:extLst>
                <a:ext uri="{FF2B5EF4-FFF2-40B4-BE49-F238E27FC236}">
                  <a16:creationId xmlns:a16="http://schemas.microsoft.com/office/drawing/2014/main" id="{D18EDAC6-CC74-5C2D-44C2-2DE51F2A22DE}"/>
                </a:ext>
              </a:extLst>
            </p:cNvPr>
            <p:cNvPicPr>
              <a:picLocks noChangeAspect="1"/>
            </p:cNvPicPr>
            <p:nvPr/>
          </p:nvPicPr>
          <p:blipFill rotWithShape="1">
            <a:blip r:embed="rId6"/>
            <a:srcRect l="7485" t="27814" r="34552" b="14921"/>
            <a:stretch/>
          </p:blipFill>
          <p:spPr>
            <a:xfrm>
              <a:off x="5788083" y="377486"/>
              <a:ext cx="841739" cy="427792"/>
            </a:xfrm>
            <a:prstGeom prst="rect">
              <a:avLst/>
            </a:prstGeom>
          </p:spPr>
        </p:pic>
        <p:pic>
          <p:nvPicPr>
            <p:cNvPr id="9" name="Image 8">
              <a:extLst>
                <a:ext uri="{FF2B5EF4-FFF2-40B4-BE49-F238E27FC236}">
                  <a16:creationId xmlns:a16="http://schemas.microsoft.com/office/drawing/2014/main" id="{3BE3734B-AFC2-D57A-3A6A-1CF8365BB7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872" b="15820"/>
            <a:stretch/>
          </p:blipFill>
          <p:spPr bwMode="auto">
            <a:xfrm>
              <a:off x="3647916" y="195185"/>
              <a:ext cx="2045015" cy="659201"/>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0430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2</a:t>
            </a:fld>
            <a:endParaRPr lang="en-US"/>
          </a:p>
        </p:txBody>
      </p:sp>
      <p:sp>
        <p:nvSpPr>
          <p:cNvPr id="9" name="Espace réservé du contenu 2">
            <a:extLst>
              <a:ext uri="{FF2B5EF4-FFF2-40B4-BE49-F238E27FC236}">
                <a16:creationId xmlns:a16="http://schemas.microsoft.com/office/drawing/2014/main" id="{3E98F4E7-E5C0-476B-A1BF-2CCBB66B050B}"/>
              </a:ext>
            </a:extLst>
          </p:cNvPr>
          <p:cNvSpPr txBox="1">
            <a:spLocks/>
          </p:cNvSpPr>
          <p:nvPr/>
        </p:nvSpPr>
        <p:spPr>
          <a:xfrm>
            <a:off x="190822" y="1333555"/>
            <a:ext cx="7491303" cy="640597"/>
          </a:xfrm>
          <a:prstGeom prst="rect">
            <a:avLst/>
          </a:prstGeom>
        </p:spPr>
        <p:txBody>
          <a:bodyPr vert="horz" lIns="90000" tIns="45720" rIns="91440" bIns="45720" rtlCol="0">
            <a:noAutofit/>
          </a:bodyPr>
          <a:lstStyle>
            <a:lvl1pPr marL="287419" indent="-452628" algn="l" defTabSz="1149675" rtl="0" eaLnBrk="1" latinLnBrk="0" hangingPunct="1">
              <a:lnSpc>
                <a:spcPct val="90000"/>
              </a:lnSpc>
              <a:spcBef>
                <a:spcPts val="1257"/>
              </a:spcBef>
              <a:buClr>
                <a:srgbClr val="F29206"/>
              </a:buClr>
              <a:buSzPct val="90000"/>
              <a:buFont typeface="Courier New" panose="02070309020205020404" pitchFamily="49" charset="0"/>
              <a:buChar char="o"/>
              <a:defRPr sz="3772" b="0" i="0" kern="1200">
                <a:solidFill>
                  <a:srgbClr val="2B2E7C"/>
                </a:solidFill>
                <a:latin typeface="Barlow Condensed" pitchFamily="2" charset="77"/>
                <a:ea typeface="+mn-ea"/>
                <a:cs typeface="+mn-cs"/>
              </a:defRPr>
            </a:lvl1pPr>
            <a:lvl2pPr marL="862256" indent="-287419" algn="l" defTabSz="1149675" rtl="0" eaLnBrk="1" latinLnBrk="0" hangingPunct="1">
              <a:lnSpc>
                <a:spcPct val="90000"/>
              </a:lnSpc>
              <a:spcBef>
                <a:spcPts val="629"/>
              </a:spcBef>
              <a:buFont typeface="Arial" panose="020B0604020202020204" pitchFamily="34" charset="0"/>
              <a:buChar char="•"/>
              <a:defRPr sz="3269" b="0" i="0" kern="1200">
                <a:solidFill>
                  <a:srgbClr val="898989"/>
                </a:solidFill>
                <a:latin typeface="Barlow Condensed" pitchFamily="2" charset="77"/>
                <a:ea typeface="+mn-ea"/>
                <a:cs typeface="+mn-cs"/>
              </a:defRPr>
            </a:lvl2pPr>
            <a:lvl3pPr marL="1437094"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3pPr>
            <a:lvl4pPr marL="2011931"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4pPr>
            <a:lvl5pPr marL="2586769"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5pPr>
            <a:lvl6pPr marL="3161607"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6pPr>
            <a:lvl7pPr marL="3736444"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7pPr>
            <a:lvl8pPr marL="4311282"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8pPr>
            <a:lvl9pPr marL="4886119"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9pPr>
          </a:lstStyle>
          <a:p>
            <a:pPr marL="0" indent="0">
              <a:buNone/>
            </a:pPr>
            <a:r>
              <a:rPr lang="fr-FR" sz="2400" b="1" dirty="0">
                <a:solidFill>
                  <a:srgbClr val="2B2E7C"/>
                </a:solidFill>
                <a:latin typeface="Calibri" panose="020F0502020204030204" pitchFamily="34" charset="0"/>
                <a:cs typeface="Calibri" panose="020F0502020204030204" pitchFamily="34" charset="0"/>
              </a:rPr>
              <a:t>Equipe sous la direction du Pr Serge </a:t>
            </a:r>
            <a:r>
              <a:rPr lang="fr-FR" sz="2400" b="1" dirty="0" err="1">
                <a:solidFill>
                  <a:srgbClr val="2B2E7C"/>
                </a:solidFill>
                <a:latin typeface="Calibri" panose="020F0502020204030204" pitchFamily="34" charset="0"/>
                <a:cs typeface="Calibri" panose="020F0502020204030204" pitchFamily="34" charset="0"/>
              </a:rPr>
              <a:t>Gilberg</a:t>
            </a:r>
            <a:endParaRPr lang="fr-FR" sz="2400" b="1" dirty="0">
              <a:solidFill>
                <a:srgbClr val="2B2E7C"/>
              </a:solidFill>
              <a:latin typeface="Calibri" panose="020F0502020204030204" pitchFamily="34" charset="0"/>
              <a:cs typeface="Calibri" panose="020F0502020204030204" pitchFamily="34" charset="0"/>
            </a:endParaRPr>
          </a:p>
          <a:p>
            <a:pPr marL="0" indent="0">
              <a:buNone/>
            </a:pPr>
            <a:endParaRPr lang="fr-FR" sz="2000" b="1" dirty="0">
              <a:solidFill>
                <a:srgbClr val="2B2E7C"/>
              </a:solidFill>
              <a:latin typeface="Calibri" panose="020F0502020204030204" pitchFamily="34" charset="0"/>
              <a:cs typeface="Calibri" panose="020F0502020204030204" pitchFamily="34" charset="0"/>
            </a:endParaRPr>
          </a:p>
          <a:p>
            <a:pPr marL="0" indent="0">
              <a:buNone/>
            </a:pPr>
            <a:r>
              <a:rPr lang="fr-FR" sz="2000" b="1" dirty="0">
                <a:latin typeface="Calibri" panose="020F0502020204030204" pitchFamily="34" charset="0"/>
                <a:cs typeface="Calibri" panose="020F0502020204030204" pitchFamily="34" charset="0"/>
              </a:rPr>
              <a:t>DMG Paris Cité : Serge </a:t>
            </a:r>
            <a:r>
              <a:rPr lang="fr-FR" sz="2000" b="1" dirty="0" err="1">
                <a:latin typeface="Calibri" panose="020F0502020204030204" pitchFamily="34" charset="0"/>
                <a:cs typeface="Calibri" panose="020F0502020204030204" pitchFamily="34" charset="0"/>
              </a:rPr>
              <a:t>Gilberg</a:t>
            </a:r>
            <a:endParaRPr lang="fr-FR" sz="2000" b="1" dirty="0">
              <a:latin typeface="Calibri" panose="020F0502020204030204" pitchFamily="34" charset="0"/>
              <a:cs typeface="Calibri" panose="020F0502020204030204" pitchFamily="34" charset="0"/>
            </a:endParaRPr>
          </a:p>
          <a:p>
            <a:pPr marL="0" indent="0">
              <a:buNone/>
            </a:pPr>
            <a:r>
              <a:rPr lang="fr-FR" sz="2000" b="1" dirty="0">
                <a:solidFill>
                  <a:schemeClr val="tx1"/>
                </a:solidFill>
                <a:latin typeface="Calibri" panose="020F0502020204030204" pitchFamily="34" charset="0"/>
                <a:cs typeface="Calibri" panose="020F0502020204030204" pitchFamily="34" charset="0"/>
              </a:rPr>
              <a:t>Marie  </a:t>
            </a:r>
            <a:r>
              <a:rPr lang="fr-FR" sz="2000" b="1" dirty="0" err="1">
                <a:solidFill>
                  <a:schemeClr val="tx1"/>
                </a:solidFill>
                <a:latin typeface="Calibri" panose="020F0502020204030204" pitchFamily="34" charset="0"/>
                <a:cs typeface="Calibri" panose="020F0502020204030204" pitchFamily="34" charset="0"/>
              </a:rPr>
              <a:t>Ecollan</a:t>
            </a:r>
            <a:r>
              <a:rPr lang="fr-FR" sz="2000" b="1" dirty="0">
                <a:solidFill>
                  <a:schemeClr val="tx1"/>
                </a:solidFill>
                <a:latin typeface="Calibri" panose="020F0502020204030204" pitchFamily="34" charset="0"/>
                <a:cs typeface="Calibri" panose="020F0502020204030204" pitchFamily="34" charset="0"/>
              </a:rPr>
              <a:t>, Josselin Le Bel, Henri Partouche, Juliette Pinot, Louise Rossignol, Arthur </a:t>
            </a:r>
            <a:r>
              <a:rPr lang="fr-FR" sz="2000" b="1" dirty="0" err="1">
                <a:solidFill>
                  <a:schemeClr val="tx1"/>
                </a:solidFill>
                <a:latin typeface="Calibri" panose="020F0502020204030204" pitchFamily="34" charset="0"/>
                <a:cs typeface="Calibri" panose="020F0502020204030204" pitchFamily="34" charset="0"/>
              </a:rPr>
              <a:t>Tron</a:t>
            </a:r>
            <a:r>
              <a:rPr lang="fr-FR" sz="2000" b="1" dirty="0">
                <a:solidFill>
                  <a:schemeClr val="tx1"/>
                </a:solidFill>
                <a:latin typeface="Calibri" panose="020F0502020204030204" pitchFamily="34" charset="0"/>
                <a:cs typeface="Calibri" panose="020F0502020204030204" pitchFamily="34" charset="0"/>
              </a:rPr>
              <a:t>.</a:t>
            </a:r>
          </a:p>
          <a:p>
            <a:pPr marL="0" indent="0">
              <a:buNone/>
            </a:pPr>
            <a:endParaRPr lang="fr-FR" sz="2000" b="1" dirty="0">
              <a:solidFill>
                <a:schemeClr val="tx1"/>
              </a:solidFill>
              <a:latin typeface="Calibri" panose="020F0502020204030204" pitchFamily="34" charset="0"/>
              <a:cs typeface="Calibri" panose="020F0502020204030204" pitchFamily="34" charset="0"/>
            </a:endParaRPr>
          </a:p>
          <a:p>
            <a:pPr marL="0" indent="0">
              <a:buNone/>
            </a:pPr>
            <a:r>
              <a:rPr lang="fr-FR" sz="2000" b="1" dirty="0">
                <a:solidFill>
                  <a:srgbClr val="2B2E7C"/>
                </a:solidFill>
                <a:latin typeface="Calibri" panose="020F0502020204030204" pitchFamily="34" charset="0"/>
                <a:cs typeface="Calibri" panose="020F0502020204030204" pitchFamily="34" charset="0"/>
              </a:rPr>
              <a:t>DMG Saint Etienne : Sébastien Bruel</a:t>
            </a:r>
          </a:p>
          <a:p>
            <a:pPr marL="0" indent="0">
              <a:buNone/>
            </a:pPr>
            <a:r>
              <a:rPr lang="fr-FR" sz="2000" b="1" dirty="0" err="1">
                <a:solidFill>
                  <a:schemeClr val="tx1"/>
                </a:solidFill>
                <a:latin typeface="Calibri" panose="020F0502020204030204" pitchFamily="34" charset="0"/>
                <a:cs typeface="Calibri" panose="020F0502020204030204" pitchFamily="34" charset="0"/>
              </a:rPr>
              <a:t>Dragos</a:t>
            </a:r>
            <a:r>
              <a:rPr lang="fr-FR" sz="2000" b="1" dirty="0">
                <a:solidFill>
                  <a:schemeClr val="tx1"/>
                </a:solidFill>
                <a:latin typeface="Calibri" panose="020F0502020204030204" pitchFamily="34" charset="0"/>
                <a:cs typeface="Calibri" panose="020F0502020204030204" pitchFamily="34" charset="0"/>
              </a:rPr>
              <a:t>-Paul </a:t>
            </a:r>
            <a:r>
              <a:rPr lang="fr-FR" sz="2000" b="1" dirty="0" err="1">
                <a:solidFill>
                  <a:schemeClr val="tx1"/>
                </a:solidFill>
                <a:latin typeface="Calibri" panose="020F0502020204030204" pitchFamily="34" charset="0"/>
                <a:cs typeface="Calibri" panose="020F0502020204030204" pitchFamily="34" charset="0"/>
              </a:rPr>
              <a:t>Hagiu</a:t>
            </a:r>
            <a:endParaRPr lang="fr-FR" sz="2000" dirty="0">
              <a:solidFill>
                <a:schemeClr val="tx1"/>
              </a:solidFill>
              <a:latin typeface="Calibri" panose="020F0502020204030204" pitchFamily="34" charset="0"/>
              <a:cs typeface="Calibri" panose="020F0502020204030204" pitchFamily="34" charset="0"/>
            </a:endParaRPr>
          </a:p>
          <a:p>
            <a:pPr marL="0" indent="0">
              <a:buNone/>
            </a:pPr>
            <a:endParaRPr lang="fr-FR" sz="2000" dirty="0">
              <a:solidFill>
                <a:schemeClr val="tx1"/>
              </a:solidFill>
              <a:latin typeface="Calibri" panose="020F0502020204030204" pitchFamily="34" charset="0"/>
              <a:cs typeface="Calibri" panose="020F0502020204030204" pitchFamily="34" charset="0"/>
            </a:endParaRPr>
          </a:p>
          <a:p>
            <a:pPr marL="574837" lvl="1" indent="0">
              <a:buNone/>
            </a:pPr>
            <a:endParaRPr lang="fr-FR" sz="3600" dirty="0"/>
          </a:p>
          <a:p>
            <a:pPr marL="574837" lvl="1" indent="0">
              <a:buNone/>
            </a:pPr>
            <a:endParaRPr lang="fr-FR" sz="3600" dirty="0"/>
          </a:p>
        </p:txBody>
      </p:sp>
    </p:spTree>
    <p:extLst>
      <p:ext uri="{BB962C8B-B14F-4D97-AF65-F5344CB8AC3E}">
        <p14:creationId xmlns:p14="http://schemas.microsoft.com/office/powerpoint/2010/main" val="284888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3</a:t>
            </a:fld>
            <a:endParaRPr lang="en-US"/>
          </a:p>
        </p:txBody>
      </p:sp>
      <p:sp>
        <p:nvSpPr>
          <p:cNvPr id="9" name="Espace réservé du contenu 2">
            <a:extLst>
              <a:ext uri="{FF2B5EF4-FFF2-40B4-BE49-F238E27FC236}">
                <a16:creationId xmlns:a16="http://schemas.microsoft.com/office/drawing/2014/main" id="{3E98F4E7-E5C0-476B-A1BF-2CCBB66B050B}"/>
              </a:ext>
            </a:extLst>
          </p:cNvPr>
          <p:cNvSpPr txBox="1">
            <a:spLocks/>
          </p:cNvSpPr>
          <p:nvPr/>
        </p:nvSpPr>
        <p:spPr>
          <a:xfrm>
            <a:off x="190823" y="1947329"/>
            <a:ext cx="4218340" cy="640597"/>
          </a:xfrm>
          <a:prstGeom prst="rect">
            <a:avLst/>
          </a:prstGeom>
        </p:spPr>
        <p:txBody>
          <a:bodyPr vert="horz" lIns="90000" tIns="45720" rIns="91440" bIns="45720" rtlCol="0">
            <a:noAutofit/>
          </a:bodyPr>
          <a:lstStyle>
            <a:lvl1pPr marL="287419" indent="-452628" algn="l" defTabSz="1149675" rtl="0" eaLnBrk="1" latinLnBrk="0" hangingPunct="1">
              <a:lnSpc>
                <a:spcPct val="90000"/>
              </a:lnSpc>
              <a:spcBef>
                <a:spcPts val="1257"/>
              </a:spcBef>
              <a:buClr>
                <a:srgbClr val="F29206"/>
              </a:buClr>
              <a:buSzPct val="90000"/>
              <a:buFont typeface="Courier New" panose="02070309020205020404" pitchFamily="49" charset="0"/>
              <a:buChar char="o"/>
              <a:defRPr sz="3772" b="0" i="0" kern="1200">
                <a:solidFill>
                  <a:srgbClr val="2B2E7C"/>
                </a:solidFill>
                <a:latin typeface="Barlow Condensed" pitchFamily="2" charset="77"/>
                <a:ea typeface="+mn-ea"/>
                <a:cs typeface="+mn-cs"/>
              </a:defRPr>
            </a:lvl1pPr>
            <a:lvl2pPr marL="862256" indent="-287419" algn="l" defTabSz="1149675" rtl="0" eaLnBrk="1" latinLnBrk="0" hangingPunct="1">
              <a:lnSpc>
                <a:spcPct val="90000"/>
              </a:lnSpc>
              <a:spcBef>
                <a:spcPts val="629"/>
              </a:spcBef>
              <a:buFont typeface="Arial" panose="020B0604020202020204" pitchFamily="34" charset="0"/>
              <a:buChar char="•"/>
              <a:defRPr sz="3269" b="0" i="0" kern="1200">
                <a:solidFill>
                  <a:srgbClr val="898989"/>
                </a:solidFill>
                <a:latin typeface="Barlow Condensed" pitchFamily="2" charset="77"/>
                <a:ea typeface="+mn-ea"/>
                <a:cs typeface="+mn-cs"/>
              </a:defRPr>
            </a:lvl2pPr>
            <a:lvl3pPr marL="1437094"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3pPr>
            <a:lvl4pPr marL="2011931"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4pPr>
            <a:lvl5pPr marL="2586769" indent="-287419" algn="l" defTabSz="1149675" rtl="0" eaLnBrk="1" latinLnBrk="0" hangingPunct="1">
              <a:lnSpc>
                <a:spcPct val="90000"/>
              </a:lnSpc>
              <a:spcBef>
                <a:spcPts val="629"/>
              </a:spcBef>
              <a:buFont typeface="Arial" panose="020B0604020202020204" pitchFamily="34" charset="0"/>
              <a:buChar char="•"/>
              <a:defRPr sz="2515" b="0" i="0" kern="1200">
                <a:solidFill>
                  <a:srgbClr val="898989"/>
                </a:solidFill>
                <a:latin typeface="Barlow Condensed" pitchFamily="2" charset="77"/>
                <a:ea typeface="+mn-ea"/>
                <a:cs typeface="+mn-cs"/>
              </a:defRPr>
            </a:lvl5pPr>
            <a:lvl6pPr marL="3161607"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6pPr>
            <a:lvl7pPr marL="3736444"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7pPr>
            <a:lvl8pPr marL="4311282"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8pPr>
            <a:lvl9pPr marL="4886119" indent="-287419" algn="l" defTabSz="1149675"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9pPr>
          </a:lstStyle>
          <a:p>
            <a:pPr marL="457200" lvl="0" indent="-355600" algn="l" rtl="0">
              <a:lnSpc>
                <a:spcPct val="90000"/>
              </a:lnSpc>
              <a:spcBef>
                <a:spcPts val="1000"/>
              </a:spcBef>
              <a:spcAft>
                <a:spcPts val="0"/>
              </a:spcAft>
              <a:buClr>
                <a:schemeClr val="dk1"/>
              </a:buClr>
              <a:buSzPts val="2000"/>
              <a:buFont typeface="Calibri"/>
              <a:buChar char="●"/>
            </a:pPr>
            <a:r>
              <a:rPr lang="en-GB" sz="2000" dirty="0" err="1">
                <a:solidFill>
                  <a:schemeClr val="dk1"/>
                </a:solidFill>
                <a:latin typeface="Calibri"/>
                <a:ea typeface="Calibri"/>
                <a:cs typeface="Calibri"/>
                <a:sym typeface="Calibri"/>
              </a:rPr>
              <a:t>Création</a:t>
            </a:r>
            <a:r>
              <a:rPr lang="en-GB" sz="2000" dirty="0">
                <a:solidFill>
                  <a:schemeClr val="dk1"/>
                </a:solidFill>
                <a:latin typeface="Calibri"/>
                <a:ea typeface="Calibri"/>
                <a:cs typeface="Calibri"/>
                <a:sym typeface="Calibri"/>
              </a:rPr>
              <a:t> d’un module de formation </a:t>
            </a:r>
            <a:r>
              <a:rPr lang="en-GB" sz="2000" dirty="0" err="1">
                <a:solidFill>
                  <a:schemeClr val="dk1"/>
                </a:solidFill>
                <a:latin typeface="Calibri"/>
                <a:ea typeface="Calibri"/>
                <a:cs typeface="Calibri"/>
                <a:sym typeface="Calibri"/>
              </a:rPr>
              <a:t>en</a:t>
            </a:r>
            <a:r>
              <a:rPr lang="en-GB" sz="2000" dirty="0">
                <a:solidFill>
                  <a:schemeClr val="dk1"/>
                </a:solidFill>
                <a:latin typeface="Calibri"/>
                <a:ea typeface="Calibri"/>
                <a:cs typeface="Calibri"/>
                <a:sym typeface="Calibri"/>
              </a:rPr>
              <a:t> e-learning (</a:t>
            </a:r>
            <a:r>
              <a:rPr lang="en-GB" sz="2000" dirty="0" err="1">
                <a:solidFill>
                  <a:schemeClr val="dk1"/>
                </a:solidFill>
                <a:latin typeface="Calibri"/>
                <a:ea typeface="Calibri"/>
                <a:cs typeface="Calibri"/>
                <a:sym typeface="Calibri"/>
              </a:rPr>
              <a:t>learnybox</a:t>
            </a:r>
            <a:r>
              <a:rPr lang="en-GB" sz="2000" dirty="0">
                <a:solidFill>
                  <a:schemeClr val="dk1"/>
                </a:solidFill>
                <a:latin typeface="Calibri"/>
                <a:ea typeface="Calibri"/>
                <a:cs typeface="Calibri"/>
                <a:sym typeface="Calibri"/>
              </a:rPr>
              <a:t>)</a:t>
            </a:r>
          </a:p>
          <a:p>
            <a:pPr marL="457200" lvl="0" indent="0" algn="l" rtl="0">
              <a:lnSpc>
                <a:spcPct val="90000"/>
              </a:lnSpc>
              <a:spcBef>
                <a:spcPts val="1000"/>
              </a:spcBef>
              <a:spcAft>
                <a:spcPts val="0"/>
              </a:spcAft>
              <a:buNone/>
            </a:pPr>
            <a:endParaRPr lang="en-GB" sz="2000" dirty="0">
              <a:solidFill>
                <a:schemeClr val="dk1"/>
              </a:solidFill>
              <a:latin typeface="Calibri"/>
              <a:ea typeface="Calibri"/>
              <a:cs typeface="Calibri"/>
              <a:sym typeface="Calibri"/>
            </a:endParaRPr>
          </a:p>
          <a:p>
            <a:pPr marL="457200" lvl="0" indent="-355600" algn="l" rtl="0">
              <a:lnSpc>
                <a:spcPct val="90000"/>
              </a:lnSpc>
              <a:spcBef>
                <a:spcPts val="1000"/>
              </a:spcBef>
              <a:spcAft>
                <a:spcPts val="0"/>
              </a:spcAft>
              <a:buClr>
                <a:schemeClr val="dk1"/>
              </a:buClr>
              <a:buSzPts val="2000"/>
              <a:buFont typeface="Calibri"/>
              <a:buChar char="●"/>
            </a:pPr>
            <a:r>
              <a:rPr lang="en-GB" sz="2000" dirty="0" err="1">
                <a:solidFill>
                  <a:schemeClr val="dk1"/>
                </a:solidFill>
                <a:latin typeface="Calibri"/>
                <a:ea typeface="Calibri"/>
                <a:cs typeface="Calibri"/>
                <a:sym typeface="Calibri"/>
              </a:rPr>
              <a:t>Développement</a:t>
            </a:r>
            <a:r>
              <a:rPr lang="en-GB" sz="2000" dirty="0">
                <a:solidFill>
                  <a:schemeClr val="dk1"/>
                </a:solidFill>
                <a:latin typeface="Calibri"/>
                <a:ea typeface="Calibri"/>
                <a:cs typeface="Calibri"/>
                <a:sym typeface="Calibri"/>
              </a:rPr>
              <a:t> d’un </a:t>
            </a:r>
            <a:r>
              <a:rPr lang="en-GB" sz="2000" dirty="0" err="1">
                <a:solidFill>
                  <a:schemeClr val="dk1"/>
                </a:solidFill>
                <a:latin typeface="Calibri"/>
                <a:ea typeface="Calibri"/>
                <a:cs typeface="Calibri"/>
                <a:sym typeface="Calibri"/>
              </a:rPr>
              <a:t>outil</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d’aide</a:t>
            </a:r>
            <a:r>
              <a:rPr lang="en-GB" sz="2000" dirty="0">
                <a:solidFill>
                  <a:schemeClr val="dk1"/>
                </a:solidFill>
                <a:latin typeface="Calibri"/>
                <a:ea typeface="Calibri"/>
                <a:cs typeface="Calibri"/>
                <a:sym typeface="Calibri"/>
              </a:rPr>
              <a:t> à la </a:t>
            </a:r>
            <a:r>
              <a:rPr lang="en-GB" sz="2000" dirty="0" err="1">
                <a:solidFill>
                  <a:schemeClr val="dk1"/>
                </a:solidFill>
                <a:latin typeface="Calibri"/>
                <a:ea typeface="Calibri"/>
                <a:cs typeface="Calibri"/>
                <a:sym typeface="Calibri"/>
              </a:rPr>
              <a:t>décision</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médicale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partagée</a:t>
            </a:r>
            <a:endParaRPr lang="en-GB" sz="2000" dirty="0">
              <a:solidFill>
                <a:schemeClr val="dk1"/>
              </a:solidFill>
              <a:latin typeface="Calibri"/>
              <a:ea typeface="Calibri"/>
              <a:cs typeface="Calibri"/>
              <a:sym typeface="Calibri"/>
            </a:endParaRPr>
          </a:p>
        </p:txBody>
      </p:sp>
      <p:pic>
        <p:nvPicPr>
          <p:cNvPr id="3" name="Google Shape;78;p14">
            <a:extLst>
              <a:ext uri="{FF2B5EF4-FFF2-40B4-BE49-F238E27FC236}">
                <a16:creationId xmlns:a16="http://schemas.microsoft.com/office/drawing/2014/main" id="{2094DA53-22D1-DCAA-1672-B958F1753539}"/>
              </a:ext>
            </a:extLst>
          </p:cNvPr>
          <p:cNvPicPr preferRelativeResize="0"/>
          <p:nvPr/>
        </p:nvPicPr>
        <p:blipFill>
          <a:blip r:embed="rId3">
            <a:alphaModFix/>
          </a:blip>
          <a:stretch>
            <a:fillRect/>
          </a:stretch>
        </p:blipFill>
        <p:spPr>
          <a:xfrm>
            <a:off x="5164115" y="1259416"/>
            <a:ext cx="3433624" cy="3433624"/>
          </a:xfrm>
          <a:prstGeom prst="rect">
            <a:avLst/>
          </a:prstGeom>
          <a:noFill/>
          <a:ln>
            <a:noFill/>
          </a:ln>
        </p:spPr>
      </p:pic>
    </p:spTree>
    <p:extLst>
      <p:ext uri="{BB962C8B-B14F-4D97-AF65-F5344CB8AC3E}">
        <p14:creationId xmlns:p14="http://schemas.microsoft.com/office/powerpoint/2010/main" val="287902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4</a:t>
            </a:fld>
            <a:endParaRPr lang="en-US"/>
          </a:p>
        </p:txBody>
      </p:sp>
      <p:sp>
        <p:nvSpPr>
          <p:cNvPr id="4" name="Google Shape;86;p15">
            <a:extLst>
              <a:ext uri="{FF2B5EF4-FFF2-40B4-BE49-F238E27FC236}">
                <a16:creationId xmlns:a16="http://schemas.microsoft.com/office/drawing/2014/main" id="{8598092C-0800-3BBC-C468-304FB201376E}"/>
              </a:ext>
            </a:extLst>
          </p:cNvPr>
          <p:cNvSpPr txBox="1"/>
          <p:nvPr/>
        </p:nvSpPr>
        <p:spPr>
          <a:xfrm>
            <a:off x="209300" y="1545442"/>
            <a:ext cx="4362600" cy="2934106"/>
          </a:xfrm>
          <a:prstGeom prst="rect">
            <a:avLst/>
          </a:prstGeom>
          <a:noFill/>
          <a:ln>
            <a:noFill/>
          </a:ln>
        </p:spPr>
        <p:txBody>
          <a:bodyPr spcFirstLastPara="1" wrap="square" lIns="91425" tIns="91425" rIns="91425" bIns="91425" anchor="t" anchorCtr="0">
            <a:spAutoFit/>
          </a:bodyPr>
          <a:lstStyle/>
          <a:p>
            <a:pPr marL="457200" lvl="0" indent="-355600" rtl="0">
              <a:lnSpc>
                <a:spcPct val="90000"/>
              </a:lnSpc>
              <a:spcBef>
                <a:spcPts val="1000"/>
              </a:spcBef>
              <a:spcAft>
                <a:spcPts val="0"/>
              </a:spcAft>
              <a:buClr>
                <a:schemeClr val="dk1"/>
              </a:buClr>
              <a:buSzPts val="2000"/>
              <a:buFont typeface="Calibri"/>
              <a:buChar char="●"/>
            </a:pPr>
            <a:r>
              <a:rPr lang="en-GB" sz="2000" dirty="0">
                <a:solidFill>
                  <a:schemeClr val="dk1"/>
                </a:solidFill>
                <a:latin typeface="Calibri"/>
                <a:ea typeface="Calibri"/>
                <a:cs typeface="Calibri"/>
                <a:sym typeface="Calibri"/>
              </a:rPr>
              <a:t>Formation </a:t>
            </a:r>
            <a:r>
              <a:rPr lang="en-GB" sz="2000" dirty="0" err="1">
                <a:solidFill>
                  <a:schemeClr val="dk1"/>
                </a:solidFill>
                <a:latin typeface="Calibri"/>
                <a:ea typeface="Calibri"/>
                <a:cs typeface="Calibri"/>
                <a:sym typeface="Calibri"/>
              </a:rPr>
              <a:t>comprenant</a:t>
            </a:r>
            <a:r>
              <a:rPr lang="en-GB" sz="2000" dirty="0">
                <a:solidFill>
                  <a:schemeClr val="dk1"/>
                </a:solidFill>
                <a:latin typeface="Calibri"/>
                <a:ea typeface="Calibri"/>
                <a:cs typeface="Calibri"/>
                <a:sym typeface="Calibri"/>
              </a:rPr>
              <a:t> 11 </a:t>
            </a:r>
            <a:r>
              <a:rPr lang="en-GB" sz="2000" dirty="0" err="1">
                <a:solidFill>
                  <a:schemeClr val="dk1"/>
                </a:solidFill>
                <a:latin typeface="Calibri"/>
                <a:ea typeface="Calibri"/>
                <a:cs typeface="Calibri"/>
                <a:sym typeface="Calibri"/>
              </a:rPr>
              <a:t>vidéos</a:t>
            </a:r>
            <a:r>
              <a:rPr lang="en-GB" sz="2000" dirty="0">
                <a:solidFill>
                  <a:schemeClr val="dk1"/>
                </a:solidFill>
                <a:latin typeface="Calibri"/>
                <a:ea typeface="Calibri"/>
                <a:cs typeface="Calibri"/>
                <a:sym typeface="Calibri"/>
              </a:rPr>
              <a:t> :</a:t>
            </a:r>
          </a:p>
          <a:p>
            <a:pPr marL="101600" lvl="0" rtl="0">
              <a:lnSpc>
                <a:spcPct val="90000"/>
              </a:lnSpc>
              <a:spcBef>
                <a:spcPts val="1000"/>
              </a:spcBef>
              <a:spcAft>
                <a:spcPts val="0"/>
              </a:spcAft>
              <a:buClr>
                <a:schemeClr val="dk1"/>
              </a:buClr>
              <a:buSzPts val="2000"/>
            </a:pPr>
            <a:endParaRPr sz="2000" dirty="0">
              <a:solidFill>
                <a:schemeClr val="dk1"/>
              </a:solidFill>
              <a:latin typeface="Calibri"/>
              <a:ea typeface="Calibri"/>
              <a:cs typeface="Calibri"/>
              <a:sym typeface="Calibri"/>
            </a:endParaRPr>
          </a:p>
          <a:p>
            <a:pPr marL="750650" lvl="1" indent="-457200" rtl="0">
              <a:lnSpc>
                <a:spcPct val="90000"/>
              </a:lnSpc>
              <a:spcBef>
                <a:spcPts val="0"/>
              </a:spcBef>
              <a:spcAft>
                <a:spcPts val="0"/>
              </a:spcAft>
              <a:buClr>
                <a:schemeClr val="dk1"/>
              </a:buClr>
              <a:buSzPts val="1700"/>
              <a:buAutoNum type="arabicPeriod"/>
            </a:pPr>
            <a:r>
              <a:rPr lang="en-GB" sz="2000" dirty="0" err="1">
                <a:solidFill>
                  <a:schemeClr val="dk1"/>
                </a:solidFill>
                <a:latin typeface="Calibri"/>
                <a:ea typeface="Calibri"/>
                <a:cs typeface="Calibri"/>
                <a:sym typeface="Calibri"/>
              </a:rPr>
              <a:t>Présentation</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PrevHPV</a:t>
            </a:r>
            <a:endParaRPr sz="2000" dirty="0">
              <a:solidFill>
                <a:schemeClr val="dk1"/>
              </a:solidFill>
              <a:latin typeface="Calibri"/>
              <a:ea typeface="Calibri"/>
              <a:cs typeface="Calibri"/>
              <a:sym typeface="Calibri"/>
            </a:endParaRPr>
          </a:p>
          <a:p>
            <a:pPr marL="750650" lvl="1" indent="-457200" rtl="0">
              <a:lnSpc>
                <a:spcPct val="90000"/>
              </a:lnSpc>
              <a:spcBef>
                <a:spcPts val="0"/>
              </a:spcBef>
              <a:spcAft>
                <a:spcPts val="0"/>
              </a:spcAft>
              <a:buClr>
                <a:schemeClr val="dk1"/>
              </a:buClr>
              <a:buSzPts val="1700"/>
              <a:buAutoNum type="arabicPeriod" startAt="2"/>
            </a:pPr>
            <a:r>
              <a:rPr lang="en-GB" sz="2000" dirty="0">
                <a:solidFill>
                  <a:schemeClr val="dk1"/>
                </a:solidFill>
                <a:latin typeface="Calibri"/>
                <a:ea typeface="Calibri"/>
                <a:cs typeface="Calibri"/>
                <a:sym typeface="Calibri"/>
              </a:rPr>
              <a:t>Infections HPV</a:t>
            </a:r>
          </a:p>
          <a:p>
            <a:pPr marL="750650" lvl="1" indent="-457200" rtl="0">
              <a:lnSpc>
                <a:spcPct val="90000"/>
              </a:lnSpc>
              <a:spcBef>
                <a:spcPts val="0"/>
              </a:spcBef>
              <a:spcAft>
                <a:spcPts val="0"/>
              </a:spcAft>
              <a:buClr>
                <a:schemeClr val="dk1"/>
              </a:buClr>
              <a:buSzPts val="1700"/>
              <a:buAutoNum type="arabicPeriod" startAt="3"/>
            </a:pPr>
            <a:r>
              <a:rPr lang="en-GB" sz="2000" dirty="0">
                <a:solidFill>
                  <a:schemeClr val="dk1"/>
                </a:solidFill>
                <a:latin typeface="Calibri"/>
                <a:ea typeface="Calibri"/>
                <a:cs typeface="Calibri"/>
                <a:sym typeface="Calibri"/>
              </a:rPr>
              <a:t>Vaccination HPV</a:t>
            </a:r>
          </a:p>
          <a:p>
            <a:pPr marL="750650" lvl="1" indent="-457200" rtl="0">
              <a:lnSpc>
                <a:spcPct val="90000"/>
              </a:lnSpc>
              <a:spcBef>
                <a:spcPts val="0"/>
              </a:spcBef>
              <a:spcAft>
                <a:spcPts val="0"/>
              </a:spcAft>
              <a:buClr>
                <a:schemeClr val="dk1"/>
              </a:buClr>
              <a:buSzPts val="1700"/>
              <a:buAutoNum type="arabicPeriod" startAt="4"/>
            </a:pPr>
            <a:r>
              <a:rPr lang="en-GB" sz="2000" dirty="0" err="1">
                <a:solidFill>
                  <a:schemeClr val="dk1"/>
                </a:solidFill>
                <a:latin typeface="Calibri"/>
                <a:ea typeface="Calibri"/>
                <a:cs typeface="Calibri"/>
                <a:sym typeface="Calibri"/>
              </a:rPr>
              <a:t>Efficacité</a:t>
            </a:r>
            <a:r>
              <a:rPr lang="en-GB" sz="2000" dirty="0">
                <a:solidFill>
                  <a:schemeClr val="dk1"/>
                </a:solidFill>
                <a:latin typeface="Calibri"/>
                <a:ea typeface="Calibri"/>
                <a:cs typeface="Calibri"/>
                <a:sym typeface="Calibri"/>
              </a:rPr>
              <a:t> de la vaccination</a:t>
            </a:r>
            <a:endParaRPr sz="2000" dirty="0">
              <a:solidFill>
                <a:schemeClr val="dk1"/>
              </a:solidFill>
              <a:latin typeface="Calibri"/>
              <a:ea typeface="Calibri"/>
              <a:cs typeface="Calibri"/>
              <a:sym typeface="Calibri"/>
            </a:endParaRPr>
          </a:p>
          <a:p>
            <a:pPr marL="750650" lvl="1" indent="-457200" rtl="0">
              <a:lnSpc>
                <a:spcPct val="90000"/>
              </a:lnSpc>
              <a:spcBef>
                <a:spcPts val="0"/>
              </a:spcBef>
              <a:spcAft>
                <a:spcPts val="0"/>
              </a:spcAft>
              <a:buClr>
                <a:schemeClr val="dk1"/>
              </a:buClr>
              <a:buSzPts val="1700"/>
              <a:buAutoNum type="arabicPeriod" startAt="5"/>
            </a:pPr>
            <a:r>
              <a:rPr lang="en-GB" sz="2000" dirty="0" err="1">
                <a:solidFill>
                  <a:schemeClr val="dk1"/>
                </a:solidFill>
                <a:latin typeface="Calibri"/>
                <a:ea typeface="Calibri"/>
                <a:cs typeface="Calibri"/>
                <a:sym typeface="Calibri"/>
              </a:rPr>
              <a:t>Sécurité</a:t>
            </a:r>
            <a:r>
              <a:rPr lang="en-GB" sz="2000" dirty="0">
                <a:solidFill>
                  <a:schemeClr val="dk1"/>
                </a:solidFill>
                <a:latin typeface="Calibri"/>
                <a:ea typeface="Calibri"/>
                <a:cs typeface="Calibri"/>
                <a:sym typeface="Calibri"/>
              </a:rPr>
              <a:t> de la vaccination</a:t>
            </a:r>
            <a:endParaRPr sz="2000" dirty="0">
              <a:solidFill>
                <a:schemeClr val="dk1"/>
              </a:solidFill>
              <a:latin typeface="Calibri"/>
              <a:ea typeface="Calibri"/>
              <a:cs typeface="Calibri"/>
              <a:sym typeface="Calibri"/>
            </a:endParaRPr>
          </a:p>
          <a:p>
            <a:pPr marL="293450" lvl="1" rtl="0">
              <a:lnSpc>
                <a:spcPct val="90000"/>
              </a:lnSpc>
              <a:spcBef>
                <a:spcPts val="0"/>
              </a:spcBef>
              <a:spcAft>
                <a:spcPts val="0"/>
              </a:spcAft>
              <a:buClr>
                <a:schemeClr val="dk1"/>
              </a:buClr>
              <a:buSzPts val="1700"/>
            </a:pPr>
            <a:r>
              <a:rPr lang="en-GB" sz="1600" dirty="0">
                <a:solidFill>
                  <a:schemeClr val="dk1"/>
                </a:solidFill>
                <a:latin typeface="Calibri"/>
                <a:ea typeface="Calibri"/>
                <a:cs typeface="Calibri"/>
                <a:sym typeface="Calibri"/>
              </a:rPr>
              <a:t>6-8.</a:t>
            </a:r>
            <a:r>
              <a:rPr lang="en-GB" sz="2000" dirty="0">
                <a:solidFill>
                  <a:schemeClr val="dk1"/>
                </a:solidFill>
                <a:latin typeface="Calibri"/>
                <a:ea typeface="Calibri"/>
                <a:cs typeface="Calibri"/>
                <a:sym typeface="Calibri"/>
              </a:rPr>
              <a:t>	Introduction à </a:t>
            </a:r>
            <a:r>
              <a:rPr lang="en-GB" sz="2000" dirty="0" err="1">
                <a:solidFill>
                  <a:schemeClr val="dk1"/>
                </a:solidFill>
                <a:latin typeface="Calibri"/>
                <a:ea typeface="Calibri"/>
                <a:cs typeface="Calibri"/>
                <a:sym typeface="Calibri"/>
              </a:rPr>
              <a:t>l’entretien</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motivationnel</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en</a:t>
            </a:r>
            <a:r>
              <a:rPr lang="en-GB" sz="2000" dirty="0">
                <a:solidFill>
                  <a:schemeClr val="dk1"/>
                </a:solidFill>
                <a:latin typeface="Calibri"/>
                <a:ea typeface="Calibri"/>
                <a:cs typeface="Calibri"/>
                <a:sym typeface="Calibri"/>
              </a:rPr>
              <a:t> 3 parties)</a:t>
            </a:r>
          </a:p>
        </p:txBody>
      </p:sp>
      <p:pic>
        <p:nvPicPr>
          <p:cNvPr id="5" name="Google Shape;88;p15">
            <a:extLst>
              <a:ext uri="{FF2B5EF4-FFF2-40B4-BE49-F238E27FC236}">
                <a16:creationId xmlns:a16="http://schemas.microsoft.com/office/drawing/2014/main" id="{F3FAE71D-5E78-781C-79D3-6E61D138F9EC}"/>
              </a:ext>
            </a:extLst>
          </p:cNvPr>
          <p:cNvPicPr preferRelativeResize="0"/>
          <p:nvPr/>
        </p:nvPicPr>
        <p:blipFill>
          <a:blip r:embed="rId3">
            <a:alphaModFix/>
          </a:blip>
          <a:stretch>
            <a:fillRect/>
          </a:stretch>
        </p:blipFill>
        <p:spPr>
          <a:xfrm>
            <a:off x="5285982" y="968600"/>
            <a:ext cx="3563049" cy="3920424"/>
          </a:xfrm>
          <a:prstGeom prst="rect">
            <a:avLst/>
          </a:prstGeom>
          <a:noFill/>
          <a:ln>
            <a:noFill/>
          </a:ln>
        </p:spPr>
      </p:pic>
    </p:spTree>
    <p:extLst>
      <p:ext uri="{BB962C8B-B14F-4D97-AF65-F5344CB8AC3E}">
        <p14:creationId xmlns:p14="http://schemas.microsoft.com/office/powerpoint/2010/main" val="27373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5</a:t>
            </a:fld>
            <a:endParaRPr lang="en-US"/>
          </a:p>
        </p:txBody>
      </p:sp>
      <p:sp>
        <p:nvSpPr>
          <p:cNvPr id="4" name="Google Shape;86;p15">
            <a:extLst>
              <a:ext uri="{FF2B5EF4-FFF2-40B4-BE49-F238E27FC236}">
                <a16:creationId xmlns:a16="http://schemas.microsoft.com/office/drawing/2014/main" id="{8598092C-0800-3BBC-C468-304FB201376E}"/>
              </a:ext>
            </a:extLst>
          </p:cNvPr>
          <p:cNvSpPr txBox="1"/>
          <p:nvPr/>
        </p:nvSpPr>
        <p:spPr>
          <a:xfrm>
            <a:off x="209299" y="1545442"/>
            <a:ext cx="5026580" cy="2657107"/>
          </a:xfrm>
          <a:prstGeom prst="rect">
            <a:avLst/>
          </a:prstGeom>
          <a:noFill/>
          <a:ln>
            <a:noFill/>
          </a:ln>
        </p:spPr>
        <p:txBody>
          <a:bodyPr spcFirstLastPara="1" wrap="square" lIns="91425" tIns="91425" rIns="91425" bIns="91425" anchor="t" anchorCtr="0">
            <a:spAutoFit/>
          </a:bodyPr>
          <a:lstStyle/>
          <a:p>
            <a:pPr marL="457200" lvl="0" indent="-355600" rtl="0">
              <a:lnSpc>
                <a:spcPct val="90000"/>
              </a:lnSpc>
              <a:spcBef>
                <a:spcPts val="1000"/>
              </a:spcBef>
              <a:spcAft>
                <a:spcPts val="0"/>
              </a:spcAft>
              <a:buClr>
                <a:schemeClr val="dk1"/>
              </a:buClr>
              <a:buSzPts val="2000"/>
              <a:buFont typeface="Calibri"/>
              <a:buChar char="●"/>
            </a:pPr>
            <a:r>
              <a:rPr lang="en-GB" sz="2000" dirty="0">
                <a:solidFill>
                  <a:schemeClr val="dk1"/>
                </a:solidFill>
                <a:latin typeface="Calibri"/>
                <a:ea typeface="Calibri"/>
                <a:cs typeface="Calibri"/>
                <a:sym typeface="Calibri"/>
              </a:rPr>
              <a:t>Formation </a:t>
            </a:r>
            <a:r>
              <a:rPr lang="en-GB" sz="2000" dirty="0" err="1">
                <a:solidFill>
                  <a:schemeClr val="dk1"/>
                </a:solidFill>
                <a:latin typeface="Calibri"/>
                <a:ea typeface="Calibri"/>
                <a:cs typeface="Calibri"/>
                <a:sym typeface="Calibri"/>
              </a:rPr>
              <a:t>comprenant</a:t>
            </a:r>
            <a:r>
              <a:rPr lang="en-GB" sz="2000" dirty="0">
                <a:solidFill>
                  <a:schemeClr val="dk1"/>
                </a:solidFill>
                <a:latin typeface="Calibri"/>
                <a:ea typeface="Calibri"/>
                <a:cs typeface="Calibri"/>
                <a:sym typeface="Calibri"/>
              </a:rPr>
              <a:t> 11 </a:t>
            </a:r>
            <a:r>
              <a:rPr lang="en-GB" sz="2000" dirty="0" err="1">
                <a:solidFill>
                  <a:schemeClr val="dk1"/>
                </a:solidFill>
                <a:latin typeface="Calibri"/>
                <a:ea typeface="Calibri"/>
                <a:cs typeface="Calibri"/>
                <a:sym typeface="Calibri"/>
              </a:rPr>
              <a:t>vidéos</a:t>
            </a:r>
            <a:r>
              <a:rPr lang="en-GB" sz="2000" dirty="0">
                <a:solidFill>
                  <a:schemeClr val="dk1"/>
                </a:solidFill>
                <a:latin typeface="Calibri"/>
                <a:ea typeface="Calibri"/>
                <a:cs typeface="Calibri"/>
                <a:sym typeface="Calibri"/>
              </a:rPr>
              <a:t> :</a:t>
            </a:r>
          </a:p>
          <a:p>
            <a:pPr marL="101600" lvl="0" rtl="0">
              <a:lnSpc>
                <a:spcPct val="90000"/>
              </a:lnSpc>
              <a:spcBef>
                <a:spcPts val="1000"/>
              </a:spcBef>
              <a:spcAft>
                <a:spcPts val="0"/>
              </a:spcAft>
              <a:buClr>
                <a:schemeClr val="dk1"/>
              </a:buClr>
              <a:buSzPts val="2000"/>
            </a:pPr>
            <a:endParaRPr sz="2000" dirty="0">
              <a:solidFill>
                <a:schemeClr val="dk1"/>
              </a:solidFill>
              <a:latin typeface="Calibri"/>
              <a:ea typeface="Calibri"/>
              <a:cs typeface="Calibri"/>
              <a:sym typeface="Calibri"/>
            </a:endParaRPr>
          </a:p>
          <a:p>
            <a:pPr marL="750650" lvl="1" indent="-457200">
              <a:lnSpc>
                <a:spcPct val="90000"/>
              </a:lnSpc>
              <a:buClr>
                <a:schemeClr val="dk1"/>
              </a:buClr>
              <a:buSzPts val="1700"/>
              <a:buAutoNum type="arabicPeriod" startAt="9"/>
            </a:pPr>
            <a:r>
              <a:rPr lang="en-GB" sz="2000" dirty="0">
                <a:solidFill>
                  <a:schemeClr val="dk1"/>
                </a:solidFill>
                <a:latin typeface="Calibri"/>
                <a:ea typeface="Calibri"/>
                <a:cs typeface="Calibri"/>
                <a:sym typeface="Calibri"/>
              </a:rPr>
              <a:t>Jeux de </a:t>
            </a:r>
            <a:r>
              <a:rPr lang="en-GB" sz="2000" dirty="0" err="1">
                <a:solidFill>
                  <a:schemeClr val="dk1"/>
                </a:solidFill>
                <a:latin typeface="Calibri"/>
                <a:ea typeface="Calibri"/>
                <a:cs typeface="Calibri"/>
                <a:sym typeface="Calibri"/>
              </a:rPr>
              <a:t>rôle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entretien</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motivationnel</a:t>
            </a:r>
            <a:endParaRPr lang="en-GB" sz="2000" dirty="0">
              <a:solidFill>
                <a:schemeClr val="dk1"/>
              </a:solidFill>
              <a:latin typeface="Calibri"/>
              <a:ea typeface="Calibri"/>
              <a:cs typeface="Calibri"/>
              <a:sym typeface="Calibri"/>
            </a:endParaRPr>
          </a:p>
          <a:p>
            <a:pPr marL="293450" lvl="1">
              <a:lnSpc>
                <a:spcPct val="90000"/>
              </a:lnSpc>
              <a:buClr>
                <a:schemeClr val="dk1"/>
              </a:buClr>
              <a:buSzPts val="1700"/>
            </a:pPr>
            <a:endParaRPr lang="en-GB" sz="2000" dirty="0">
              <a:solidFill>
                <a:schemeClr val="dk1"/>
              </a:solidFill>
              <a:latin typeface="Calibri"/>
              <a:ea typeface="Calibri"/>
              <a:cs typeface="Calibri"/>
              <a:sym typeface="Calibri"/>
            </a:endParaRPr>
          </a:p>
          <a:p>
            <a:pPr marL="750650" lvl="1" indent="-457200">
              <a:lnSpc>
                <a:spcPct val="90000"/>
              </a:lnSpc>
              <a:buClr>
                <a:schemeClr val="dk1"/>
              </a:buClr>
              <a:buSzPts val="1700"/>
              <a:buAutoNum type="arabicPeriod" startAt="10"/>
            </a:pPr>
            <a:r>
              <a:rPr lang="en-GB" sz="2000" dirty="0">
                <a:solidFill>
                  <a:schemeClr val="dk1"/>
                </a:solidFill>
                <a:latin typeface="Calibri"/>
                <a:ea typeface="Calibri"/>
                <a:cs typeface="Calibri"/>
                <a:sym typeface="Calibri"/>
              </a:rPr>
              <a:t>Information sur les </a:t>
            </a:r>
            <a:r>
              <a:rPr lang="en-GB" sz="2000" dirty="0" err="1">
                <a:solidFill>
                  <a:schemeClr val="dk1"/>
                </a:solidFill>
                <a:latin typeface="Calibri"/>
                <a:ea typeface="Calibri"/>
                <a:cs typeface="Calibri"/>
                <a:sym typeface="Calibri"/>
              </a:rPr>
              <a:t>outils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d’aide</a:t>
            </a:r>
            <a:r>
              <a:rPr lang="en-GB" sz="2000" dirty="0">
                <a:solidFill>
                  <a:schemeClr val="dk1"/>
                </a:solidFill>
                <a:latin typeface="Calibri"/>
                <a:ea typeface="Calibri"/>
                <a:cs typeface="Calibri"/>
                <a:sym typeface="Calibri"/>
              </a:rPr>
              <a:t> à la decision</a:t>
            </a:r>
          </a:p>
          <a:p>
            <a:pPr marL="293450" lvl="1">
              <a:lnSpc>
                <a:spcPct val="90000"/>
              </a:lnSpc>
              <a:buClr>
                <a:schemeClr val="dk1"/>
              </a:buClr>
              <a:buSzPts val="1700"/>
            </a:pPr>
            <a:endParaRPr lang="en-GB" sz="2000" dirty="0">
              <a:solidFill>
                <a:schemeClr val="dk1"/>
              </a:solidFill>
              <a:latin typeface="Calibri"/>
              <a:ea typeface="Calibri"/>
              <a:cs typeface="Calibri"/>
              <a:sym typeface="Calibri"/>
            </a:endParaRPr>
          </a:p>
          <a:p>
            <a:pPr marL="750650" lvl="1" indent="-457200">
              <a:lnSpc>
                <a:spcPct val="90000"/>
              </a:lnSpc>
              <a:buClr>
                <a:schemeClr val="dk1"/>
              </a:buClr>
              <a:buSzPts val="1700"/>
              <a:buAutoNum type="arabicPeriod" startAt="11"/>
            </a:pPr>
            <a:r>
              <a:rPr lang="en-GB" sz="2000" dirty="0" err="1">
                <a:solidFill>
                  <a:schemeClr val="dk1"/>
                </a:solidFill>
                <a:latin typeface="Calibri"/>
                <a:ea typeface="Calibri"/>
                <a:cs typeface="Calibri"/>
                <a:sym typeface="Calibri"/>
              </a:rPr>
              <a:t>Présentation</a:t>
            </a:r>
            <a:r>
              <a:rPr lang="en-GB" sz="2000" dirty="0">
                <a:solidFill>
                  <a:schemeClr val="dk1"/>
                </a:solidFill>
                <a:latin typeface="Calibri"/>
                <a:ea typeface="Calibri"/>
                <a:cs typeface="Calibri"/>
                <a:sym typeface="Calibri"/>
              </a:rPr>
              <a:t> de </a:t>
            </a:r>
            <a:r>
              <a:rPr lang="en-GB" sz="2000" dirty="0" err="1">
                <a:solidFill>
                  <a:schemeClr val="dk1"/>
                </a:solidFill>
                <a:latin typeface="Calibri"/>
                <a:ea typeface="Calibri"/>
                <a:cs typeface="Calibri"/>
                <a:sym typeface="Calibri"/>
              </a:rPr>
              <a:t>l’outil</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soshpv.f</a:t>
            </a:r>
            <a:endParaRPr lang="en-GB" sz="2000" dirty="0">
              <a:solidFill>
                <a:schemeClr val="dk1"/>
              </a:solidFill>
              <a:latin typeface="Calibri"/>
              <a:ea typeface="Calibri"/>
              <a:cs typeface="Calibri"/>
              <a:sym typeface="Calibri"/>
            </a:endParaRPr>
          </a:p>
        </p:txBody>
      </p:sp>
      <p:pic>
        <p:nvPicPr>
          <p:cNvPr id="3" name="Google Shape;98;p16">
            <a:extLst>
              <a:ext uri="{FF2B5EF4-FFF2-40B4-BE49-F238E27FC236}">
                <a16:creationId xmlns:a16="http://schemas.microsoft.com/office/drawing/2014/main" id="{D66B8D57-AA3E-9B0D-6A1C-A64D27D712B1}"/>
              </a:ext>
            </a:extLst>
          </p:cNvPr>
          <p:cNvPicPr preferRelativeResize="0"/>
          <p:nvPr/>
        </p:nvPicPr>
        <p:blipFill rotWithShape="1">
          <a:blip r:embed="rId3">
            <a:alphaModFix/>
          </a:blip>
          <a:srcRect/>
          <a:stretch/>
        </p:blipFill>
        <p:spPr>
          <a:xfrm>
            <a:off x="5388178" y="1062491"/>
            <a:ext cx="3324175" cy="3760217"/>
          </a:xfrm>
          <a:prstGeom prst="rect">
            <a:avLst/>
          </a:prstGeom>
          <a:noFill/>
          <a:ln>
            <a:noFill/>
          </a:ln>
        </p:spPr>
      </p:pic>
    </p:spTree>
    <p:extLst>
      <p:ext uri="{BB962C8B-B14F-4D97-AF65-F5344CB8AC3E}">
        <p14:creationId xmlns:p14="http://schemas.microsoft.com/office/powerpoint/2010/main" val="4958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6</a:t>
            </a:fld>
            <a:endParaRPr lang="en-US"/>
          </a:p>
        </p:txBody>
      </p:sp>
      <p:sp>
        <p:nvSpPr>
          <p:cNvPr id="4" name="Google Shape;86;p15">
            <a:extLst>
              <a:ext uri="{FF2B5EF4-FFF2-40B4-BE49-F238E27FC236}">
                <a16:creationId xmlns:a16="http://schemas.microsoft.com/office/drawing/2014/main" id="{8598092C-0800-3BBC-C468-304FB201376E}"/>
              </a:ext>
            </a:extLst>
          </p:cNvPr>
          <p:cNvSpPr txBox="1"/>
          <p:nvPr/>
        </p:nvSpPr>
        <p:spPr>
          <a:xfrm>
            <a:off x="209300" y="1545442"/>
            <a:ext cx="4362600" cy="2785348"/>
          </a:xfrm>
          <a:prstGeom prst="rect">
            <a:avLst/>
          </a:prstGeom>
          <a:noFill/>
          <a:ln>
            <a:noFill/>
          </a:ln>
        </p:spPr>
        <p:txBody>
          <a:bodyPr spcFirstLastPara="1" wrap="square" lIns="91425" tIns="91425" rIns="91425" bIns="91425" anchor="t" anchorCtr="0">
            <a:spAutoFit/>
          </a:bodyPr>
          <a:lstStyle/>
          <a:p>
            <a:pPr marL="457200" lvl="0" indent="-349250">
              <a:lnSpc>
                <a:spcPct val="90000"/>
              </a:lnSpc>
              <a:spcBef>
                <a:spcPts val="1000"/>
              </a:spcBef>
              <a:buClr>
                <a:schemeClr val="dk1"/>
              </a:buClr>
              <a:buSzPts val="1900"/>
              <a:buFont typeface="Calibri"/>
              <a:buChar char="●"/>
            </a:pPr>
            <a:r>
              <a:rPr lang="en-GB" sz="2000" dirty="0">
                <a:solidFill>
                  <a:schemeClr val="dk1"/>
                </a:solidFill>
                <a:latin typeface="Calibri"/>
                <a:ea typeface="Calibri"/>
                <a:cs typeface="Calibri"/>
                <a:sym typeface="Calibri"/>
              </a:rPr>
              <a:t>Entre les </a:t>
            </a:r>
            <a:r>
              <a:rPr lang="en-GB" sz="2000" dirty="0" err="1">
                <a:solidFill>
                  <a:schemeClr val="dk1"/>
                </a:solidFill>
                <a:latin typeface="Calibri"/>
                <a:ea typeface="Calibri"/>
                <a:cs typeface="Calibri"/>
                <a:sym typeface="Calibri"/>
              </a:rPr>
              <a:t>differentes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vidéos</a:t>
            </a:r>
            <a:r>
              <a:rPr lang="en-GB" sz="2000" dirty="0">
                <a:solidFill>
                  <a:schemeClr val="dk1"/>
                </a:solidFill>
                <a:latin typeface="Calibri"/>
                <a:ea typeface="Calibri"/>
                <a:cs typeface="Calibri"/>
                <a:sym typeface="Calibri"/>
              </a:rPr>
              <a:t> des quiz </a:t>
            </a:r>
            <a:r>
              <a:rPr lang="en-GB" sz="2000" dirty="0" err="1">
                <a:solidFill>
                  <a:schemeClr val="dk1"/>
                </a:solidFill>
                <a:latin typeface="Calibri"/>
                <a:ea typeface="Calibri"/>
                <a:cs typeface="Calibri"/>
                <a:sym typeface="Calibri"/>
              </a:rPr>
              <a:t>étaient</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présents</a:t>
            </a:r>
            <a:r>
              <a:rPr lang="en-GB" sz="2000" dirty="0">
                <a:solidFill>
                  <a:schemeClr val="dk1"/>
                </a:solidFill>
                <a:latin typeface="Calibri"/>
                <a:ea typeface="Calibri"/>
                <a:cs typeface="Calibri"/>
                <a:sym typeface="Calibri"/>
              </a:rPr>
              <a:t> </a:t>
            </a:r>
          </a:p>
          <a:p>
            <a:pPr marL="457200" lvl="0" indent="-349250">
              <a:lnSpc>
                <a:spcPct val="90000"/>
              </a:lnSpc>
              <a:spcBef>
                <a:spcPts val="1000"/>
              </a:spcBef>
              <a:buClr>
                <a:schemeClr val="dk1"/>
              </a:buClr>
              <a:buSzPts val="1900"/>
              <a:buFont typeface="Calibri"/>
              <a:buChar char="●"/>
            </a:pPr>
            <a:endParaRPr lang="en-GB" sz="2000" dirty="0">
              <a:solidFill>
                <a:schemeClr val="dk1"/>
              </a:solidFill>
              <a:latin typeface="Calibri"/>
              <a:ea typeface="Calibri"/>
              <a:cs typeface="Calibri"/>
              <a:sym typeface="Calibri"/>
            </a:endParaRPr>
          </a:p>
          <a:p>
            <a:pPr marL="457200" lvl="0" indent="-349250">
              <a:lnSpc>
                <a:spcPct val="90000"/>
              </a:lnSpc>
              <a:buClr>
                <a:schemeClr val="dk1"/>
              </a:buClr>
              <a:buSzPts val="1900"/>
              <a:buFont typeface="Calibri"/>
              <a:buChar char="●"/>
            </a:pPr>
            <a:r>
              <a:rPr lang="en-GB" sz="2000" dirty="0">
                <a:solidFill>
                  <a:schemeClr val="dk1"/>
                </a:solidFill>
                <a:latin typeface="Calibri"/>
                <a:ea typeface="Calibri"/>
                <a:cs typeface="Calibri"/>
                <a:sym typeface="Calibri"/>
              </a:rPr>
              <a:t>Objectif = aider les </a:t>
            </a:r>
            <a:r>
              <a:rPr lang="en-GB" sz="2000" dirty="0" err="1">
                <a:solidFill>
                  <a:schemeClr val="dk1"/>
                </a:solidFill>
                <a:latin typeface="Calibri"/>
                <a:ea typeface="Calibri"/>
                <a:cs typeface="Calibri"/>
                <a:sym typeface="Calibri"/>
              </a:rPr>
              <a:t>médecins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généralistes</a:t>
            </a:r>
            <a:r>
              <a:rPr lang="en-GB" sz="2000" dirty="0">
                <a:solidFill>
                  <a:schemeClr val="dk1"/>
                </a:solidFill>
                <a:latin typeface="Calibri"/>
                <a:ea typeface="Calibri"/>
                <a:cs typeface="Calibri"/>
                <a:sym typeface="Calibri"/>
              </a:rPr>
              <a:t> à </a:t>
            </a:r>
            <a:r>
              <a:rPr lang="en-GB" sz="2000" dirty="0" err="1">
                <a:solidFill>
                  <a:schemeClr val="dk1"/>
                </a:solidFill>
                <a:latin typeface="Calibri"/>
                <a:ea typeface="Calibri"/>
                <a:cs typeface="Calibri"/>
                <a:sym typeface="Calibri"/>
              </a:rPr>
              <a:t>mieux</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communiquer</a:t>
            </a:r>
            <a:r>
              <a:rPr lang="en-GB" sz="2000" dirty="0">
                <a:solidFill>
                  <a:schemeClr val="dk1"/>
                </a:solidFill>
                <a:latin typeface="Calibri"/>
                <a:ea typeface="Calibri"/>
                <a:cs typeface="Calibri"/>
                <a:sym typeface="Calibri"/>
              </a:rPr>
              <a:t> sur la vaccination HPV </a:t>
            </a:r>
            <a:r>
              <a:rPr lang="en-GB" sz="2000" dirty="0" err="1">
                <a:solidFill>
                  <a:schemeClr val="dk1"/>
                </a:solidFill>
                <a:latin typeface="Calibri"/>
                <a:ea typeface="Calibri"/>
                <a:cs typeface="Calibri"/>
                <a:sym typeface="Calibri"/>
              </a:rPr>
              <a:t>auprès</a:t>
            </a:r>
            <a:r>
              <a:rPr lang="en-GB" sz="2000" dirty="0">
                <a:solidFill>
                  <a:schemeClr val="dk1"/>
                </a:solidFill>
                <a:latin typeface="Calibri"/>
                <a:ea typeface="Calibri"/>
                <a:cs typeface="Calibri"/>
                <a:sym typeface="Calibri"/>
              </a:rPr>
              <a:t> des adolescents et </a:t>
            </a:r>
            <a:r>
              <a:rPr lang="en-GB" sz="2000" dirty="0" err="1">
                <a:solidFill>
                  <a:schemeClr val="dk1"/>
                </a:solidFill>
                <a:latin typeface="Calibri"/>
                <a:ea typeface="Calibri"/>
                <a:cs typeface="Calibri"/>
                <a:sym typeface="Calibri"/>
              </a:rPr>
              <a:t>leurs</a:t>
            </a:r>
            <a:r>
              <a:rPr lang="en-GB" sz="2000" dirty="0">
                <a:solidFill>
                  <a:schemeClr val="dk1"/>
                </a:solidFill>
                <a:latin typeface="Calibri"/>
                <a:ea typeface="Calibri"/>
                <a:cs typeface="Calibri"/>
                <a:sym typeface="Calibri"/>
              </a:rPr>
              <a:t> parents </a:t>
            </a:r>
          </a:p>
          <a:p>
            <a:pPr marL="101600" lvl="0" rtl="0">
              <a:lnSpc>
                <a:spcPct val="90000"/>
              </a:lnSpc>
              <a:spcBef>
                <a:spcPts val="1000"/>
              </a:spcBef>
              <a:spcAft>
                <a:spcPts val="0"/>
              </a:spcAft>
              <a:buClr>
                <a:schemeClr val="dk1"/>
              </a:buClr>
              <a:buSzPts val="2000"/>
            </a:pPr>
            <a:endParaRPr lang="en-GB" sz="2000" dirty="0">
              <a:solidFill>
                <a:schemeClr val="dk1"/>
              </a:solidFill>
              <a:latin typeface="Calibri"/>
              <a:ea typeface="Calibri"/>
              <a:cs typeface="Calibri"/>
              <a:sym typeface="Calibri"/>
            </a:endParaRPr>
          </a:p>
        </p:txBody>
      </p:sp>
      <p:pic>
        <p:nvPicPr>
          <p:cNvPr id="5" name="Google Shape;108;p17">
            <a:extLst>
              <a:ext uri="{FF2B5EF4-FFF2-40B4-BE49-F238E27FC236}">
                <a16:creationId xmlns:a16="http://schemas.microsoft.com/office/drawing/2014/main" id="{DAE9A10B-6266-2318-0B80-1969CEE27C58}"/>
              </a:ext>
            </a:extLst>
          </p:cNvPr>
          <p:cNvPicPr preferRelativeResize="0"/>
          <p:nvPr/>
        </p:nvPicPr>
        <p:blipFill>
          <a:blip r:embed="rId3">
            <a:alphaModFix/>
          </a:blip>
          <a:stretch>
            <a:fillRect/>
          </a:stretch>
        </p:blipFill>
        <p:spPr>
          <a:xfrm>
            <a:off x="5315818" y="1251000"/>
            <a:ext cx="3433624" cy="3433624"/>
          </a:xfrm>
          <a:prstGeom prst="rect">
            <a:avLst/>
          </a:prstGeom>
          <a:noFill/>
          <a:ln>
            <a:noFill/>
          </a:ln>
        </p:spPr>
      </p:pic>
      <p:cxnSp>
        <p:nvCxnSpPr>
          <p:cNvPr id="9" name="Google Shape;109;p17">
            <a:extLst>
              <a:ext uri="{FF2B5EF4-FFF2-40B4-BE49-F238E27FC236}">
                <a16:creationId xmlns:a16="http://schemas.microsoft.com/office/drawing/2014/main" id="{5BCAE73A-99E0-9AA1-2ABE-F1235CFC553C}"/>
              </a:ext>
            </a:extLst>
          </p:cNvPr>
          <p:cNvCxnSpPr/>
          <p:nvPr/>
        </p:nvCxnSpPr>
        <p:spPr>
          <a:xfrm>
            <a:off x="4856818" y="3570300"/>
            <a:ext cx="459000" cy="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110;p17">
            <a:extLst>
              <a:ext uri="{FF2B5EF4-FFF2-40B4-BE49-F238E27FC236}">
                <a16:creationId xmlns:a16="http://schemas.microsoft.com/office/drawing/2014/main" id="{974E0DBE-4F9B-F81C-C61B-890C03D9A5CD}"/>
              </a:ext>
            </a:extLst>
          </p:cNvPr>
          <p:cNvCxnSpPr/>
          <p:nvPr/>
        </p:nvCxnSpPr>
        <p:spPr>
          <a:xfrm>
            <a:off x="4856818" y="3898200"/>
            <a:ext cx="459000" cy="0"/>
          </a:xfrm>
          <a:prstGeom prst="straightConnector1">
            <a:avLst/>
          </a:prstGeom>
          <a:noFill/>
          <a:ln w="9525" cap="flat" cmpd="sng">
            <a:solidFill>
              <a:schemeClr val="dk2"/>
            </a:solidFill>
            <a:prstDash val="solid"/>
            <a:round/>
            <a:headEnd type="none" w="med" len="med"/>
            <a:tailEnd type="triangle" w="med" len="med"/>
          </a:ln>
        </p:spPr>
      </p:cxnSp>
      <p:cxnSp>
        <p:nvCxnSpPr>
          <p:cNvPr id="11" name="Google Shape;111;p17">
            <a:extLst>
              <a:ext uri="{FF2B5EF4-FFF2-40B4-BE49-F238E27FC236}">
                <a16:creationId xmlns:a16="http://schemas.microsoft.com/office/drawing/2014/main" id="{B67B3B5F-02AA-1EC2-1A0C-F6435FD70163}"/>
              </a:ext>
            </a:extLst>
          </p:cNvPr>
          <p:cNvCxnSpPr/>
          <p:nvPr/>
        </p:nvCxnSpPr>
        <p:spPr>
          <a:xfrm>
            <a:off x="4856818" y="3242400"/>
            <a:ext cx="459000" cy="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12693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des MG : e-learning et outil d’aide à la décision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7</a:t>
            </a:fld>
            <a:endParaRPr lang="en-US"/>
          </a:p>
        </p:txBody>
      </p:sp>
      <p:pic>
        <p:nvPicPr>
          <p:cNvPr id="3" name="Google Shape;120;p18">
            <a:extLst>
              <a:ext uri="{FF2B5EF4-FFF2-40B4-BE49-F238E27FC236}">
                <a16:creationId xmlns:a16="http://schemas.microsoft.com/office/drawing/2014/main" id="{18EE41BD-5AC5-549E-6BF8-077ECC9ACFEE}"/>
              </a:ext>
            </a:extLst>
          </p:cNvPr>
          <p:cNvPicPr preferRelativeResize="0"/>
          <p:nvPr/>
        </p:nvPicPr>
        <p:blipFill rotWithShape="1">
          <a:blip r:embed="rId3">
            <a:alphaModFix/>
          </a:blip>
          <a:srcRect t="12788" b="6016"/>
          <a:stretch/>
        </p:blipFill>
        <p:spPr>
          <a:xfrm>
            <a:off x="5222541" y="925696"/>
            <a:ext cx="3801582" cy="3803804"/>
          </a:xfrm>
          <a:prstGeom prst="rect">
            <a:avLst/>
          </a:prstGeom>
          <a:noFill/>
          <a:ln>
            <a:noFill/>
          </a:ln>
        </p:spPr>
      </p:pic>
      <p:sp>
        <p:nvSpPr>
          <p:cNvPr id="12" name="Google Shape;121;p18">
            <a:extLst>
              <a:ext uri="{FF2B5EF4-FFF2-40B4-BE49-F238E27FC236}">
                <a16:creationId xmlns:a16="http://schemas.microsoft.com/office/drawing/2014/main" id="{524DD132-6D47-8791-B1A9-848436FA2D7A}"/>
              </a:ext>
            </a:extLst>
          </p:cNvPr>
          <p:cNvSpPr txBox="1"/>
          <p:nvPr/>
        </p:nvSpPr>
        <p:spPr>
          <a:xfrm>
            <a:off x="209300" y="1470286"/>
            <a:ext cx="4437900" cy="3325495"/>
          </a:xfrm>
          <a:prstGeom prst="rect">
            <a:avLst/>
          </a:prstGeom>
          <a:noFill/>
          <a:ln>
            <a:noFill/>
          </a:ln>
        </p:spPr>
        <p:txBody>
          <a:bodyPr spcFirstLastPara="1" wrap="square" lIns="91425" tIns="91425" rIns="91425" bIns="91425" anchor="t" anchorCtr="0">
            <a:spAutoFit/>
          </a:bodyPr>
          <a:lstStyle/>
          <a:p>
            <a:pPr marL="457200" lvl="0" indent="-349250" algn="l" rtl="0">
              <a:lnSpc>
                <a:spcPct val="90000"/>
              </a:lnSpc>
              <a:spcBef>
                <a:spcPts val="1000"/>
              </a:spcBef>
              <a:spcAft>
                <a:spcPts val="0"/>
              </a:spcAft>
              <a:buClr>
                <a:schemeClr val="dk1"/>
              </a:buClr>
              <a:buSzPts val="1900"/>
              <a:buFont typeface="Calibri"/>
              <a:buChar char="●"/>
            </a:pPr>
            <a:r>
              <a:rPr lang="en-GB" sz="2000" dirty="0" err="1">
                <a:solidFill>
                  <a:schemeClr val="dk1"/>
                </a:solidFill>
                <a:latin typeface="Calibri"/>
                <a:ea typeface="Calibri"/>
                <a:cs typeface="Calibri"/>
                <a:sym typeface="Calibri"/>
              </a:rPr>
              <a:t>Outil</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d’aide</a:t>
            </a:r>
            <a:r>
              <a:rPr lang="en-GB" sz="2000" dirty="0">
                <a:solidFill>
                  <a:schemeClr val="dk1"/>
                </a:solidFill>
                <a:latin typeface="Calibri"/>
                <a:ea typeface="Calibri"/>
                <a:cs typeface="Calibri"/>
                <a:sym typeface="Calibri"/>
              </a:rPr>
              <a:t> à la </a:t>
            </a:r>
            <a:r>
              <a:rPr lang="en-GB" sz="2000" dirty="0" err="1">
                <a:solidFill>
                  <a:schemeClr val="dk1"/>
                </a:solidFill>
                <a:latin typeface="Calibri"/>
                <a:ea typeface="Calibri"/>
                <a:cs typeface="Calibri"/>
                <a:sym typeface="Calibri"/>
              </a:rPr>
              <a:t>décision</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partagée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suivant</a:t>
            </a:r>
            <a:r>
              <a:rPr lang="en-GB" sz="2000" dirty="0">
                <a:solidFill>
                  <a:schemeClr val="dk1"/>
                </a:solidFill>
                <a:latin typeface="Calibri"/>
                <a:ea typeface="Calibri"/>
                <a:cs typeface="Calibri"/>
                <a:sym typeface="Calibri"/>
              </a:rPr>
              <a:t> les guides </a:t>
            </a:r>
            <a:r>
              <a:rPr lang="en-GB" sz="2000" dirty="0" err="1">
                <a:solidFill>
                  <a:schemeClr val="dk1"/>
                </a:solidFill>
                <a:latin typeface="Calibri"/>
                <a:ea typeface="Calibri"/>
                <a:cs typeface="Calibri"/>
                <a:sym typeface="Calibri"/>
              </a:rPr>
              <a:t>internationales</a:t>
            </a:r>
            <a:r>
              <a:rPr lang="en-GB" sz="2000" dirty="0">
                <a:solidFill>
                  <a:schemeClr val="dk1"/>
                </a:solidFill>
                <a:latin typeface="Calibri"/>
                <a:ea typeface="Calibri"/>
                <a:cs typeface="Calibri"/>
                <a:sym typeface="Calibri"/>
              </a:rPr>
              <a:t> IPDAS </a:t>
            </a:r>
          </a:p>
          <a:p>
            <a:pPr marL="457200" lvl="0" indent="-349250" algn="l" rtl="0">
              <a:lnSpc>
                <a:spcPct val="90000"/>
              </a:lnSpc>
              <a:spcBef>
                <a:spcPts val="1000"/>
              </a:spcBef>
              <a:spcAft>
                <a:spcPts val="0"/>
              </a:spcAft>
              <a:buClr>
                <a:schemeClr val="dk1"/>
              </a:buClr>
              <a:buSzPts val="1900"/>
              <a:buFont typeface="Calibri"/>
              <a:buChar char="●"/>
            </a:pPr>
            <a:endParaRPr sz="2000" dirty="0">
              <a:solidFill>
                <a:schemeClr val="dk1"/>
              </a:solidFill>
              <a:latin typeface="Calibri"/>
              <a:ea typeface="Calibri"/>
              <a:cs typeface="Calibri"/>
              <a:sym typeface="Calibri"/>
            </a:endParaRPr>
          </a:p>
          <a:p>
            <a:pPr marL="457200" lvl="0" indent="-349250" algn="l" rtl="0">
              <a:lnSpc>
                <a:spcPct val="90000"/>
              </a:lnSpc>
              <a:spcBef>
                <a:spcPts val="0"/>
              </a:spcBef>
              <a:spcAft>
                <a:spcPts val="0"/>
              </a:spcAft>
              <a:buClr>
                <a:schemeClr val="dk1"/>
              </a:buClr>
              <a:buSzPts val="1900"/>
              <a:buFont typeface="Calibri"/>
              <a:buChar char="●"/>
            </a:pPr>
            <a:r>
              <a:rPr lang="en-GB" sz="2000" dirty="0">
                <a:solidFill>
                  <a:schemeClr val="dk1"/>
                </a:solidFill>
                <a:latin typeface="Calibri"/>
                <a:ea typeface="Calibri"/>
                <a:cs typeface="Calibri"/>
                <a:sym typeface="Calibri"/>
              </a:rPr>
              <a:t>Co-</a:t>
            </a:r>
            <a:r>
              <a:rPr lang="en-GB" sz="2000" dirty="0" err="1">
                <a:solidFill>
                  <a:schemeClr val="dk1"/>
                </a:solidFill>
                <a:latin typeface="Calibri"/>
                <a:ea typeface="Calibri"/>
                <a:cs typeface="Calibri"/>
                <a:sym typeface="Calibri"/>
              </a:rPr>
              <a:t>construit</a:t>
            </a:r>
            <a:r>
              <a:rPr lang="en-GB" sz="2000" dirty="0">
                <a:solidFill>
                  <a:schemeClr val="dk1"/>
                </a:solidFill>
                <a:latin typeface="Calibri"/>
                <a:ea typeface="Calibri"/>
                <a:cs typeface="Calibri"/>
                <a:sym typeface="Calibri"/>
              </a:rPr>
              <a:t> avec des adolescents, parents et </a:t>
            </a:r>
            <a:r>
              <a:rPr lang="en-GB" sz="2000" dirty="0" err="1">
                <a:solidFill>
                  <a:schemeClr val="dk1"/>
                </a:solidFill>
                <a:latin typeface="Calibri"/>
                <a:ea typeface="Calibri"/>
                <a:cs typeface="Calibri"/>
                <a:sym typeface="Calibri"/>
              </a:rPr>
              <a:t>médecins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généralistes</a:t>
            </a:r>
            <a:r>
              <a:rPr lang="en-GB" sz="2000" dirty="0">
                <a:solidFill>
                  <a:schemeClr val="dk1"/>
                </a:solidFill>
                <a:latin typeface="Calibri"/>
                <a:ea typeface="Calibri"/>
                <a:cs typeface="Calibri"/>
                <a:sym typeface="Calibri"/>
              </a:rPr>
              <a:t> </a:t>
            </a:r>
          </a:p>
          <a:p>
            <a:pPr marL="457200" lvl="0" indent="-349250" algn="l" rtl="0">
              <a:lnSpc>
                <a:spcPct val="90000"/>
              </a:lnSpc>
              <a:spcBef>
                <a:spcPts val="0"/>
              </a:spcBef>
              <a:spcAft>
                <a:spcPts val="0"/>
              </a:spcAft>
              <a:buClr>
                <a:schemeClr val="dk1"/>
              </a:buClr>
              <a:buSzPts val="1900"/>
              <a:buFont typeface="Calibri"/>
              <a:buChar char="●"/>
            </a:pPr>
            <a:endParaRPr sz="2000" dirty="0">
              <a:solidFill>
                <a:schemeClr val="dk1"/>
              </a:solidFill>
              <a:latin typeface="Calibri"/>
              <a:ea typeface="Calibri"/>
              <a:cs typeface="Calibri"/>
              <a:sym typeface="Calibri"/>
            </a:endParaRPr>
          </a:p>
          <a:p>
            <a:pPr marL="457200" lvl="0" indent="-349250" algn="l" rtl="0">
              <a:lnSpc>
                <a:spcPct val="90000"/>
              </a:lnSpc>
              <a:spcBef>
                <a:spcPts val="0"/>
              </a:spcBef>
              <a:spcAft>
                <a:spcPts val="0"/>
              </a:spcAft>
              <a:buClr>
                <a:schemeClr val="dk1"/>
              </a:buClr>
              <a:buSzPts val="1900"/>
              <a:buFont typeface="Calibri"/>
              <a:buChar char="●"/>
            </a:pPr>
            <a:r>
              <a:rPr lang="en-GB" sz="2000" dirty="0">
                <a:solidFill>
                  <a:schemeClr val="dk1"/>
                </a:solidFill>
                <a:latin typeface="Calibri"/>
                <a:ea typeface="Calibri"/>
                <a:cs typeface="Calibri"/>
                <a:sym typeface="Calibri"/>
              </a:rPr>
              <a:t>Nom </a:t>
            </a:r>
            <a:r>
              <a:rPr lang="en-GB" sz="2000" dirty="0" err="1">
                <a:solidFill>
                  <a:schemeClr val="dk1"/>
                </a:solidFill>
                <a:latin typeface="Calibri"/>
                <a:ea typeface="Calibri"/>
                <a:cs typeface="Calibri"/>
                <a:sym typeface="Calibri"/>
              </a:rPr>
              <a:t>domaine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choisi</a:t>
            </a:r>
            <a:r>
              <a:rPr lang="en-GB" sz="2000" dirty="0">
                <a:solidFill>
                  <a:schemeClr val="dk1"/>
                </a:solidFill>
                <a:latin typeface="Calibri"/>
                <a:ea typeface="Calibri"/>
                <a:cs typeface="Calibri"/>
                <a:sym typeface="Calibri"/>
              </a:rPr>
              <a:t> par les adolescents - </a:t>
            </a:r>
            <a:r>
              <a:rPr lang="en-GB" sz="2000" dirty="0" err="1">
                <a:solidFill>
                  <a:schemeClr val="dk1"/>
                </a:solidFill>
                <a:latin typeface="Calibri"/>
                <a:ea typeface="Calibri"/>
                <a:cs typeface="Calibri"/>
                <a:sym typeface="Calibri"/>
              </a:rPr>
              <a:t>soshpv.fr</a:t>
            </a:r>
            <a:r>
              <a:rPr lang="en-GB"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endParaRPr sz="1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44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a:solidFill>
                  <a:srgbClr val="002060"/>
                </a:solidFill>
                <a:latin typeface="Calibri" panose="020F0502020204030204" pitchFamily="34" charset="0"/>
                <a:cs typeface="Calibri" panose="020F0502020204030204" pitchFamily="34" charset="0"/>
              </a:rPr>
              <a:t>Merci pour </a:t>
            </a:r>
            <a:r>
              <a:rPr lang="fr-FR" sz="2800" b="1" dirty="0">
                <a:solidFill>
                  <a:srgbClr val="002060"/>
                </a:solidFill>
                <a:latin typeface="Calibri" panose="020F0502020204030204" pitchFamily="34" charset="0"/>
                <a:cs typeface="Calibri" panose="020F0502020204030204" pitchFamily="34" charset="0"/>
              </a:rPr>
              <a:t>votre attention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8</a:t>
            </a:fld>
            <a:endParaRPr lang="en-US"/>
          </a:p>
        </p:txBody>
      </p:sp>
      <p:pic>
        <p:nvPicPr>
          <p:cNvPr id="4" name="Google Shape;130;p19">
            <a:extLst>
              <a:ext uri="{FF2B5EF4-FFF2-40B4-BE49-F238E27FC236}">
                <a16:creationId xmlns:a16="http://schemas.microsoft.com/office/drawing/2014/main" id="{43F959E2-5F88-AAD0-B2C7-BEDCDB987DDB}"/>
              </a:ext>
            </a:extLst>
          </p:cNvPr>
          <p:cNvPicPr preferRelativeResize="0"/>
          <p:nvPr/>
        </p:nvPicPr>
        <p:blipFill>
          <a:blip r:embed="rId3">
            <a:alphaModFix/>
          </a:blip>
          <a:stretch>
            <a:fillRect/>
          </a:stretch>
        </p:blipFill>
        <p:spPr>
          <a:xfrm>
            <a:off x="781986" y="1546512"/>
            <a:ext cx="2312250" cy="2237425"/>
          </a:xfrm>
          <a:prstGeom prst="rect">
            <a:avLst/>
          </a:prstGeom>
          <a:noFill/>
          <a:ln>
            <a:noFill/>
          </a:ln>
        </p:spPr>
      </p:pic>
      <p:sp>
        <p:nvSpPr>
          <p:cNvPr id="5" name="Google Shape;131;p19">
            <a:extLst>
              <a:ext uri="{FF2B5EF4-FFF2-40B4-BE49-F238E27FC236}">
                <a16:creationId xmlns:a16="http://schemas.microsoft.com/office/drawing/2014/main" id="{1C7225D2-8264-A05E-8788-EDFAFD4929B6}"/>
              </a:ext>
            </a:extLst>
          </p:cNvPr>
          <p:cNvSpPr txBox="1"/>
          <p:nvPr/>
        </p:nvSpPr>
        <p:spPr>
          <a:xfrm>
            <a:off x="-661788" y="4016420"/>
            <a:ext cx="6369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u="sng" dirty="0">
                <a:solidFill>
                  <a:schemeClr val="hlink"/>
                </a:solidFill>
                <a:hlinkClick r:id="rId4"/>
              </a:rPr>
              <a:t>www.soshpv.fr</a:t>
            </a:r>
            <a:endParaRPr sz="2400" dirty="0"/>
          </a:p>
          <a:p>
            <a:pPr marL="0" lvl="0" indent="0" algn="ctr" rtl="0">
              <a:spcBef>
                <a:spcPts val="0"/>
              </a:spcBef>
              <a:spcAft>
                <a:spcPts val="0"/>
              </a:spcAft>
              <a:buNone/>
            </a:pPr>
            <a:r>
              <a:rPr lang="en-GB" sz="2400" u="sng" dirty="0">
                <a:solidFill>
                  <a:schemeClr val="hlink"/>
                </a:solidFill>
                <a:hlinkClick r:id="rId5"/>
              </a:rPr>
              <a:t>www.soshpv.fr/formation-mg</a:t>
            </a:r>
            <a:endParaRPr sz="2400" dirty="0"/>
          </a:p>
        </p:txBody>
      </p:sp>
      <p:pic>
        <p:nvPicPr>
          <p:cNvPr id="9" name="Google Shape;133;p19" descr="Open Chromebook laptop computer">
            <a:extLst>
              <a:ext uri="{FF2B5EF4-FFF2-40B4-BE49-F238E27FC236}">
                <a16:creationId xmlns:a16="http://schemas.microsoft.com/office/drawing/2014/main" id="{131CE8F3-DF7F-A6EE-5E05-116517741EDE}"/>
              </a:ext>
            </a:extLst>
          </p:cNvPr>
          <p:cNvPicPr preferRelativeResize="0"/>
          <p:nvPr/>
        </p:nvPicPr>
        <p:blipFill rotWithShape="1">
          <a:blip r:embed="rId6">
            <a:alphaModFix/>
          </a:blip>
          <a:srcRect l="-918" r="4262"/>
          <a:stretch/>
        </p:blipFill>
        <p:spPr>
          <a:xfrm>
            <a:off x="3535100" y="1314000"/>
            <a:ext cx="4344225" cy="2702420"/>
          </a:xfrm>
          <a:prstGeom prst="rect">
            <a:avLst/>
          </a:prstGeom>
          <a:noFill/>
          <a:ln>
            <a:noFill/>
          </a:ln>
        </p:spPr>
      </p:pic>
      <p:pic>
        <p:nvPicPr>
          <p:cNvPr id="10" name="Google Shape;132;p19">
            <a:extLst>
              <a:ext uri="{FF2B5EF4-FFF2-40B4-BE49-F238E27FC236}">
                <a16:creationId xmlns:a16="http://schemas.microsoft.com/office/drawing/2014/main" id="{D4809912-4BE9-1BAB-49D3-09C990EE95B3}"/>
              </a:ext>
            </a:extLst>
          </p:cNvPr>
          <p:cNvPicPr preferRelativeResize="0"/>
          <p:nvPr/>
        </p:nvPicPr>
        <p:blipFill>
          <a:blip r:embed="rId7">
            <a:alphaModFix/>
          </a:blip>
          <a:stretch>
            <a:fillRect/>
          </a:stretch>
        </p:blipFill>
        <p:spPr>
          <a:xfrm>
            <a:off x="4146115" y="1546512"/>
            <a:ext cx="3319397" cy="1891984"/>
          </a:xfrm>
          <a:prstGeom prst="rect">
            <a:avLst/>
          </a:prstGeom>
          <a:noFill/>
          <a:ln>
            <a:noFill/>
          </a:ln>
        </p:spPr>
      </p:pic>
      <p:sp>
        <p:nvSpPr>
          <p:cNvPr id="3" name="ZoneTexte 2">
            <a:extLst>
              <a:ext uri="{FF2B5EF4-FFF2-40B4-BE49-F238E27FC236}">
                <a16:creationId xmlns:a16="http://schemas.microsoft.com/office/drawing/2014/main" id="{7C7C282C-A6F3-36BF-0840-5DBC8134C4F1}"/>
              </a:ext>
            </a:extLst>
          </p:cNvPr>
          <p:cNvSpPr txBox="1"/>
          <p:nvPr/>
        </p:nvSpPr>
        <p:spPr>
          <a:xfrm>
            <a:off x="5805813" y="4668808"/>
            <a:ext cx="3012363" cy="400110"/>
          </a:xfrm>
          <a:prstGeom prst="rect">
            <a:avLst/>
          </a:prstGeom>
          <a:noFill/>
        </p:spPr>
        <p:txBody>
          <a:bodyPr wrap="none" rtlCol="0">
            <a:spAutoFit/>
          </a:bodyPr>
          <a:lstStyle/>
          <a:p>
            <a:r>
              <a:rPr lang="fr-FR" sz="2000" b="1" dirty="0" err="1">
                <a:latin typeface="Calibri" panose="020F0502020204030204" pitchFamily="34" charset="0"/>
                <a:cs typeface="Calibri" panose="020F0502020204030204" pitchFamily="34" charset="0"/>
              </a:rPr>
              <a:t>s.bruel@univ-st-etienne.fr</a:t>
            </a:r>
            <a:endParaRPr lang="fr-F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453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3232</TotalTime>
  <Words>928</Words>
  <Application>Microsoft Macintosh PowerPoint</Application>
  <PresentationFormat>Affichage à l'écran (16:9)</PresentationFormat>
  <Paragraphs>101</Paragraphs>
  <Slides>8</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vt:i4>
      </vt:variant>
    </vt:vector>
  </HeadingPairs>
  <TitlesOfParts>
    <vt:vector size="12" baseType="lpstr">
      <vt:lpstr>Arial</vt:lpstr>
      <vt:lpstr>Calibri</vt:lpstr>
      <vt:lpstr>Times New Roman</vt:lpstr>
      <vt:lpstr>Simple Light</vt:lpstr>
      <vt:lpstr>Présentation PowerPoint</vt:lpstr>
      <vt:lpstr>Formation des MG : e-learning et outil d’aide à la décision</vt:lpstr>
      <vt:lpstr>Formation des MG : e-learning et outil d’aide à la décision</vt:lpstr>
      <vt:lpstr>Formation des MG : e-learning et outil d’aide à la décision</vt:lpstr>
      <vt:lpstr>Formation des MG : e-learning et outil d’aide à la décision</vt:lpstr>
      <vt:lpstr>Formation des MG : e-learning et outil d’aide à la décision</vt:lpstr>
      <vt:lpstr>Formation des MG : e-learning et outil d’aide à la décision</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Aurelie Bocquier</dc:creator>
  <cp:lastModifiedBy>Bruel Sébastien</cp:lastModifiedBy>
  <cp:revision>333</cp:revision>
  <dcterms:modified xsi:type="dcterms:W3CDTF">2024-12-05T14:23:53Z</dcterms:modified>
</cp:coreProperties>
</file>