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988" r:id="rId2"/>
    <p:sldId id="951" r:id="rId3"/>
    <p:sldId id="1087" r:id="rId4"/>
    <p:sldId id="1096" r:id="rId5"/>
    <p:sldId id="1089" r:id="rId6"/>
    <p:sldId id="1090" r:id="rId7"/>
    <p:sldId id="1088" r:id="rId8"/>
    <p:sldId id="1091" r:id="rId9"/>
    <p:sldId id="1097" r:id="rId10"/>
    <p:sldId id="1098" r:id="rId11"/>
    <p:sldId id="1095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ILLY Nathalie" initials="TN" lastIdx="1" clrIdx="0">
    <p:extLst>
      <p:ext uri="{19B8F6BF-5375-455C-9EA6-DF929625EA0E}">
        <p15:presenceInfo xmlns:p15="http://schemas.microsoft.com/office/powerpoint/2012/main" userId="S-1-5-21-2141010622-1332239004-1031210941-312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9" autoAdjust="0"/>
    <p:restoredTop sz="88941" autoAdjust="0"/>
  </p:normalViewPr>
  <p:slideViewPr>
    <p:cSldViewPr snapToGrid="0">
      <p:cViewPr varScale="1">
        <p:scale>
          <a:sx n="113" d="100"/>
          <a:sy n="113" d="100"/>
        </p:scale>
        <p:origin x="86" y="11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30d5bea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30d5beab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5521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323207B-41EE-417E-9E3A-C79548517157}" type="slidenum">
              <a:rPr lang="fr-FR" sz="1400" b="0" strike="noStrike" spc="-1" smtClean="0">
                <a:latin typeface="Times New Roman"/>
              </a:rPr>
              <a:pPr algn="r"/>
              <a:t>10</a:t>
            </a:fld>
            <a:endParaRPr lang="fr-F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2078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323207B-41EE-417E-9E3A-C79548517157}" type="slidenum">
              <a:rPr lang="fr-FR" sz="1400" b="0" strike="noStrike" spc="-1" smtClean="0">
                <a:latin typeface="Times New Roman"/>
              </a:rPr>
              <a:pPr algn="r"/>
              <a:t>11</a:t>
            </a:fld>
            <a:endParaRPr lang="fr-F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689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30d5bea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30d5beab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r>
              <a:rPr lang="fr-FR" dirty="0"/>
              <a:t>Calcul de la dose / dia méthode</a:t>
            </a:r>
          </a:p>
          <a:p>
            <a:pPr marL="158750" indent="0">
              <a:buNone/>
            </a:pPr>
            <a:r>
              <a:rPr lang="fr-FR" dirty="0"/>
              <a:t>M2 – avec et sans dose + facteurs associés (</a:t>
            </a:r>
            <a:r>
              <a:rPr lang="fr-FR" dirty="0" err="1"/>
              <a:t>Fdep</a:t>
            </a:r>
            <a:r>
              <a:rPr lang="fr-FR" dirty="0"/>
              <a:t>, APL)</a:t>
            </a:r>
          </a:p>
          <a:p>
            <a:pPr marL="158750" indent="0">
              <a:buNone/>
            </a:pPr>
            <a:r>
              <a:rPr lang="fr-FR" dirty="0"/>
              <a:t>M6, M12, et efficience à venir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6683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323207B-41EE-417E-9E3A-C79548517157}" type="slidenum">
              <a:rPr lang="fr-FR" sz="1400" b="0" strike="noStrike" spc="-1" smtClean="0">
                <a:latin typeface="Times New Roman"/>
              </a:rPr>
              <a:pPr algn="r"/>
              <a:t>3</a:t>
            </a:fld>
            <a:endParaRPr lang="fr-F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4415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323207B-41EE-417E-9E3A-C79548517157}" type="slidenum">
              <a:rPr lang="fr-FR" sz="1400" b="0" strike="noStrike" spc="-1" smtClean="0">
                <a:latin typeface="Times New Roman"/>
              </a:rPr>
              <a:pPr algn="r"/>
              <a:t>4</a:t>
            </a:fld>
            <a:endParaRPr lang="fr-F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6491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323207B-41EE-417E-9E3A-C79548517157}" type="slidenum">
              <a:rPr lang="fr-FR" sz="1400" b="0" strike="noStrike" spc="-1" smtClean="0">
                <a:latin typeface="Times New Roman"/>
              </a:rPr>
              <a:pPr algn="r"/>
              <a:t>5</a:t>
            </a:fld>
            <a:endParaRPr lang="fr-F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0584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323207B-41EE-417E-9E3A-C79548517157}" type="slidenum">
              <a:rPr lang="fr-FR" sz="1400" b="0" strike="noStrike" spc="-1" smtClean="0">
                <a:latin typeface="Times New Roman"/>
              </a:rPr>
              <a:pPr algn="r"/>
              <a:t>6</a:t>
            </a:fld>
            <a:endParaRPr lang="fr-F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9737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323207B-41EE-417E-9E3A-C79548517157}" type="slidenum">
              <a:rPr lang="fr-FR" sz="1400" b="0" strike="noStrike" spc="-1" smtClean="0">
                <a:latin typeface="Times New Roman"/>
              </a:rPr>
              <a:pPr algn="r"/>
              <a:t>7</a:t>
            </a:fld>
            <a:endParaRPr lang="fr-F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6515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323207B-41EE-417E-9E3A-C79548517157}" type="slidenum">
              <a:rPr lang="fr-FR" sz="1400" b="0" strike="noStrike" spc="-1" smtClean="0">
                <a:latin typeface="Times New Roman"/>
              </a:rPr>
              <a:pPr algn="r"/>
              <a:t>8</a:t>
            </a:fld>
            <a:endParaRPr lang="fr-F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8299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323207B-41EE-417E-9E3A-C79548517157}" type="slidenum">
              <a:rPr lang="fr-FR" sz="1400" b="0" strike="noStrike" spc="-1" smtClean="0">
                <a:latin typeface="Times New Roman"/>
              </a:rPr>
              <a:pPr algn="r"/>
              <a:t>9</a:t>
            </a:fld>
            <a:endParaRPr lang="fr-F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292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" name="Espace réservé du numéro de diapositive 1">
            <a:extLst>
              <a:ext uri="{FF2B5EF4-FFF2-40B4-BE49-F238E27FC236}">
                <a16:creationId xmlns:a16="http://schemas.microsoft.com/office/drawing/2014/main" id="{0096C84F-5177-4E70-9500-36B6A2145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" name="Espace réservé du numéro de diapositive 1">
            <a:extLst>
              <a:ext uri="{FF2B5EF4-FFF2-40B4-BE49-F238E27FC236}">
                <a16:creationId xmlns:a16="http://schemas.microsoft.com/office/drawing/2014/main" id="{F7762CEB-8A39-43C9-B618-9B9221CD6675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" name="Espace réservé du numéro de diapositive 1">
            <a:extLst>
              <a:ext uri="{FF2B5EF4-FFF2-40B4-BE49-F238E27FC236}">
                <a16:creationId xmlns:a16="http://schemas.microsoft.com/office/drawing/2014/main" id="{D841A822-49A7-4D64-86E0-BF7E1761F990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Espace réservé du numéro de diapositive 1">
            <a:extLst>
              <a:ext uri="{FF2B5EF4-FFF2-40B4-BE49-F238E27FC236}">
                <a16:creationId xmlns:a16="http://schemas.microsoft.com/office/drawing/2014/main" id="{240858BC-7953-4C90-A898-E8ABB034DA46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" name="Espace réservé du numéro de diapositive 1">
            <a:extLst>
              <a:ext uri="{FF2B5EF4-FFF2-40B4-BE49-F238E27FC236}">
                <a16:creationId xmlns:a16="http://schemas.microsoft.com/office/drawing/2014/main" id="{EF8C43DB-BAA2-4A68-A5FE-143F2EB67082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Espace réservé du numéro de diapositive 1">
            <a:extLst>
              <a:ext uri="{FF2B5EF4-FFF2-40B4-BE49-F238E27FC236}">
                <a16:creationId xmlns:a16="http://schemas.microsoft.com/office/drawing/2014/main" id="{F3B7FDD3-842B-4849-BCDC-5714906372A2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507870" y="1620540"/>
            <a:ext cx="6447330" cy="291033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2400" b="0" strike="noStrike" spc="-1">
              <a:latin typeface="Arial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5" name="Espace réservé du numéro de diapositive 1">
            <a:extLst>
              <a:ext uri="{FF2B5EF4-FFF2-40B4-BE49-F238E27FC236}">
                <a16:creationId xmlns:a16="http://schemas.microsoft.com/office/drawing/2014/main" id="{151CBDAF-8625-4104-A6F8-FF34AC77BB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2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936DF62-5799-4EF4-82CE-AF0DD4E61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60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9300" y="-97600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>
                <a:latin typeface="Calibri"/>
                <a:ea typeface="Calibri"/>
                <a:cs typeface="Calibri"/>
                <a:sym typeface="Calibri"/>
              </a:rPr>
              <a:t>4.1</a:t>
            </a:r>
            <a:endParaRPr sz="45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832975" y="328800"/>
            <a:ext cx="7241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OUTIL D’AIDE À LA DÉCISION PARTAGÉE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973575" y="4053850"/>
            <a:ext cx="68733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Les aides à la décision pour les patients complètent (et non remplacent) les conseils des cliniciens sur les options.</a:t>
            </a:r>
            <a:endParaRPr sz="1200"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74877"/>
          <a:stretch/>
        </p:blipFill>
        <p:spPr>
          <a:xfrm>
            <a:off x="0" y="-42206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748525" y="1946200"/>
            <a:ext cx="76779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145366" y="2037574"/>
            <a:ext cx="8792308" cy="1224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3000" dirty="0"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fr-FR" sz="3000" b="1" dirty="0">
                <a:latin typeface="Calibri"/>
                <a:ea typeface="Calibri"/>
                <a:cs typeface="Calibri"/>
                <a:sym typeface="Calibri"/>
              </a:rPr>
              <a:t>La phase expérimentale</a:t>
            </a:r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3">
            <a:alphaModFix/>
          </a:blip>
          <a:srcRect t="69853" b="5024"/>
          <a:stretch/>
        </p:blipFill>
        <p:spPr>
          <a:xfrm>
            <a:off x="-5825" y="3833350"/>
            <a:ext cx="9144000" cy="1292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IReSP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3572935" y="190363"/>
            <a:ext cx="1413548" cy="638227"/>
          </a:xfrm>
          <a:prstGeom prst="rect">
            <a:avLst/>
          </a:prstGeom>
        </p:spPr>
      </p:pic>
      <p:pic>
        <p:nvPicPr>
          <p:cNvPr id="15" name="Image 14" descr="LOGO-aviesan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86307" y="380472"/>
            <a:ext cx="1184387" cy="4000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D85325-9B66-ED46-BA11-57E985F747B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7425" y="4407934"/>
            <a:ext cx="1128755" cy="590426"/>
          </a:xfrm>
          <a:prstGeom prst="rect">
            <a:avLst/>
          </a:prstGeom>
        </p:spPr>
      </p:pic>
      <p:pic>
        <p:nvPicPr>
          <p:cNvPr id="17" name="Image 16" descr="Logo-Plan-cancer-2014-2019_large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18270" y="4439690"/>
            <a:ext cx="885825" cy="4773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AF11A95-AB6D-41AC-B56F-BA22DA6F6CB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485" t="27814" r="34552" b="14921"/>
          <a:stretch/>
        </p:blipFill>
        <p:spPr>
          <a:xfrm>
            <a:off x="5306813" y="377486"/>
            <a:ext cx="841739" cy="427792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FDABB9-E2D0-4D33-922D-4523D0958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0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;p14">
            <a:extLst>
              <a:ext uri="{FF2B5EF4-FFF2-40B4-BE49-F238E27FC236}">
                <a16:creationId xmlns:a16="http://schemas.microsoft.com/office/drawing/2014/main" id="{1ED7E25C-C8C9-4129-9A18-02F171763945}"/>
              </a:ext>
            </a:extLst>
          </p:cNvPr>
          <p:cNvSpPr/>
          <p:nvPr/>
        </p:nvSpPr>
        <p:spPr>
          <a:xfrm>
            <a:off x="-1" y="489616"/>
            <a:ext cx="1922586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fr-FR" sz="1600" b="1" dirty="0"/>
          </a:p>
          <a:p>
            <a:r>
              <a:rPr lang="fr-FR" sz="1600" b="1" dirty="0"/>
              <a:t>COUVERTURE VACCINALE </a:t>
            </a:r>
          </a:p>
          <a:p>
            <a:pPr lvl="0"/>
            <a:endParaRPr lang="fr-FR" sz="1600" b="1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BD59A8-8EF3-43A9-AB65-FE7A6304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" name="Titre 2">
            <a:extLst>
              <a:ext uri="{FF2B5EF4-FFF2-40B4-BE49-F238E27FC236}">
                <a16:creationId xmlns:a16="http://schemas.microsoft.com/office/drawing/2014/main" id="{FDA843A2-E67B-4620-A782-EC878BBA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986" y="665150"/>
            <a:ext cx="6776704" cy="41873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 complète (2 doses) à 6 et 12 mois</a:t>
            </a:r>
          </a:p>
        </p:txBody>
      </p:sp>
      <p:sp>
        <p:nvSpPr>
          <p:cNvPr id="17" name="Sous-titre 20">
            <a:extLst>
              <a:ext uri="{FF2B5EF4-FFF2-40B4-BE49-F238E27FC236}">
                <a16:creationId xmlns:a16="http://schemas.microsoft.com/office/drawing/2014/main" id="{06253FE0-1B21-4B3E-8D03-EC29282AA6F1}"/>
              </a:ext>
            </a:extLst>
          </p:cNvPr>
          <p:cNvSpPr txBox="1">
            <a:spLocks/>
          </p:cNvSpPr>
          <p:nvPr/>
        </p:nvSpPr>
        <p:spPr>
          <a:xfrm>
            <a:off x="380639" y="1411416"/>
            <a:ext cx="8763361" cy="1562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Augmentation significative de la CV avec la vaccination sur site [sc. 2]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Chez les garçons et les filles [sc. 2]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 que soit le niveau de précarité [sc. 2]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les communes avec le moins d’accès aux MG [sc. 2]</a:t>
            </a:r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ous-titre 20">
            <a:extLst>
              <a:ext uri="{FF2B5EF4-FFF2-40B4-BE49-F238E27FC236}">
                <a16:creationId xmlns:a16="http://schemas.microsoft.com/office/drawing/2014/main" id="{7668F745-DB05-4164-91E8-A3010BEFA0D0}"/>
              </a:ext>
            </a:extLst>
          </p:cNvPr>
          <p:cNvSpPr txBox="1">
            <a:spLocks/>
          </p:cNvSpPr>
          <p:nvPr/>
        </p:nvSpPr>
        <p:spPr>
          <a:xfrm>
            <a:off x="380638" y="2690107"/>
            <a:ext cx="8683351" cy="1562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les deux autres composantes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Diminution significative de la CV avec la formation des MG dans les communes avec le plus d’accès aux MG [sc. 1 et 2]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 d’effet retrouvé pour l’EMM [sc. 1 et 2]</a:t>
            </a:r>
            <a:endParaRPr lang="fr-F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25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;p14">
            <a:extLst>
              <a:ext uri="{FF2B5EF4-FFF2-40B4-BE49-F238E27FC236}">
                <a16:creationId xmlns:a16="http://schemas.microsoft.com/office/drawing/2014/main" id="{1ED7E25C-C8C9-4129-9A18-02F171763945}"/>
              </a:ext>
            </a:extLst>
          </p:cNvPr>
          <p:cNvSpPr/>
          <p:nvPr/>
        </p:nvSpPr>
        <p:spPr>
          <a:xfrm>
            <a:off x="-1" y="489616"/>
            <a:ext cx="1922586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1600" b="1" dirty="0"/>
              <a:t>COUVERTURE VACCINALE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BD59A8-8EF3-43A9-AB65-FE7A6304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4" name="Titre 2">
            <a:extLst>
              <a:ext uri="{FF2B5EF4-FFF2-40B4-BE49-F238E27FC236}">
                <a16:creationId xmlns:a16="http://schemas.microsoft.com/office/drawing/2014/main" id="{FDA843A2-E67B-4620-A782-EC878BBA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986" y="665150"/>
            <a:ext cx="6776704" cy="41873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synthèse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E1148DE-09F8-42EE-B047-E6450A5497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4926" y="402495"/>
            <a:ext cx="4708366" cy="466051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B45C39A-C8E9-4FC2-A588-F8128A8E6CF4}"/>
              </a:ext>
            </a:extLst>
          </p:cNvPr>
          <p:cNvSpPr/>
          <p:nvPr/>
        </p:nvSpPr>
        <p:spPr>
          <a:xfrm>
            <a:off x="4193311" y="1041246"/>
            <a:ext cx="4708367" cy="2016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492B25F-19D9-434E-9B34-28F2F610FF10}"/>
              </a:ext>
            </a:extLst>
          </p:cNvPr>
          <p:cNvSpPr txBox="1"/>
          <p:nvPr/>
        </p:nvSpPr>
        <p:spPr>
          <a:xfrm>
            <a:off x="2575110" y="1334468"/>
            <a:ext cx="1861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CV ≥ 1 dose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B2378CC-648C-44D2-B29A-13C5B1EAD489}"/>
              </a:ext>
            </a:extLst>
          </p:cNvPr>
          <p:cNvSpPr txBox="1"/>
          <p:nvPr/>
        </p:nvSpPr>
        <p:spPr>
          <a:xfrm>
            <a:off x="2575111" y="3907936"/>
            <a:ext cx="1861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CV 2 doses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82670C-94E4-465B-96BD-38D263CDA02C}"/>
              </a:ext>
            </a:extLst>
          </p:cNvPr>
          <p:cNvSpPr/>
          <p:nvPr/>
        </p:nvSpPr>
        <p:spPr>
          <a:xfrm>
            <a:off x="4190500" y="3045225"/>
            <a:ext cx="4708367" cy="1980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C507A395-C07A-41FF-BA2C-873E2593CA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543" y="1752696"/>
            <a:ext cx="3621576" cy="126218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36629E9-D527-4023-9183-964D239856EE}"/>
              </a:ext>
            </a:extLst>
          </p:cNvPr>
          <p:cNvSpPr/>
          <p:nvPr/>
        </p:nvSpPr>
        <p:spPr>
          <a:xfrm>
            <a:off x="318508" y="2122126"/>
            <a:ext cx="3621576" cy="864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10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3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9300" y="-97600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 dirty="0">
                <a:latin typeface="Calibri"/>
                <a:ea typeface="Calibri"/>
                <a:cs typeface="Calibri"/>
                <a:sym typeface="Calibri"/>
              </a:rPr>
              <a:t>4,1</a:t>
            </a:r>
            <a:endParaRPr sz="45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832975" y="328800"/>
            <a:ext cx="7241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OUTIL D’AIDE À LA DÉCISION PARTAGÉE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973575" y="4053850"/>
            <a:ext cx="6873300" cy="894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Les aides à la </a:t>
            </a:r>
            <a:r>
              <a:rPr lang="en-GB" sz="2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décision</a:t>
            </a:r>
            <a:r>
              <a:rPr lang="en-GB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pour les patients </a:t>
            </a:r>
            <a:r>
              <a:rPr lang="en-GB" sz="2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complètent</a:t>
            </a:r>
            <a:r>
              <a:rPr lang="en-GB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(et non </a:t>
            </a:r>
            <a:r>
              <a:rPr lang="en-GB" sz="2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remplacent</a:t>
            </a:r>
            <a:r>
              <a:rPr lang="en-GB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les </a:t>
            </a:r>
            <a:r>
              <a:rPr lang="en-GB" sz="2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conseils</a:t>
            </a:r>
            <a:r>
              <a:rPr lang="en-GB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 </a:t>
            </a:r>
            <a:r>
              <a:rPr lang="en-GB" sz="2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cliniciens</a:t>
            </a:r>
            <a:r>
              <a:rPr lang="en-GB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sur les options,</a:t>
            </a:r>
            <a:endParaRPr sz="1200" dirty="0"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74877"/>
          <a:stretch/>
        </p:blipFill>
        <p:spPr>
          <a:xfrm>
            <a:off x="0" y="0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748525" y="1946200"/>
            <a:ext cx="76779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727224" y="1929725"/>
            <a:ext cx="7845275" cy="1224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3200" dirty="0">
                <a:latin typeface="Calibri"/>
                <a:ea typeface="Calibri"/>
                <a:cs typeface="Calibri"/>
                <a:sym typeface="Calibri"/>
              </a:rPr>
              <a:t>Effets de l’intervention sur la couverture vaccinale </a:t>
            </a:r>
            <a:endParaRPr lang="fr-FR" sz="32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84375" y="988625"/>
            <a:ext cx="769800" cy="15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600" b="1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86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3">
            <a:alphaModFix/>
          </a:blip>
          <a:srcRect t="69853" b="5024"/>
          <a:stretch/>
        </p:blipFill>
        <p:spPr>
          <a:xfrm>
            <a:off x="-5825" y="3833350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457201" y="3300299"/>
            <a:ext cx="8680974" cy="109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Dr Morgane Michel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, Université Paris Cité, AP-HP Robert Debré, Inserm UMR 1123</a:t>
            </a:r>
          </a:p>
          <a:p>
            <a:pPr>
              <a:lnSpc>
                <a:spcPct val="110000"/>
              </a:lnSpc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Equipe 6 (K. Chevreul), 1 (N. Thilly, A. Bocquier, M. Simon) et 8 (B. Giraudeau)</a:t>
            </a:r>
          </a:p>
          <a:p>
            <a:pPr>
              <a:lnSpc>
                <a:spcPct val="110000"/>
              </a:lnSpc>
            </a:pP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Image 12" descr="IReSP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3572935" y="190363"/>
            <a:ext cx="1413548" cy="638227"/>
          </a:xfrm>
          <a:prstGeom prst="rect">
            <a:avLst/>
          </a:prstGeom>
        </p:spPr>
      </p:pic>
      <p:pic>
        <p:nvPicPr>
          <p:cNvPr id="15" name="Image 14" descr="LOGO-aviesan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86307" y="380472"/>
            <a:ext cx="1184387" cy="4000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D85325-9B66-ED46-BA11-57E985F747B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7425" y="4407934"/>
            <a:ext cx="1128755" cy="590426"/>
          </a:xfrm>
          <a:prstGeom prst="rect">
            <a:avLst/>
          </a:prstGeom>
        </p:spPr>
      </p:pic>
      <p:pic>
        <p:nvPicPr>
          <p:cNvPr id="17" name="Image 16" descr="Logo-Plan-cancer-2014-2019_large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18270" y="4439690"/>
            <a:ext cx="885825" cy="4773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AF11A95-AB6D-41AC-B56F-BA22DA6F6CB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485" t="27814" r="34552" b="14921"/>
          <a:stretch/>
        </p:blipFill>
        <p:spPr>
          <a:xfrm>
            <a:off x="5306813" y="377486"/>
            <a:ext cx="841739" cy="427792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FDABB9-E2D0-4D33-922D-4523D0958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6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;p14">
            <a:extLst>
              <a:ext uri="{FF2B5EF4-FFF2-40B4-BE49-F238E27FC236}">
                <a16:creationId xmlns:a16="http://schemas.microsoft.com/office/drawing/2014/main" id="{1ED7E25C-C8C9-4129-9A18-02F171763945}"/>
              </a:ext>
            </a:extLst>
          </p:cNvPr>
          <p:cNvSpPr/>
          <p:nvPr/>
        </p:nvSpPr>
        <p:spPr>
          <a:xfrm>
            <a:off x="-1" y="489616"/>
            <a:ext cx="1922586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1600" b="1" dirty="0"/>
              <a:t>COUVERTURE VACCINALE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BD59A8-8EF3-43A9-AB65-FE7A6304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1" name="Sous-titre 20">
            <a:extLst>
              <a:ext uri="{FF2B5EF4-FFF2-40B4-BE49-F238E27FC236}">
                <a16:creationId xmlns:a16="http://schemas.microsoft.com/office/drawing/2014/main" id="{5016829B-7116-4639-B45E-5A45C4B2D1FD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16430" y="1405890"/>
            <a:ext cx="8498970" cy="355473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Essai pragmatique, contrôlé, randomisé en clusters, utilisant un design de plan factoriel incomplet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91 communes, recevant 0, 1, 2 ou 3 composantes de l’intervention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Critère de jugement principal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Couverture vaccinale (CV, ≥ 1 dose) deux mois après la fin de l’intervention </a:t>
            </a: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chez les 11-14 ans vivant dans les 91 communes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Critères secondaires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CV (≥ 1 dose) à 6 et 12 mois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CV complète (2 doses) à 6 et 12 mois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Données issues du SNDS et des journées de vaccination en collège</a:t>
            </a:r>
          </a:p>
        </p:txBody>
      </p:sp>
      <p:sp>
        <p:nvSpPr>
          <p:cNvPr id="24" name="Titre 2">
            <a:extLst>
              <a:ext uri="{FF2B5EF4-FFF2-40B4-BE49-F238E27FC236}">
                <a16:creationId xmlns:a16="http://schemas.microsoft.com/office/drawing/2014/main" id="{7B46E7C3-7E89-4764-A899-8ED5F667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986" y="665150"/>
            <a:ext cx="6447330" cy="41873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Méthode</a:t>
            </a:r>
            <a:r>
              <a:rPr lang="fr-FR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(1/2)</a:t>
            </a:r>
            <a:endParaRPr lang="fr-FR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93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;p14">
            <a:extLst>
              <a:ext uri="{FF2B5EF4-FFF2-40B4-BE49-F238E27FC236}">
                <a16:creationId xmlns:a16="http://schemas.microsoft.com/office/drawing/2014/main" id="{1ED7E25C-C8C9-4129-9A18-02F171763945}"/>
              </a:ext>
            </a:extLst>
          </p:cNvPr>
          <p:cNvSpPr/>
          <p:nvPr/>
        </p:nvSpPr>
        <p:spPr>
          <a:xfrm>
            <a:off x="-1" y="489616"/>
            <a:ext cx="1922586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1600" b="1" dirty="0"/>
              <a:t>COUVERTURE VACCINALE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BD59A8-8EF3-43A9-AB65-FE7A6304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1" name="Sous-titre 20">
            <a:extLst>
              <a:ext uri="{FF2B5EF4-FFF2-40B4-BE49-F238E27FC236}">
                <a16:creationId xmlns:a16="http://schemas.microsoft.com/office/drawing/2014/main" id="{5016829B-7116-4639-B45E-5A45C4B2D1FD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16430" y="1405890"/>
            <a:ext cx="8498970" cy="355473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Analyses réalisées au niveau de la commune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Modélisation de l’effet des composantes par un modèle de régression linéaire ajusté sur la CV pré-intervention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Analyses en sous-groupes selon 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sexe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niveau de précarité de la commune (indicateur : </a:t>
            </a:r>
            <a:r>
              <a:rPr lang="fr-FR" sz="16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FDep</a:t>
            </a: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L’accès aux médecins généralistes dans la commune (indicateur : APL)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Analyses secondaires tenant compte de la dose d’intervention délivrée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itre 2">
            <a:extLst>
              <a:ext uri="{FF2B5EF4-FFF2-40B4-BE49-F238E27FC236}">
                <a16:creationId xmlns:a16="http://schemas.microsoft.com/office/drawing/2014/main" id="{7B46E7C3-7E89-4764-A899-8ED5F667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986" y="665150"/>
            <a:ext cx="6447330" cy="41873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Méthode</a:t>
            </a:r>
            <a:r>
              <a:rPr lang="fr-FR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(2/2)</a:t>
            </a:r>
            <a:endParaRPr lang="fr-FR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668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;p14">
            <a:extLst>
              <a:ext uri="{FF2B5EF4-FFF2-40B4-BE49-F238E27FC236}">
                <a16:creationId xmlns:a16="http://schemas.microsoft.com/office/drawing/2014/main" id="{1ED7E25C-C8C9-4129-9A18-02F171763945}"/>
              </a:ext>
            </a:extLst>
          </p:cNvPr>
          <p:cNvSpPr/>
          <p:nvPr/>
        </p:nvSpPr>
        <p:spPr>
          <a:xfrm>
            <a:off x="-1" y="489616"/>
            <a:ext cx="1922586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1600" b="1" dirty="0"/>
              <a:t>COUVERTURE VACCINALE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BD59A8-8EF3-43A9-AB65-FE7A6304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" name="Titre 2">
            <a:extLst>
              <a:ext uri="{FF2B5EF4-FFF2-40B4-BE49-F238E27FC236}">
                <a16:creationId xmlns:a16="http://schemas.microsoft.com/office/drawing/2014/main" id="{FDA843A2-E67B-4620-A782-EC878BBA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986" y="665150"/>
            <a:ext cx="6447330" cy="41873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 2 mois après la fin de l’intervention</a:t>
            </a:r>
            <a:endParaRPr lang="fr-FR" sz="2800" b="1" i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2">
            <a:extLst>
              <a:ext uri="{FF2B5EF4-FFF2-40B4-BE49-F238E27FC236}">
                <a16:creationId xmlns:a16="http://schemas.microsoft.com/office/drawing/2014/main" id="{A0474F0C-E29E-4E54-B9E7-8FDC92DBF8A8}"/>
              </a:ext>
            </a:extLst>
          </p:cNvPr>
          <p:cNvSpPr txBox="1"/>
          <p:nvPr/>
        </p:nvSpPr>
        <p:spPr>
          <a:xfrm>
            <a:off x="441101" y="4337685"/>
            <a:ext cx="4108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-US" sz="1200" baseline="30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Ajusté sur la CV initiale, test d’interaction non significatif</a:t>
            </a:r>
          </a:p>
        </p:txBody>
      </p:sp>
      <p:sp>
        <p:nvSpPr>
          <p:cNvPr id="13" name="ZoneTexte 9">
            <a:extLst>
              <a:ext uri="{FF2B5EF4-FFF2-40B4-BE49-F238E27FC236}">
                <a16:creationId xmlns:a16="http://schemas.microsoft.com/office/drawing/2014/main" id="{62D3FE92-FEDF-4F3E-BAD3-6E476CB5F638}"/>
              </a:ext>
            </a:extLst>
          </p:cNvPr>
          <p:cNvSpPr txBox="1"/>
          <p:nvPr/>
        </p:nvSpPr>
        <p:spPr>
          <a:xfrm>
            <a:off x="2517980" y="4828922"/>
            <a:ext cx="4108040" cy="259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11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Thilly</a:t>
            </a:r>
            <a:r>
              <a:rPr lang="fr-FR" sz="11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 JAMA Network Open, 2024 ; </a:t>
            </a:r>
            <a:r>
              <a:rPr lang="fr-FR" sz="11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Bocquier</a:t>
            </a:r>
            <a:r>
              <a:rPr lang="fr-FR" sz="11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 Soumis 2024</a:t>
            </a:r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16E3DA15-94A4-4D73-B2AC-3A84378A4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077872"/>
              </p:ext>
            </p:extLst>
          </p:nvPr>
        </p:nvGraphicFramePr>
        <p:xfrm>
          <a:off x="463961" y="1693928"/>
          <a:ext cx="3596890" cy="149352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1234284">
                  <a:extLst>
                    <a:ext uri="{9D8B030D-6E8A-4147-A177-3AD203B41FA5}">
                      <a16:colId xmlns:a16="http://schemas.microsoft.com/office/drawing/2014/main" val="2600447309"/>
                    </a:ext>
                  </a:extLst>
                </a:gridCol>
                <a:gridCol w="1586219">
                  <a:extLst>
                    <a:ext uri="{9D8B030D-6E8A-4147-A177-3AD203B41FA5}">
                      <a16:colId xmlns:a16="http://schemas.microsoft.com/office/drawing/2014/main" val="4194460949"/>
                    </a:ext>
                  </a:extLst>
                </a:gridCol>
                <a:gridCol w="776387">
                  <a:extLst>
                    <a:ext uri="{9D8B030D-6E8A-4147-A177-3AD203B41FA5}">
                      <a16:colId xmlns:a16="http://schemas.microsoft.com/office/drawing/2014/main" val="107311736"/>
                    </a:ext>
                  </a:extLst>
                </a:gridCol>
              </a:tblGrid>
              <a:tr h="327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Coefficient 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(IC 95%)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035994"/>
                  </a:ext>
                </a:extLst>
              </a:tr>
              <a:tr h="327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Analyse principale</a:t>
                      </a:r>
                    </a:p>
                  </a:txBody>
                  <a:tcPr marL="53380" marR="53380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24703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EMM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-0,08 (-2,54 ; 2,39)</a:t>
                      </a:r>
                    </a:p>
                  </a:txBody>
                  <a:tcPr marL="53380" marR="533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0,95</a:t>
                      </a: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77178363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MG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-1,46 (-3,44 ; 0,53)</a:t>
                      </a:r>
                    </a:p>
                  </a:txBody>
                  <a:tcPr marL="53380" marR="533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0,15</a:t>
                      </a: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extLst>
                  <a:ext uri="{0D108BD9-81ED-4DB2-BD59-A6C34878D82A}">
                    <a16:rowId xmlns:a16="http://schemas.microsoft.com/office/drawing/2014/main" val="1763599667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Vaccination</a:t>
                      </a:r>
                    </a:p>
                  </a:txBody>
                  <a:tcPr marL="53380" marR="53380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5,50 (3,13 ; 7,88)</a:t>
                      </a:r>
                    </a:p>
                  </a:txBody>
                  <a:tcPr marL="53380" marR="53380" marT="0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&lt;0,001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163277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CD83B84-585C-4D61-9C1B-F8B939186715}"/>
              </a:ext>
            </a:extLst>
          </p:cNvPr>
          <p:cNvGraphicFramePr>
            <a:graphicFrameLocks noGrp="1"/>
          </p:cNvGraphicFramePr>
          <p:nvPr/>
        </p:nvGraphicFramePr>
        <p:xfrm>
          <a:off x="441101" y="3184148"/>
          <a:ext cx="3596890" cy="106680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1234284">
                  <a:extLst>
                    <a:ext uri="{9D8B030D-6E8A-4147-A177-3AD203B41FA5}">
                      <a16:colId xmlns:a16="http://schemas.microsoft.com/office/drawing/2014/main" val="4217928668"/>
                    </a:ext>
                  </a:extLst>
                </a:gridCol>
                <a:gridCol w="1586219">
                  <a:extLst>
                    <a:ext uri="{9D8B030D-6E8A-4147-A177-3AD203B41FA5}">
                      <a16:colId xmlns:a16="http://schemas.microsoft.com/office/drawing/2014/main" val="169479074"/>
                    </a:ext>
                  </a:extLst>
                </a:gridCol>
                <a:gridCol w="776387">
                  <a:extLst>
                    <a:ext uri="{9D8B030D-6E8A-4147-A177-3AD203B41FA5}">
                      <a16:colId xmlns:a16="http://schemas.microsoft.com/office/drawing/2014/main" val="2678922213"/>
                    </a:ext>
                  </a:extLst>
                </a:gridCol>
              </a:tblGrid>
              <a:tr h="163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Ajustement sur la dose</a:t>
                      </a:r>
                    </a:p>
                  </a:txBody>
                  <a:tcPr marL="53380" marR="53380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446963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EMM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2,58 (-1,73 ; 6,89)</a:t>
                      </a: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374" marR="26374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0,241</a:t>
                      </a: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374" marR="26374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94718710"/>
                  </a:ext>
                </a:extLst>
              </a:tr>
              <a:tr h="588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MG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3,56 (0,02 ; 7,11)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374" marR="26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0,049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374" marR="26374" marT="0" marB="0" anchor="ctr"/>
                </a:tc>
                <a:extLst>
                  <a:ext uri="{0D108BD9-81ED-4DB2-BD59-A6C34878D82A}">
                    <a16:rowId xmlns:a16="http://schemas.microsoft.com/office/drawing/2014/main" val="613427454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Vaccination</a:t>
                      </a: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11,25 (9,09 ; 13,40)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374" marR="26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&lt;0,001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374" marR="26374" marT="0" marB="0" anchor="ctr"/>
                </a:tc>
                <a:extLst>
                  <a:ext uri="{0D108BD9-81ED-4DB2-BD59-A6C34878D82A}">
                    <a16:rowId xmlns:a16="http://schemas.microsoft.com/office/drawing/2014/main" val="266633565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0AE9F9C-C384-47AF-9B4A-EB2390973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10938"/>
              </p:ext>
            </p:extLst>
          </p:nvPr>
        </p:nvGraphicFramePr>
        <p:xfrm>
          <a:off x="5023426" y="1693928"/>
          <a:ext cx="3596890" cy="277368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1234284">
                  <a:extLst>
                    <a:ext uri="{9D8B030D-6E8A-4147-A177-3AD203B41FA5}">
                      <a16:colId xmlns:a16="http://schemas.microsoft.com/office/drawing/2014/main" val="2494618033"/>
                    </a:ext>
                  </a:extLst>
                </a:gridCol>
                <a:gridCol w="1586219">
                  <a:extLst>
                    <a:ext uri="{9D8B030D-6E8A-4147-A177-3AD203B41FA5}">
                      <a16:colId xmlns:a16="http://schemas.microsoft.com/office/drawing/2014/main" val="2608516458"/>
                    </a:ext>
                  </a:extLst>
                </a:gridCol>
                <a:gridCol w="776387">
                  <a:extLst>
                    <a:ext uri="{9D8B030D-6E8A-4147-A177-3AD203B41FA5}">
                      <a16:colId xmlns:a16="http://schemas.microsoft.com/office/drawing/2014/main" val="1388063629"/>
                    </a:ext>
                  </a:extLst>
                </a:gridCol>
              </a:tblGrid>
              <a:tr h="37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Coefficient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(IC 95%)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052013"/>
                  </a:ext>
                </a:extLst>
              </a:tr>
              <a:tr h="327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Analyse principale</a:t>
                      </a:r>
                    </a:p>
                  </a:txBody>
                  <a:tcPr marL="53380" marR="53380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841249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EMM</a:t>
                      </a:r>
                    </a:p>
                  </a:txBody>
                  <a:tcPr marL="53380" marR="533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03307647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Filles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-0,88 (-3,63 ; 1,87)</a:t>
                      </a:r>
                    </a:p>
                  </a:txBody>
                  <a:tcPr marL="53380" marR="533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0,53</a:t>
                      </a: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extLst>
                  <a:ext uri="{0D108BD9-81ED-4DB2-BD59-A6C34878D82A}">
                    <a16:rowId xmlns:a16="http://schemas.microsoft.com/office/drawing/2014/main" val="4178782511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Garçons</a:t>
                      </a: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-0,08 (-3,00 ; 2,84)</a:t>
                      </a:r>
                    </a:p>
                  </a:txBody>
                  <a:tcPr marL="53380" marR="533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0,96</a:t>
                      </a: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extLst>
                  <a:ext uri="{0D108BD9-81ED-4DB2-BD59-A6C34878D82A}">
                    <a16:rowId xmlns:a16="http://schemas.microsoft.com/office/drawing/2014/main" val="4180572948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MG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extLst>
                  <a:ext uri="{0D108BD9-81ED-4DB2-BD59-A6C34878D82A}">
                    <a16:rowId xmlns:a16="http://schemas.microsoft.com/office/drawing/2014/main" val="3204394707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Filles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-1,83 (-4,05 ; 0,40)</a:t>
                      </a:r>
                    </a:p>
                  </a:txBody>
                  <a:tcPr marL="53380" marR="533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0,11</a:t>
                      </a: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extLst>
                  <a:ext uri="{0D108BD9-81ED-4DB2-BD59-A6C34878D82A}">
                    <a16:rowId xmlns:a16="http://schemas.microsoft.com/office/drawing/2014/main" val="394868178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Garçons</a:t>
                      </a: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-1,71 (-4,00 ; 0,57)</a:t>
                      </a:r>
                    </a:p>
                  </a:txBody>
                  <a:tcPr marL="53380" marR="533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0,14</a:t>
                      </a:r>
                      <a:endParaRPr lang="fr-F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extLst>
                  <a:ext uri="{0D108BD9-81ED-4DB2-BD59-A6C34878D82A}">
                    <a16:rowId xmlns:a16="http://schemas.microsoft.com/office/drawing/2014/main" val="931798429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Vaccination</a:t>
                      </a: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extLst>
                  <a:ext uri="{0D108BD9-81ED-4DB2-BD59-A6C34878D82A}">
                    <a16:rowId xmlns:a16="http://schemas.microsoft.com/office/drawing/2014/main" val="478835453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Filles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5,51 (2,85 ; 8,17)</a:t>
                      </a:r>
                    </a:p>
                  </a:txBody>
                  <a:tcPr marL="53380" marR="533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&lt;0,001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/>
                </a:tc>
                <a:extLst>
                  <a:ext uri="{0D108BD9-81ED-4DB2-BD59-A6C34878D82A}">
                    <a16:rowId xmlns:a16="http://schemas.microsoft.com/office/drawing/2014/main" val="1160032710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Garçons</a:t>
                      </a:r>
                    </a:p>
                  </a:txBody>
                  <a:tcPr marL="53380" marR="53380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5,74 (2,95 ; 8,52)</a:t>
                      </a:r>
                    </a:p>
                  </a:txBody>
                  <a:tcPr marL="53380" marR="53380" marT="0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&lt;0,001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98721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C5AFD843-C6F1-4804-A2D0-5676C9C6D353}"/>
              </a:ext>
            </a:extLst>
          </p:cNvPr>
          <p:cNvSpPr txBox="1"/>
          <p:nvPr/>
        </p:nvSpPr>
        <p:spPr>
          <a:xfrm>
            <a:off x="5014571" y="1332614"/>
            <a:ext cx="4129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Effet </a:t>
            </a:r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similaire</a:t>
            </a: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chez les filles et les garçons</a:t>
            </a:r>
          </a:p>
        </p:txBody>
      </p:sp>
    </p:spTree>
    <p:extLst>
      <p:ext uri="{BB962C8B-B14F-4D97-AF65-F5344CB8AC3E}">
        <p14:creationId xmlns:p14="http://schemas.microsoft.com/office/powerpoint/2010/main" val="190380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;p14">
            <a:extLst>
              <a:ext uri="{FF2B5EF4-FFF2-40B4-BE49-F238E27FC236}">
                <a16:creationId xmlns:a16="http://schemas.microsoft.com/office/drawing/2014/main" id="{1ED7E25C-C8C9-4129-9A18-02F171763945}"/>
              </a:ext>
            </a:extLst>
          </p:cNvPr>
          <p:cNvSpPr/>
          <p:nvPr/>
        </p:nvSpPr>
        <p:spPr>
          <a:xfrm>
            <a:off x="-1" y="489616"/>
            <a:ext cx="1922586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1600" b="1" dirty="0"/>
              <a:t>COUVERTURE VACCINALE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BD59A8-8EF3-43A9-AB65-FE7A6304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Titre 2">
            <a:extLst>
              <a:ext uri="{FF2B5EF4-FFF2-40B4-BE49-F238E27FC236}">
                <a16:creationId xmlns:a16="http://schemas.microsoft.com/office/drawing/2014/main" id="{FDA843A2-E67B-4620-A782-EC878BBA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986" y="665150"/>
            <a:ext cx="6447330" cy="41873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 2 mois après la fin de l’intervention </a:t>
            </a:r>
            <a:b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0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Selon la précarité de la commune</a:t>
            </a:r>
          </a:p>
        </p:txBody>
      </p:sp>
      <p:sp>
        <p:nvSpPr>
          <p:cNvPr id="13" name="ZoneTexte 9">
            <a:extLst>
              <a:ext uri="{FF2B5EF4-FFF2-40B4-BE49-F238E27FC236}">
                <a16:creationId xmlns:a16="http://schemas.microsoft.com/office/drawing/2014/main" id="{62D3FE92-FEDF-4F3E-BAD3-6E476CB5F638}"/>
              </a:ext>
            </a:extLst>
          </p:cNvPr>
          <p:cNvSpPr txBox="1"/>
          <p:nvPr/>
        </p:nvSpPr>
        <p:spPr>
          <a:xfrm>
            <a:off x="5878400" y="4791470"/>
            <a:ext cx="2454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11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Thilly</a:t>
            </a:r>
            <a:r>
              <a:rPr lang="fr-FR" sz="11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 JAMA Network Open, 2024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0879BB12-E47F-4248-8C58-2089B6FAA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439396"/>
              </p:ext>
            </p:extLst>
          </p:nvPr>
        </p:nvGraphicFramePr>
        <p:xfrm>
          <a:off x="1382702" y="1959949"/>
          <a:ext cx="5988034" cy="2346960"/>
        </p:xfrm>
        <a:graphic>
          <a:graphicData uri="http://schemas.openxmlformats.org/drawingml/2006/table">
            <a:tbl>
              <a:tblPr firstRow="1" firstCol="1">
                <a:tableStyleId>{3B4B98B0-60AC-42C2-AFA5-B58CD77FA1E5}</a:tableStyleId>
              </a:tblPr>
              <a:tblGrid>
                <a:gridCol w="2708267">
                  <a:extLst>
                    <a:ext uri="{9D8B030D-6E8A-4147-A177-3AD203B41FA5}">
                      <a16:colId xmlns:a16="http://schemas.microsoft.com/office/drawing/2014/main" val="11678810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9688031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487355761"/>
                    </a:ext>
                  </a:extLst>
                </a:gridCol>
                <a:gridCol w="1108067">
                  <a:extLst>
                    <a:ext uri="{9D8B030D-6E8A-4147-A177-3AD203B41FA5}">
                      <a16:colId xmlns:a16="http://schemas.microsoft.com/office/drawing/2014/main" val="1404343505"/>
                    </a:ext>
                  </a:extLst>
                </a:gridCol>
              </a:tblGrid>
              <a:tr h="70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Coefficient 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FR" sz="1400" baseline="30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(IC 95%)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Interaction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 marL="47449" marR="47449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12189004"/>
                  </a:ext>
                </a:extLst>
              </a:tr>
              <a:tr h="70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Education, motivation, mobilisation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0,22</a:t>
                      </a:r>
                      <a:endParaRPr lang="fr-F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3532337184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Moins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précaires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1,30 (-2,07 ; 4,68)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0,45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 </a:t>
                      </a:r>
                      <a:endParaRPr lang="fr-F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3967773040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Plus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précaires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-1,82 (-5,42 ; 1,78)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0,32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 </a:t>
                      </a:r>
                      <a:endParaRPr lang="fr-F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2698898451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Formation des MG</a:t>
                      </a: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 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 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0,68</a:t>
                      </a:r>
                      <a:endParaRPr lang="fr-F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2145438241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Moins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précaires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-1,00 (-3,66 ; 1,67)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0,46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 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72723822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Plus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précaires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-1,85 (-4,92 , 1,22)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0,24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strike="noStrike" cap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 </a:t>
                      </a:r>
                      <a:endParaRPr lang="fr-FR" sz="1400" b="0" i="0" u="none" strike="noStrike" cap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3431447672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Vaccination sur site</a:t>
                      </a: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0,64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465824943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Moins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précaires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4,98 (1,65 ; 8,31)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0,003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944426542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Plus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précaires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6,12 (2,70 ; 9,54)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&lt;0,001</a:t>
                      </a:r>
                      <a:endParaRPr lang="fr-FR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4048083786"/>
                  </a:ext>
                </a:extLst>
              </a:tr>
            </a:tbl>
          </a:graphicData>
        </a:graphic>
      </p:graphicFrame>
      <p:sp>
        <p:nvSpPr>
          <p:cNvPr id="17" name="ZoneTexte 16">
            <a:extLst>
              <a:ext uri="{FF2B5EF4-FFF2-40B4-BE49-F238E27FC236}">
                <a16:creationId xmlns:a16="http://schemas.microsoft.com/office/drawing/2014/main" id="{35D2A036-359E-45BA-A808-C4CF343CCCD1}"/>
              </a:ext>
            </a:extLst>
          </p:cNvPr>
          <p:cNvSpPr txBox="1"/>
          <p:nvPr/>
        </p:nvSpPr>
        <p:spPr>
          <a:xfrm>
            <a:off x="1577982" y="4560638"/>
            <a:ext cx="1842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Q1-Q3</a:t>
            </a:r>
          </a:p>
          <a:p>
            <a:r>
              <a:rPr lang="en-US" sz="1200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Q4-Q5</a:t>
            </a:r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87A535E-BBEA-4B46-8BC6-A2D4112D2A62}"/>
              </a:ext>
            </a:extLst>
          </p:cNvPr>
          <p:cNvSpPr txBox="1"/>
          <p:nvPr/>
        </p:nvSpPr>
        <p:spPr>
          <a:xfrm>
            <a:off x="1577982" y="4382034"/>
            <a:ext cx="2138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200" baseline="30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Ajusté sur la CV initiale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9CA18B1-23EE-4FC8-9241-D743DB8CCCDD}"/>
              </a:ext>
            </a:extLst>
          </p:cNvPr>
          <p:cNvSpPr txBox="1"/>
          <p:nvPr/>
        </p:nvSpPr>
        <p:spPr>
          <a:xfrm>
            <a:off x="342495" y="1528173"/>
            <a:ext cx="8694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 de différence observée </a:t>
            </a: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selon le niveau de précarité de la commune</a:t>
            </a:r>
          </a:p>
        </p:txBody>
      </p:sp>
    </p:spTree>
    <p:extLst>
      <p:ext uri="{BB962C8B-B14F-4D97-AF65-F5344CB8AC3E}">
        <p14:creationId xmlns:p14="http://schemas.microsoft.com/office/powerpoint/2010/main" val="273076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;p14">
            <a:extLst>
              <a:ext uri="{FF2B5EF4-FFF2-40B4-BE49-F238E27FC236}">
                <a16:creationId xmlns:a16="http://schemas.microsoft.com/office/drawing/2014/main" id="{1ED7E25C-C8C9-4129-9A18-02F171763945}"/>
              </a:ext>
            </a:extLst>
          </p:cNvPr>
          <p:cNvSpPr/>
          <p:nvPr/>
        </p:nvSpPr>
        <p:spPr>
          <a:xfrm>
            <a:off x="-1" y="489616"/>
            <a:ext cx="1922586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1600" b="1" dirty="0"/>
              <a:t>COUVERTURE VACCINALE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BD59A8-8EF3-43A9-AB65-FE7A6304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" name="Titre 2">
            <a:extLst>
              <a:ext uri="{FF2B5EF4-FFF2-40B4-BE49-F238E27FC236}">
                <a16:creationId xmlns:a16="http://schemas.microsoft.com/office/drawing/2014/main" id="{FDA843A2-E67B-4620-A782-EC878BBA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986" y="665150"/>
            <a:ext cx="6447330" cy="41873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 2 mois après la fin de l’intervention</a:t>
            </a:r>
            <a:b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0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Selon l’accès aux MG dans la commune</a:t>
            </a:r>
          </a:p>
        </p:txBody>
      </p:sp>
      <p:sp>
        <p:nvSpPr>
          <p:cNvPr id="13" name="ZoneTexte 9">
            <a:extLst>
              <a:ext uri="{FF2B5EF4-FFF2-40B4-BE49-F238E27FC236}">
                <a16:creationId xmlns:a16="http://schemas.microsoft.com/office/drawing/2014/main" id="{62D3FE92-FEDF-4F3E-BAD3-6E476CB5F638}"/>
              </a:ext>
            </a:extLst>
          </p:cNvPr>
          <p:cNvSpPr txBox="1"/>
          <p:nvPr/>
        </p:nvSpPr>
        <p:spPr>
          <a:xfrm>
            <a:off x="5878400" y="4791470"/>
            <a:ext cx="2454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11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Thilly</a:t>
            </a:r>
            <a:r>
              <a:rPr lang="fr-FR" sz="11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 JAMA Network Open, 2024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9CA18B1-23EE-4FC8-9241-D743DB8CCCDD}"/>
              </a:ext>
            </a:extLst>
          </p:cNvPr>
          <p:cNvSpPr txBox="1"/>
          <p:nvPr/>
        </p:nvSpPr>
        <p:spPr>
          <a:xfrm>
            <a:off x="961292" y="1514694"/>
            <a:ext cx="76089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 </a:t>
            </a:r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augmentation plus importante </a:t>
            </a: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les communes avec </a:t>
            </a:r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moins d’accès aux MG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0B10CB0D-C472-4DAD-8DB9-8B458C395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836230"/>
              </p:ext>
            </p:extLst>
          </p:nvPr>
        </p:nvGraphicFramePr>
        <p:xfrm>
          <a:off x="1382702" y="1959949"/>
          <a:ext cx="5988034" cy="2346960"/>
        </p:xfrm>
        <a:graphic>
          <a:graphicData uri="http://schemas.openxmlformats.org/drawingml/2006/table">
            <a:tbl>
              <a:tblPr firstRow="1" firstCol="1">
                <a:tableStyleId>{3B4B98B0-60AC-42C2-AFA5-B58CD77FA1E5}</a:tableStyleId>
              </a:tblPr>
              <a:tblGrid>
                <a:gridCol w="2708267">
                  <a:extLst>
                    <a:ext uri="{9D8B030D-6E8A-4147-A177-3AD203B41FA5}">
                      <a16:colId xmlns:a16="http://schemas.microsoft.com/office/drawing/2014/main" val="11678810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9688031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487355761"/>
                    </a:ext>
                  </a:extLst>
                </a:gridCol>
                <a:gridCol w="1108067">
                  <a:extLst>
                    <a:ext uri="{9D8B030D-6E8A-4147-A177-3AD203B41FA5}">
                      <a16:colId xmlns:a16="http://schemas.microsoft.com/office/drawing/2014/main" val="1404343505"/>
                    </a:ext>
                  </a:extLst>
                </a:gridCol>
              </a:tblGrid>
              <a:tr h="70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Coefficient 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FR" sz="1400" baseline="30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(IC 95%)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380" marR="53380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Interaction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 marL="47449" marR="47449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12189004"/>
                  </a:ext>
                </a:extLst>
              </a:tr>
              <a:tr h="70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Education, motivation, mobilisation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0,33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 anchor="ctr"/>
                </a:tc>
                <a:extLst>
                  <a:ext uri="{0D108BD9-81ED-4DB2-BD59-A6C34878D82A}">
                    <a16:rowId xmlns:a16="http://schemas.microsoft.com/office/drawing/2014/main" val="3532337184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Moins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d’accès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-0,82 (-3,91 ; 2,27)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0,60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7773040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Plus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d’accès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1,61 (-2,15 ; 5,36)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0,30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8898451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Formation des MG</a:t>
                      </a: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0,34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5438241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Moins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d’accès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-1,06 (-3,70 ; 1,57)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0,43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723822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Plus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d’accès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-2,96 (-5,82 ; -0,10)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0,04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1447672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Vaccination sur site</a:t>
                      </a: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0,007</a:t>
                      </a:r>
                      <a:endParaRPr lang="fr-FR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5824943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Moins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d’accès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8,62 (5,37 ; 11,86)</a:t>
                      </a:r>
                      <a:endParaRPr lang="fr-FR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&lt;0,001</a:t>
                      </a:r>
                      <a:endParaRPr lang="fr-FR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4426542"/>
                  </a:ext>
                </a:extLst>
              </a:tr>
              <a:tr h="5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Plus 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d’accès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449" marR="474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2,13 (-1,25 ; 5,50)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0,22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8083786"/>
                  </a:ext>
                </a:extLst>
              </a:tr>
            </a:tbl>
          </a:graphicData>
        </a:graphic>
      </p:graphicFrame>
      <p:sp>
        <p:nvSpPr>
          <p:cNvPr id="18" name="Ellipse 17">
            <a:extLst>
              <a:ext uri="{FF2B5EF4-FFF2-40B4-BE49-F238E27FC236}">
                <a16:creationId xmlns:a16="http://schemas.microsoft.com/office/drawing/2014/main" id="{FC774D80-B4DA-4ACE-BB1B-EB6CFDAA8358}"/>
              </a:ext>
            </a:extLst>
          </p:cNvPr>
          <p:cNvSpPr/>
          <p:nvPr/>
        </p:nvSpPr>
        <p:spPr>
          <a:xfrm>
            <a:off x="6423442" y="3664285"/>
            <a:ext cx="789459" cy="25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DE01C2E-04E7-47AC-8F39-E15C705A077A}"/>
              </a:ext>
            </a:extLst>
          </p:cNvPr>
          <p:cNvSpPr txBox="1"/>
          <p:nvPr/>
        </p:nvSpPr>
        <p:spPr>
          <a:xfrm>
            <a:off x="1580942" y="4561870"/>
            <a:ext cx="1842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Q1-Q2</a:t>
            </a:r>
          </a:p>
          <a:p>
            <a:r>
              <a:rPr lang="en-US" sz="1200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Q3-Q5</a:t>
            </a:r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F2E4BC3-CF66-4A4A-AB6D-61E143296CC5}"/>
              </a:ext>
            </a:extLst>
          </p:cNvPr>
          <p:cNvSpPr txBox="1"/>
          <p:nvPr/>
        </p:nvSpPr>
        <p:spPr>
          <a:xfrm>
            <a:off x="1577982" y="4382034"/>
            <a:ext cx="2138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200" baseline="30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Ajusté sur la CV initiale</a:t>
            </a:r>
          </a:p>
        </p:txBody>
      </p:sp>
    </p:spTree>
    <p:extLst>
      <p:ext uri="{BB962C8B-B14F-4D97-AF65-F5344CB8AC3E}">
        <p14:creationId xmlns:p14="http://schemas.microsoft.com/office/powerpoint/2010/main" val="4043731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;p14">
            <a:extLst>
              <a:ext uri="{FF2B5EF4-FFF2-40B4-BE49-F238E27FC236}">
                <a16:creationId xmlns:a16="http://schemas.microsoft.com/office/drawing/2014/main" id="{1ED7E25C-C8C9-4129-9A18-02F171763945}"/>
              </a:ext>
            </a:extLst>
          </p:cNvPr>
          <p:cNvSpPr/>
          <p:nvPr/>
        </p:nvSpPr>
        <p:spPr>
          <a:xfrm>
            <a:off x="-1" y="489616"/>
            <a:ext cx="1922586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fr-FR" sz="1600" b="1" dirty="0"/>
          </a:p>
          <a:p>
            <a:r>
              <a:rPr lang="fr-FR" sz="1600" b="1" dirty="0"/>
              <a:t>COUVERTURE VACCINALE </a:t>
            </a:r>
          </a:p>
          <a:p>
            <a:pPr lvl="0"/>
            <a:endParaRPr lang="fr-FR" sz="1600" b="1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BD59A8-8EF3-43A9-AB65-FE7A6304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" name="Titre 2">
            <a:extLst>
              <a:ext uri="{FF2B5EF4-FFF2-40B4-BE49-F238E27FC236}">
                <a16:creationId xmlns:a16="http://schemas.microsoft.com/office/drawing/2014/main" id="{FDA843A2-E67B-4620-A782-EC878BBA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986" y="665150"/>
            <a:ext cx="6776704" cy="41873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 à 6 et 12 mois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B5108BE-2DB0-45E7-9119-D863CAC8C56F}"/>
              </a:ext>
            </a:extLst>
          </p:cNvPr>
          <p:cNvSpPr txBox="1"/>
          <p:nvPr/>
        </p:nvSpPr>
        <p:spPr>
          <a:xfrm>
            <a:off x="1134932" y="2317420"/>
            <a:ext cx="6874136" cy="14003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Groupes FA : vaccinations faites au collège non chaînables avec le SNDS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Ados avec 1 dose dans le SNDS ↔ 1</a:t>
            </a:r>
            <a:r>
              <a:rPr lang="fr-FR" sz="1600" i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ère</a:t>
            </a:r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 2</a:t>
            </a:r>
            <a:r>
              <a:rPr lang="fr-FR" sz="1600" i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dose ?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Deux scénarios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Sc. 1 : aucun ado vacciné au collège ne reçoit sa 2ème dose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Sc. 2 : tous les ados vaccinés au collège reçoivent leur 2ème dose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F126A98-4D7D-45D6-9D61-7A8D5E85401D}"/>
              </a:ext>
            </a:extLst>
          </p:cNvPr>
          <p:cNvSpPr txBox="1"/>
          <p:nvPr/>
        </p:nvSpPr>
        <p:spPr>
          <a:xfrm>
            <a:off x="3982834" y="1887792"/>
            <a:ext cx="80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Limite</a:t>
            </a:r>
          </a:p>
        </p:txBody>
      </p:sp>
    </p:spTree>
    <p:extLst>
      <p:ext uri="{BB962C8B-B14F-4D97-AF65-F5344CB8AC3E}">
        <p14:creationId xmlns:p14="http://schemas.microsoft.com/office/powerpoint/2010/main" val="343834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;p14">
            <a:extLst>
              <a:ext uri="{FF2B5EF4-FFF2-40B4-BE49-F238E27FC236}">
                <a16:creationId xmlns:a16="http://schemas.microsoft.com/office/drawing/2014/main" id="{1ED7E25C-C8C9-4129-9A18-02F171763945}"/>
              </a:ext>
            </a:extLst>
          </p:cNvPr>
          <p:cNvSpPr/>
          <p:nvPr/>
        </p:nvSpPr>
        <p:spPr>
          <a:xfrm>
            <a:off x="-1" y="489616"/>
            <a:ext cx="1922586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fr-FR" sz="1600" b="1" dirty="0"/>
          </a:p>
          <a:p>
            <a:r>
              <a:rPr lang="fr-FR" sz="1600" b="1" dirty="0"/>
              <a:t>COUVERTURE VACCINALE </a:t>
            </a:r>
          </a:p>
          <a:p>
            <a:pPr lvl="0"/>
            <a:endParaRPr lang="fr-FR" sz="1600" b="1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BD59A8-8EF3-43A9-AB65-FE7A6304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4" name="Titre 2">
            <a:extLst>
              <a:ext uri="{FF2B5EF4-FFF2-40B4-BE49-F238E27FC236}">
                <a16:creationId xmlns:a16="http://schemas.microsoft.com/office/drawing/2014/main" id="{FDA843A2-E67B-4620-A782-EC878BBA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986" y="665150"/>
            <a:ext cx="6776704" cy="41873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 (≥ 1 dose) à 6 et 12 mois</a:t>
            </a:r>
          </a:p>
        </p:txBody>
      </p:sp>
      <p:sp>
        <p:nvSpPr>
          <p:cNvPr id="17" name="Sous-titre 20">
            <a:extLst>
              <a:ext uri="{FF2B5EF4-FFF2-40B4-BE49-F238E27FC236}">
                <a16:creationId xmlns:a16="http://schemas.microsoft.com/office/drawing/2014/main" id="{06253FE0-1B21-4B3E-8D03-EC29282AA6F1}"/>
              </a:ext>
            </a:extLst>
          </p:cNvPr>
          <p:cNvSpPr txBox="1">
            <a:spLocks/>
          </p:cNvSpPr>
          <p:nvPr/>
        </p:nvSpPr>
        <p:spPr>
          <a:xfrm>
            <a:off x="380639" y="1411416"/>
            <a:ext cx="8763361" cy="1562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Augmentation significative de la CV avec la vaccination sur site</a:t>
            </a: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[sc. 1 et 2]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Chez les garçons et les filles dans la majorité des cas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 que soit le niveau de précarité [sc. 1], ou uniquement chez les plus précaires [sc. 2]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les communes avec le moins d’accès aux MG [sc. 1 et 2]</a:t>
            </a:r>
          </a:p>
        </p:txBody>
      </p:sp>
      <p:sp>
        <p:nvSpPr>
          <p:cNvPr id="8" name="Sous-titre 20">
            <a:extLst>
              <a:ext uri="{FF2B5EF4-FFF2-40B4-BE49-F238E27FC236}">
                <a16:creationId xmlns:a16="http://schemas.microsoft.com/office/drawing/2014/main" id="{7668F745-DB05-4164-91E8-A3010BEFA0D0}"/>
              </a:ext>
            </a:extLst>
          </p:cNvPr>
          <p:cNvSpPr txBox="1">
            <a:spLocks/>
          </p:cNvSpPr>
          <p:nvPr/>
        </p:nvSpPr>
        <p:spPr>
          <a:xfrm>
            <a:off x="380638" y="2690107"/>
            <a:ext cx="8683351" cy="1562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les deux autres composantes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Diminution significative de la CV avec la formation des MG dans les communes avec le plus d’accès aux MG [sc. 1 et 2]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Diminution significative de la CV avec EMM dans les communes les plus précaires [sc. 2]</a:t>
            </a:r>
            <a:endParaRPr lang="fr-F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79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1141</Words>
  <Application>Microsoft Office PowerPoint</Application>
  <PresentationFormat>Affichage à l'écran (16:9)</PresentationFormat>
  <Paragraphs>242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Simple Light</vt:lpstr>
      <vt:lpstr>Présentation PowerPoint</vt:lpstr>
      <vt:lpstr>Présentation PowerPoint</vt:lpstr>
      <vt:lpstr>Méthode (1/2)</vt:lpstr>
      <vt:lpstr>Méthode (2/2)</vt:lpstr>
      <vt:lpstr>CV 2 mois après la fin de l’intervention</vt:lpstr>
      <vt:lpstr>CV 2 mois après la fin de l’intervention  Selon la précarité de la commune</vt:lpstr>
      <vt:lpstr>CV 2 mois après la fin de l’intervention Selon l’accès aux MG dans la commune</vt:lpstr>
      <vt:lpstr>CV à 6 et 12 mois</vt:lpstr>
      <vt:lpstr>CV (≥ 1 dose) à 6 et 12 mois</vt:lpstr>
      <vt:lpstr>CV complète (2 doses) à 6 et 12 mois</vt:lpstr>
      <vt:lpstr>En synthèse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Aurelie Bocquier</dc:creator>
  <cp:lastModifiedBy>MICHEL Morgane</cp:lastModifiedBy>
  <cp:revision>377</cp:revision>
  <dcterms:modified xsi:type="dcterms:W3CDTF">2025-01-08T07:23:38Z</dcterms:modified>
</cp:coreProperties>
</file>